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7" d="100"/>
          <a:sy n="47" d="100"/>
        </p:scale>
        <p:origin x="-117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B377D1-D623-4B56-B951-17D9B10E3B3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3A6EF2D-4B13-49A3-B0A4-F0EB143D7BDC}">
      <dgm:prSet/>
      <dgm:spPr/>
      <dgm:t>
        <a:bodyPr/>
        <a:lstStyle/>
        <a:p>
          <a:pPr rtl="0"/>
          <a:r>
            <a:rPr lang="ru-RU" dirty="0" smtClean="0"/>
            <a:t>Комплексное  повторение  изученного  в 7  классе</a:t>
          </a:r>
          <a:endParaRPr lang="ru-RU" dirty="0"/>
        </a:p>
      </dgm:t>
    </dgm:pt>
    <dgm:pt modelId="{A82D5EFF-EE04-48BD-8224-E15FEA16822F}" type="parTrans" cxnId="{BA694B30-E9A3-4C8E-9692-26B6B350E603}">
      <dgm:prSet/>
      <dgm:spPr/>
      <dgm:t>
        <a:bodyPr/>
        <a:lstStyle/>
        <a:p>
          <a:endParaRPr lang="ru-RU"/>
        </a:p>
      </dgm:t>
    </dgm:pt>
    <dgm:pt modelId="{FBA204BB-405C-4AB7-B780-B2CE14A95D53}" type="sibTrans" cxnId="{BA694B30-E9A3-4C8E-9692-26B6B350E603}">
      <dgm:prSet/>
      <dgm:spPr/>
      <dgm:t>
        <a:bodyPr/>
        <a:lstStyle/>
        <a:p>
          <a:endParaRPr lang="ru-RU"/>
        </a:p>
      </dgm:t>
    </dgm:pt>
    <dgm:pt modelId="{77AB78B4-9FF1-4131-87ED-F557D4000A62}" type="pres">
      <dgm:prSet presAssocID="{F4B377D1-D623-4B56-B951-17D9B10E3B3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AB7162-B968-4D92-B38D-17D478A0DEF5}" type="pres">
      <dgm:prSet presAssocID="{93A6EF2D-4B13-49A3-B0A4-F0EB143D7BDC}" presName="circle1" presStyleLbl="node1" presStyleIdx="0" presStyleCnt="1"/>
      <dgm:spPr/>
    </dgm:pt>
    <dgm:pt modelId="{71ED218E-B192-4AF9-B5C1-5FDDBF562D32}" type="pres">
      <dgm:prSet presAssocID="{93A6EF2D-4B13-49A3-B0A4-F0EB143D7BDC}" presName="space" presStyleCnt="0"/>
      <dgm:spPr/>
    </dgm:pt>
    <dgm:pt modelId="{E0929A3B-2301-4B22-998A-58ED2C096859}" type="pres">
      <dgm:prSet presAssocID="{93A6EF2D-4B13-49A3-B0A4-F0EB143D7BDC}" presName="rect1" presStyleLbl="alignAcc1" presStyleIdx="0" presStyleCnt="1"/>
      <dgm:spPr/>
      <dgm:t>
        <a:bodyPr/>
        <a:lstStyle/>
        <a:p>
          <a:endParaRPr lang="ru-RU"/>
        </a:p>
      </dgm:t>
    </dgm:pt>
    <dgm:pt modelId="{44ECA465-7B40-44F5-87E8-50367879DBD5}" type="pres">
      <dgm:prSet presAssocID="{93A6EF2D-4B13-49A3-B0A4-F0EB143D7BDC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9230AD-95A2-4A85-9AB8-7AC471DB5B72}" type="presOf" srcId="{93A6EF2D-4B13-49A3-B0A4-F0EB143D7BDC}" destId="{E0929A3B-2301-4B22-998A-58ED2C096859}" srcOrd="0" destOrd="0" presId="urn:microsoft.com/office/officeart/2005/8/layout/target3"/>
    <dgm:cxn modelId="{0103BB96-13C1-4D15-B325-7746220C7829}" type="presOf" srcId="{F4B377D1-D623-4B56-B951-17D9B10E3B3D}" destId="{77AB78B4-9FF1-4131-87ED-F557D4000A62}" srcOrd="0" destOrd="0" presId="urn:microsoft.com/office/officeart/2005/8/layout/target3"/>
    <dgm:cxn modelId="{BA694B30-E9A3-4C8E-9692-26B6B350E603}" srcId="{F4B377D1-D623-4B56-B951-17D9B10E3B3D}" destId="{93A6EF2D-4B13-49A3-B0A4-F0EB143D7BDC}" srcOrd="0" destOrd="0" parTransId="{A82D5EFF-EE04-48BD-8224-E15FEA16822F}" sibTransId="{FBA204BB-405C-4AB7-B780-B2CE14A95D53}"/>
    <dgm:cxn modelId="{F6F7320A-3936-4F41-80A1-04DF320BD2C1}" type="presOf" srcId="{93A6EF2D-4B13-49A3-B0A4-F0EB143D7BDC}" destId="{44ECA465-7B40-44F5-87E8-50367879DBD5}" srcOrd="1" destOrd="0" presId="urn:microsoft.com/office/officeart/2005/8/layout/target3"/>
    <dgm:cxn modelId="{A9D00096-8B31-4FC3-B8AD-D48534C03273}" type="presParOf" srcId="{77AB78B4-9FF1-4131-87ED-F557D4000A62}" destId="{A3AB7162-B968-4D92-B38D-17D478A0DEF5}" srcOrd="0" destOrd="0" presId="urn:microsoft.com/office/officeart/2005/8/layout/target3"/>
    <dgm:cxn modelId="{C10DECE7-469D-4391-B55A-D5D55849A4F3}" type="presParOf" srcId="{77AB78B4-9FF1-4131-87ED-F557D4000A62}" destId="{71ED218E-B192-4AF9-B5C1-5FDDBF562D32}" srcOrd="1" destOrd="0" presId="urn:microsoft.com/office/officeart/2005/8/layout/target3"/>
    <dgm:cxn modelId="{B945A4B5-D4A9-4361-9F83-424F4070BABF}" type="presParOf" srcId="{77AB78B4-9FF1-4131-87ED-F557D4000A62}" destId="{E0929A3B-2301-4B22-998A-58ED2C096859}" srcOrd="2" destOrd="0" presId="urn:microsoft.com/office/officeart/2005/8/layout/target3"/>
    <dgm:cxn modelId="{301437B6-0204-430B-8C6A-8C73CC4D0C5A}" type="presParOf" srcId="{77AB78B4-9FF1-4131-87ED-F557D4000A62}" destId="{44ECA465-7B40-44F5-87E8-50367879DBD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AB7162-B968-4D92-B38D-17D478A0DEF5}">
      <dsp:nvSpPr>
        <dsp:cNvPr id="0" name=""/>
        <dsp:cNvSpPr/>
      </dsp:nvSpPr>
      <dsp:spPr>
        <a:xfrm>
          <a:off x="0" y="0"/>
          <a:ext cx="1470025" cy="14700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29A3B-2301-4B22-998A-58ED2C096859}">
      <dsp:nvSpPr>
        <dsp:cNvPr id="0" name=""/>
        <dsp:cNvSpPr/>
      </dsp:nvSpPr>
      <dsp:spPr>
        <a:xfrm>
          <a:off x="735012" y="0"/>
          <a:ext cx="7037387" cy="1470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Комплексное  повторение  изученного  в 7  классе</a:t>
          </a:r>
          <a:endParaRPr lang="ru-RU" sz="4300" kern="1200" dirty="0"/>
        </a:p>
      </dsp:txBody>
      <dsp:txXfrm>
        <a:off x="735012" y="0"/>
        <a:ext cx="7037387" cy="1470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Михеева О.В.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Данный  текст  является  повествованием. Неслучайно  мы вспоминаем  это  понятие,  поскольку  на  следующем  уроке  мы  будем  повторять  типы  и стили  речи . Необходимо  повторить  эти  понятия и  в тетради  написать небольшой  текст-описание  архитектурного российского  памятника  любой эпохи.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Что  абсолютно  нового  узнал  я сегодня  на  уроке?</a:t>
            </a:r>
          </a:p>
          <a:p>
            <a:r>
              <a:rPr lang="ru-RU" dirty="0" smtClean="0"/>
              <a:t>Что  я забыл?</a:t>
            </a:r>
          </a:p>
          <a:p>
            <a:r>
              <a:rPr lang="ru-RU" dirty="0" smtClean="0"/>
              <a:t>Какие сведения вызвали  интерес?</a:t>
            </a:r>
          </a:p>
          <a:p>
            <a:r>
              <a:rPr lang="ru-RU" dirty="0" smtClean="0"/>
              <a:t>Какие  задания  вызвали  трудности?</a:t>
            </a:r>
          </a:p>
          <a:p>
            <a:r>
              <a:rPr lang="ru-RU" dirty="0" smtClean="0"/>
              <a:t>Какие  понятия  стоит  повторить  еще  раз?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57018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1" dirty="0" smtClean="0"/>
              <a:t>Списать  только слова  с  непроверяемой гласной  в корне, вставляя  пропущенные буквы. Какие слова  и почему  остались не выписанными?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/>
              <a:t>Арх..</a:t>
            </a:r>
            <a:r>
              <a:rPr lang="ru-RU" sz="4000" dirty="0" err="1" smtClean="0"/>
              <a:t>тектура</a:t>
            </a:r>
            <a:r>
              <a:rPr lang="ru-RU" sz="4000" dirty="0" smtClean="0"/>
              <a:t>,  </a:t>
            </a:r>
            <a:r>
              <a:rPr lang="ru-RU" sz="4000" dirty="0" err="1" smtClean="0"/>
              <a:t>впеч</a:t>
            </a:r>
            <a:r>
              <a:rPr lang="ru-RU" sz="4000" dirty="0" smtClean="0"/>
              <a:t>..тление, иску…</a:t>
            </a:r>
            <a:r>
              <a:rPr lang="ru-RU" sz="4000" dirty="0" err="1" smtClean="0"/>
              <a:t>тво</a:t>
            </a:r>
            <a:r>
              <a:rPr lang="ru-RU" sz="4000" dirty="0" smtClean="0"/>
              <a:t>, пан..рама,  п..</a:t>
            </a:r>
            <a:r>
              <a:rPr lang="ru-RU" sz="4000" dirty="0" err="1" smtClean="0"/>
              <a:t>рспектива</a:t>
            </a:r>
            <a:r>
              <a:rPr lang="ru-RU" sz="4000" dirty="0" smtClean="0"/>
              <a:t>,  в..</a:t>
            </a:r>
            <a:r>
              <a:rPr lang="ru-RU" sz="4000" dirty="0" err="1" smtClean="0"/>
              <a:t>ртикаль</a:t>
            </a:r>
            <a:r>
              <a:rPr lang="ru-RU" sz="4000" dirty="0" smtClean="0"/>
              <a:t>, уд..</a:t>
            </a:r>
            <a:r>
              <a:rPr lang="ru-RU" sz="4000" dirty="0" err="1" smtClean="0"/>
              <a:t>вляться</a:t>
            </a:r>
            <a:r>
              <a:rPr lang="ru-RU" sz="4000" dirty="0" smtClean="0"/>
              <a:t> к..</a:t>
            </a:r>
            <a:r>
              <a:rPr lang="ru-RU" sz="4000" dirty="0" err="1" smtClean="0"/>
              <a:t>лос</a:t>
            </a:r>
            <a:r>
              <a:rPr lang="ru-RU" sz="4000" dirty="0" smtClean="0"/>
              <a:t>…</a:t>
            </a:r>
            <a:r>
              <a:rPr lang="ru-RU" sz="4000" dirty="0" err="1" smtClean="0"/>
              <a:t>альный</a:t>
            </a:r>
            <a:r>
              <a:rPr lang="ru-RU" sz="4000" dirty="0" smtClean="0"/>
              <a:t>, сим..</a:t>
            </a:r>
            <a:r>
              <a:rPr lang="ru-RU" sz="4000" dirty="0" err="1" smtClean="0"/>
              <a:t>метричность</a:t>
            </a:r>
            <a:r>
              <a:rPr lang="ru-RU" sz="4000" dirty="0" smtClean="0"/>
              <a:t>, </a:t>
            </a:r>
            <a:r>
              <a:rPr lang="ru-RU" sz="4000" dirty="0" err="1" smtClean="0"/>
              <a:t>бл</a:t>
            </a:r>
            <a:r>
              <a:rPr lang="ru-RU" sz="4000" dirty="0" smtClean="0"/>
              <a:t>..</a:t>
            </a:r>
            <a:r>
              <a:rPr lang="ru-RU" sz="4000" dirty="0" err="1" smtClean="0"/>
              <a:t>стательный</a:t>
            </a:r>
            <a:r>
              <a:rPr lang="ru-RU" sz="4000" dirty="0" smtClean="0"/>
              <a:t>, прост..</a:t>
            </a:r>
            <a:r>
              <a:rPr lang="ru-RU" sz="4000" dirty="0" err="1" smtClean="0"/>
              <a:t>раться</a:t>
            </a:r>
            <a:r>
              <a:rPr lang="ru-RU" sz="4000" dirty="0" smtClean="0"/>
              <a:t>, </a:t>
            </a:r>
            <a:r>
              <a:rPr lang="ru-RU" sz="4000" dirty="0" err="1" smtClean="0"/>
              <a:t>а\онсамбль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Арх</a:t>
            </a:r>
            <a:r>
              <a:rPr lang="ru-RU" b="1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тектура, иску</a:t>
            </a:r>
            <a:r>
              <a:rPr lang="ru-RU" b="1" dirty="0" smtClean="0">
                <a:solidFill>
                  <a:srgbClr val="C00000"/>
                </a:solidFill>
              </a:rPr>
              <a:t>сс</a:t>
            </a:r>
            <a:r>
              <a:rPr lang="ru-RU" dirty="0" smtClean="0"/>
              <a:t>тво, пан</a:t>
            </a:r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рама,  п</a:t>
            </a:r>
            <a:r>
              <a:rPr lang="ru-RU" b="1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рспектива,  в</a:t>
            </a:r>
            <a:r>
              <a:rPr lang="ru-RU" b="1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ртикаль, к</a:t>
            </a:r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ло</a:t>
            </a:r>
            <a:r>
              <a:rPr lang="ru-RU" b="1" dirty="0" smtClean="0">
                <a:solidFill>
                  <a:srgbClr val="C00000"/>
                </a:solidFill>
              </a:rPr>
              <a:t>сс</a:t>
            </a:r>
            <a:r>
              <a:rPr lang="ru-RU" dirty="0" smtClean="0"/>
              <a:t>альный, си</a:t>
            </a:r>
            <a:r>
              <a:rPr lang="ru-RU" b="1" dirty="0" smtClean="0">
                <a:solidFill>
                  <a:srgbClr val="C00000"/>
                </a:solidFill>
              </a:rPr>
              <a:t>мм</a:t>
            </a:r>
            <a:r>
              <a:rPr lang="ru-RU" dirty="0" smtClean="0"/>
              <a:t>етричность,, </a:t>
            </a:r>
            <a:r>
              <a:rPr lang="ru-RU" b="1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нсамбль.</a:t>
            </a:r>
          </a:p>
          <a:p>
            <a:pPr algn="just"/>
            <a:endParaRPr lang="ru-RU" dirty="0" smtClean="0"/>
          </a:p>
          <a:p>
            <a:r>
              <a:rPr lang="ru-RU" dirty="0" smtClean="0"/>
              <a:t>Впеч</a:t>
            </a:r>
            <a:r>
              <a:rPr lang="ru-RU" b="1" dirty="0" smtClean="0">
                <a:solidFill>
                  <a:srgbClr val="00B050"/>
                </a:solidFill>
              </a:rPr>
              <a:t>а</a:t>
            </a:r>
            <a:r>
              <a:rPr lang="ru-RU" dirty="0" smtClean="0"/>
              <a:t>тление-  печ</a:t>
            </a:r>
            <a:r>
              <a:rPr lang="ru-RU" b="1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     проверяемая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уд</a:t>
            </a:r>
            <a:r>
              <a:rPr lang="ru-RU" b="1" dirty="0" err="1" smtClean="0">
                <a:solidFill>
                  <a:srgbClr val="00B050"/>
                </a:solidFill>
              </a:rPr>
              <a:t>и</a:t>
            </a:r>
            <a:r>
              <a:rPr lang="ru-RU" dirty="0" err="1" smtClean="0"/>
              <a:t>вляться-д</a:t>
            </a:r>
            <a:r>
              <a:rPr lang="ru-RU" b="1" dirty="0" err="1" smtClean="0">
                <a:solidFill>
                  <a:srgbClr val="C00000"/>
                </a:solidFill>
              </a:rPr>
              <a:t>и</a:t>
            </a:r>
            <a:r>
              <a:rPr lang="ru-RU" dirty="0" err="1" smtClean="0"/>
              <a:t>во</a:t>
            </a:r>
            <a:r>
              <a:rPr lang="ru-RU" dirty="0" smtClean="0"/>
              <a:t>           ударением гласная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Прост</a:t>
            </a:r>
            <a:r>
              <a:rPr lang="ru-RU" b="1" dirty="0" smtClean="0">
                <a:solidFill>
                  <a:srgbClr val="00B050"/>
                </a:solidFill>
              </a:rPr>
              <a:t>и</a:t>
            </a:r>
            <a:r>
              <a:rPr lang="ru-RU" dirty="0" smtClean="0"/>
              <a:t>раться, </a:t>
            </a:r>
            <a:r>
              <a:rPr lang="ru-RU" dirty="0" err="1" smtClean="0"/>
              <a:t>бл</a:t>
            </a:r>
            <a:r>
              <a:rPr lang="ru-RU" b="1" dirty="0" err="1" smtClean="0">
                <a:solidFill>
                  <a:srgbClr val="00B050"/>
                </a:solidFill>
              </a:rPr>
              <a:t>и</a:t>
            </a:r>
            <a:r>
              <a:rPr lang="ru-RU" dirty="0" err="1" smtClean="0"/>
              <a:t>стательный-чередование</a:t>
            </a:r>
            <a:r>
              <a:rPr lang="ru-RU" dirty="0" smtClean="0"/>
              <a:t>  гласных, наличие  суффикса  </a:t>
            </a:r>
            <a:r>
              <a:rPr lang="ru-RU" b="1" dirty="0" smtClean="0">
                <a:solidFill>
                  <a:srgbClr val="C00000"/>
                </a:solidFill>
              </a:rPr>
              <a:t>-А-            И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5724128" y="5013176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3635896" y="2996952"/>
            <a:ext cx="576064" cy="1418456"/>
          </a:xfrm>
          <a:prstGeom prst="rightBrace">
            <a:avLst>
              <a:gd name="adj1" fmla="val 6155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1844824"/>
            <a:ext cx="6480720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  какой  смысловой группе  можно отнести  эти  слова? На  какую  тему  будет  текст,  где такие  слова  можно  использовать?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9632" y="4509120"/>
            <a:ext cx="6264696" cy="2348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Составить с  тремя  из этих  слов  сложносочиненное( 1 вар) и  сложноподчиненное  ( 2вар)  предложения.</a:t>
            </a:r>
            <a:endParaRPr lang="ru-RU" sz="28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  <a:latin typeface="Segoe Print" pitchFamily="2" charset="0"/>
              </a:rPr>
              <a:t>Архитектор</a:t>
            </a:r>
          </a:p>
          <a:p>
            <a:pPr algn="just"/>
            <a:r>
              <a:rPr lang="ru-RU" dirty="0" smtClean="0">
                <a:latin typeface="Segoe Print" pitchFamily="2" charset="0"/>
              </a:rPr>
              <a:t>1.Найти  в толковом  словаре значение данного  слова. Однозначное   оно  или  многозначное? Русское  или  заимствованное?</a:t>
            </a:r>
          </a:p>
          <a:p>
            <a:pPr algn="just"/>
            <a:r>
              <a:rPr lang="ru-RU" dirty="0" smtClean="0">
                <a:latin typeface="Segoe Print" pitchFamily="2" charset="0"/>
              </a:rPr>
              <a:t>2.Подобрать  синоним - исконно  русское,  устаревшее  слов- к  данному  слову- </a:t>
            </a:r>
          </a:p>
          <a:p>
            <a:pPr algn="just"/>
            <a:r>
              <a:rPr lang="ru-RU" b="1" dirty="0" smtClean="0">
                <a:solidFill>
                  <a:srgbClr val="00B050"/>
                </a:solidFill>
                <a:latin typeface="Segoe Print" pitchFamily="2" charset="0"/>
                <a:cs typeface="MV Boli" pitchFamily="2" charset="0"/>
              </a:rPr>
              <a:t>3.ЗОДЧИЙ</a:t>
            </a:r>
            <a:r>
              <a:rPr lang="ru-RU" dirty="0" smtClean="0">
                <a:latin typeface="Segoe Print" pitchFamily="2" charset="0"/>
                <a:cs typeface="MV Boli" pitchFamily="2" charset="0"/>
              </a:rPr>
              <a:t>, подобрать  однокоренные  слова, попробовать составить словообразовательное  гнездо</a:t>
            </a:r>
            <a:endParaRPr lang="ru-RU" dirty="0">
              <a:latin typeface="Segoe Print" pitchFamily="2" charset="0"/>
              <a:cs typeface="MV Boli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Словообразовательное  гнездо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31840" y="3789040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зод</a:t>
            </a:r>
            <a:r>
              <a:rPr lang="ru-RU" sz="2800" b="1" dirty="0" smtClean="0">
                <a:solidFill>
                  <a:srgbClr val="0070C0"/>
                </a:solidFill>
              </a:rPr>
              <a:t>ч</a:t>
            </a:r>
            <a:r>
              <a:rPr lang="ru-RU" sz="2800" dirty="0" smtClean="0"/>
              <a:t>ий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5508104" y="483708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зод</a:t>
            </a:r>
            <a:r>
              <a:rPr lang="ru-RU" sz="2800" dirty="0" smtClean="0"/>
              <a:t>ч</a:t>
            </a:r>
            <a:r>
              <a:rPr lang="ru-RU" sz="2800" dirty="0" smtClean="0">
                <a:solidFill>
                  <a:srgbClr val="0070C0"/>
                </a:solidFill>
              </a:rPr>
              <a:t>еств</a:t>
            </a:r>
            <a:r>
              <a:rPr lang="ru-RU" sz="2800" b="1" dirty="0" smtClean="0"/>
              <a:t>о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13285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</a:t>
            </a:r>
            <a:r>
              <a:rPr lang="ru-RU" sz="2800" b="1" dirty="0" smtClean="0">
                <a:solidFill>
                  <a:srgbClr val="00B050"/>
                </a:solidFill>
              </a:rPr>
              <a:t>зд</a:t>
            </a:r>
            <a:r>
              <a:rPr lang="ru-RU" sz="2800" dirty="0" smtClean="0"/>
              <a:t>ать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242088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</a:t>
            </a:r>
            <a:r>
              <a:rPr lang="ru-RU" sz="2800" b="1" dirty="0" smtClean="0">
                <a:solidFill>
                  <a:srgbClr val="00B050"/>
                </a:solidFill>
              </a:rPr>
              <a:t>зд</a:t>
            </a:r>
            <a:r>
              <a:rPr lang="ru-RU" sz="2800" dirty="0" smtClean="0"/>
              <a:t>а</a:t>
            </a:r>
            <a:r>
              <a:rPr lang="ru-RU" sz="2800" b="1" dirty="0" smtClean="0">
                <a:solidFill>
                  <a:srgbClr val="0070C0"/>
                </a:solidFill>
              </a:rPr>
              <a:t>ни</a:t>
            </a:r>
            <a:r>
              <a:rPr lang="ru-RU" sz="2800" dirty="0" smtClean="0"/>
              <a:t>е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177281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</a:t>
            </a:r>
            <a:r>
              <a:rPr lang="ru-RU" sz="2800" b="1" dirty="0" smtClean="0">
                <a:solidFill>
                  <a:srgbClr val="00B050"/>
                </a:solidFill>
              </a:rPr>
              <a:t>зд</a:t>
            </a:r>
            <a:r>
              <a:rPr lang="ru-RU" sz="2800" dirty="0" smtClean="0"/>
              <a:t>а</a:t>
            </a:r>
            <a:r>
              <a:rPr lang="ru-RU" sz="2800" b="1" dirty="0" smtClean="0">
                <a:solidFill>
                  <a:srgbClr val="0070C0"/>
                </a:solidFill>
              </a:rPr>
              <a:t>тель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3140968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зд</a:t>
            </a:r>
            <a:r>
              <a:rPr lang="ru-RU" sz="2800" dirty="0" smtClean="0"/>
              <a:t>ание</a:t>
            </a:r>
            <a:endParaRPr lang="ru-RU" sz="2800" dirty="0"/>
          </a:p>
        </p:txBody>
      </p:sp>
      <p:cxnSp>
        <p:nvCxnSpPr>
          <p:cNvPr id="11" name="Прямая со стрелкой 10"/>
          <p:cNvCxnSpPr>
            <a:endCxn id="8" idx="1"/>
          </p:cNvCxnSpPr>
          <p:nvPr/>
        </p:nvCxnSpPr>
        <p:spPr>
          <a:xfrm flipV="1">
            <a:off x="2267744" y="2034426"/>
            <a:ext cx="1296144" cy="98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267744" y="2564904"/>
            <a:ext cx="129614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283968" y="4149080"/>
            <a:ext cx="129614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67544" y="5373216"/>
            <a:ext cx="71287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Что  такое  словообразовательное  гнездо? Какими  способами  образованы  данные  слова?</a:t>
            </a:r>
            <a:endParaRPr lang="ru-RU" sz="2400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644008" y="2852936"/>
            <a:ext cx="0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24744"/>
          </a:xfrm>
        </p:spPr>
        <p:txBody>
          <a:bodyPr>
            <a:noAutofit/>
          </a:bodyPr>
          <a:lstStyle/>
          <a:p>
            <a:r>
              <a:rPr lang="ru-RU" sz="2800" b="1" i="1" dirty="0" smtClean="0"/>
              <a:t>Рассмотреть данный  слайд. Что это за памятник  архитектуры  и  чем он  знаменит?</a:t>
            </a:r>
            <a:endParaRPr lang="ru-RU" sz="2800" b="1" i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2962672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b="1" dirty="0"/>
              <a:t>Собор Покрова Пресвятой Богородицы</a:t>
            </a:r>
            <a:r>
              <a:rPr lang="ru-RU" sz="2200" dirty="0"/>
              <a:t>, также называемый </a:t>
            </a:r>
            <a:r>
              <a:rPr lang="ru-RU" sz="2200" b="1" dirty="0"/>
              <a:t>собором Василия Блаженного</a:t>
            </a:r>
            <a:r>
              <a:rPr lang="ru-RU" sz="2200" dirty="0"/>
              <a:t> – один из известнейших памятников древнерусской культуры. До </a:t>
            </a:r>
            <a:r>
              <a:rPr lang="en-US" sz="2200" dirty="0"/>
              <a:t>XVII</a:t>
            </a:r>
            <a:r>
              <a:rPr lang="ru-RU" sz="2200" dirty="0"/>
              <a:t> века обычно назывался </a:t>
            </a:r>
            <a:r>
              <a:rPr lang="ru-RU" sz="2200" b="1" dirty="0"/>
              <a:t>Троицким</a:t>
            </a:r>
            <a:r>
              <a:rPr lang="ru-RU" sz="2200" dirty="0"/>
              <a:t>, т.к. первоначальный деревянный храм был посвящен </a:t>
            </a:r>
            <a:r>
              <a:rPr lang="ru-RU" sz="2200" dirty="0" smtClean="0"/>
              <a:t>Святой Троице</a:t>
            </a:r>
            <a:r>
              <a:rPr lang="ru-RU" sz="2200" dirty="0"/>
              <a:t>.</a:t>
            </a:r>
            <a:endParaRPr lang="ru-RU" sz="2200" b="1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endParaRPr lang="ru-RU" sz="2200"/>
          </a:p>
        </p:txBody>
      </p:sp>
      <p:pic>
        <p:nvPicPr>
          <p:cNvPr id="48133" name="Picture 5" descr="облож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340768"/>
            <a:ext cx="5100687" cy="511256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Списать текст, вставляя  пропущенные буквы. Какие орфограммы  встретились?</a:t>
            </a:r>
            <a:endParaRPr lang="ru-RU" sz="2400" dirty="0"/>
          </a:p>
        </p:txBody>
      </p:sp>
      <p:pic>
        <p:nvPicPr>
          <p:cNvPr id="6" name="Picture 7" descr="древний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11560" y="1484784"/>
            <a:ext cx="7848872" cy="482453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1268760"/>
            <a:ext cx="88924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Иван Грозный в пр..казал построить этот собор в память о </a:t>
            </a:r>
            <a:r>
              <a:rPr lang="ru-RU" sz="2400" b="1" dirty="0" err="1" smtClean="0"/>
              <a:t>взяти</a:t>
            </a:r>
            <a:r>
              <a:rPr lang="ru-RU" sz="2400" b="1" dirty="0" smtClean="0"/>
              <a:t>.. Казан.. и побед над Казанским ханством. 2)Строился  этот  храм  (в)  </a:t>
            </a:r>
            <a:r>
              <a:rPr lang="ru-RU" sz="2400" b="1" dirty="0" err="1" smtClean="0"/>
              <a:t>течени</a:t>
            </a:r>
            <a:r>
              <a:rPr lang="ru-RU" sz="2400" b="1" dirty="0" smtClean="0"/>
              <a:t>.. шести  лет. 3)(В)начале была  </a:t>
            </a:r>
            <a:r>
              <a:rPr lang="ru-RU" sz="2400" b="1" dirty="0" err="1" smtClean="0"/>
              <a:t>построе</a:t>
            </a:r>
            <a:r>
              <a:rPr lang="ru-RU" sz="2400" b="1" dirty="0" smtClean="0"/>
              <a:t>..на </a:t>
            </a:r>
            <a:r>
              <a:rPr lang="ru-RU" sz="2400" b="1" dirty="0" err="1" smtClean="0"/>
              <a:t>деревя</a:t>
            </a:r>
            <a:r>
              <a:rPr lang="ru-RU" sz="2400" b="1" dirty="0" smtClean="0"/>
              <a:t>..</a:t>
            </a:r>
            <a:r>
              <a:rPr lang="ru-RU" sz="2400" b="1" dirty="0" err="1" smtClean="0"/>
              <a:t>ная</a:t>
            </a:r>
            <a:r>
              <a:rPr lang="ru-RU" sz="2400" b="1" dirty="0" smtClean="0"/>
              <a:t>  церковь Святой  Троицы, потом сам Покровский  собор.</a:t>
            </a:r>
          </a:p>
          <a:p>
            <a:pPr algn="just">
              <a:buFont typeface="Wingdings" pitchFamily="2" charset="2"/>
              <a:buNone/>
            </a:pPr>
            <a:r>
              <a:rPr lang="ru-RU" sz="2400" b="1" dirty="0" smtClean="0"/>
              <a:t>  4)Л..</a:t>
            </a:r>
            <a:r>
              <a:rPr lang="ru-RU" sz="2400" b="1" dirty="0" err="1" smtClean="0"/>
              <a:t>генда</a:t>
            </a:r>
            <a:r>
              <a:rPr lang="ru-RU" sz="2400" b="1" dirty="0" smtClean="0"/>
              <a:t> гласит,  что создатель (создатели) собора по приказу Ивана Грозного были </a:t>
            </a:r>
            <a:r>
              <a:rPr lang="ru-RU" sz="2400" b="1" dirty="0" err="1" smtClean="0"/>
              <a:t>ослепле</a:t>
            </a:r>
            <a:r>
              <a:rPr lang="ru-RU" sz="2400" b="1" dirty="0" smtClean="0"/>
              <a:t>..</a:t>
            </a:r>
            <a:r>
              <a:rPr lang="ru-RU" sz="2400" b="1" dirty="0" err="1" smtClean="0"/>
              <a:t>ны</a:t>
            </a:r>
            <a:r>
              <a:rPr lang="ru-RU" sz="2400" b="1" dirty="0" smtClean="0"/>
              <a:t>, что(бы ) н..где больше не смогли построить подобного храма.</a:t>
            </a:r>
          </a:p>
          <a:p>
            <a:pPr algn="just"/>
            <a:r>
              <a:rPr lang="ru-RU" sz="2400" b="1" dirty="0" smtClean="0"/>
              <a:t>5)В 1588 году к храму была пр..строе..на церковь Василия Блаженного, </a:t>
            </a:r>
            <a:r>
              <a:rPr lang="ru-RU" sz="2400" b="1" dirty="0" err="1" smtClean="0"/>
              <a:t>построе</a:t>
            </a:r>
            <a:r>
              <a:rPr lang="ru-RU" sz="2400" b="1" dirty="0" smtClean="0"/>
              <a:t>..</a:t>
            </a:r>
            <a:r>
              <a:rPr lang="ru-RU" sz="2400" b="1" dirty="0" err="1" smtClean="0"/>
              <a:t>ная</a:t>
            </a:r>
            <a:r>
              <a:rPr lang="ru-RU" sz="2400" b="1" dirty="0" smtClean="0"/>
              <a:t>  в   честь блаженного  Василия, который  не  боялся  упр..</a:t>
            </a:r>
            <a:r>
              <a:rPr lang="ru-RU" sz="2400" b="1" dirty="0" err="1" smtClean="0"/>
              <a:t>кать</a:t>
            </a:r>
            <a:r>
              <a:rPr lang="ru-RU" sz="2400" b="1" dirty="0" smtClean="0"/>
              <a:t>  самого  царя  в неправых делах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2492896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Выполнить  тестовые 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Из текста  выписать  слово , где  выбор  гласной  в приставке  зависит  от  смысла  «присоединение   к чему-то.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Из  текста  выпишите  слово-исключение  из  правила  «Правописание   Н  и  НН  в  суффиксах  прилагательных».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 Замените слово НЕПРАВЫЙ  в  словосочетании неправых делах на более  современный синоним.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Выписать  основу  первого  предложения.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  тестовой 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>
              <a:buNone/>
            </a:pPr>
            <a:r>
              <a:rPr lang="ru-RU" dirty="0" smtClean="0"/>
              <a:t>5.   Сколько  основ  в четвертом  предложении.</a:t>
            </a:r>
          </a:p>
          <a:p>
            <a:pPr lvl="0" algn="just">
              <a:buNone/>
            </a:pPr>
            <a:r>
              <a:rPr lang="ru-RU" dirty="0" smtClean="0"/>
              <a:t>6. Проанализировать  данное  предложение  и  выписать  только  те  цифры  над запятыми,  которые обозначают   выделение  причастного  оборота.</a:t>
            </a:r>
          </a:p>
          <a:p>
            <a:pPr algn="just"/>
            <a:r>
              <a:rPr lang="ru-RU" i="1" dirty="0" smtClean="0"/>
              <a:t>           В 1588 году к храму была пристроена церковь Василия Блаженного,(1) построенная  в   честь блаженного  Василия,(2) который  не  боялся  упрекать  самого  царя  в неправых делах. 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217</TotalTime>
  <Words>574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Слайд 1</vt:lpstr>
      <vt:lpstr>Списать  только слова  с  непроверяемой гласной  в корне, вставляя  пропущенные буквы. Какие слова  и почему  остались не выписанными?</vt:lpstr>
      <vt:lpstr>Проверь себя</vt:lpstr>
      <vt:lpstr>Словарная работа</vt:lpstr>
      <vt:lpstr>Словообразовательное  гнездо</vt:lpstr>
      <vt:lpstr>Рассмотреть данный  слайд. Что это за памятник  архитектуры  и  чем он  знаменит?</vt:lpstr>
      <vt:lpstr>Списать текст, вставляя  пропущенные буквы. Какие орфограммы  встретились?</vt:lpstr>
      <vt:lpstr>Выполнить  тестовые  задания</vt:lpstr>
      <vt:lpstr>Продолжение  тестовой  работы</vt:lpstr>
      <vt:lpstr>Домашнее  задание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samsung</cp:lastModifiedBy>
  <cp:revision>15</cp:revision>
  <dcterms:created xsi:type="dcterms:W3CDTF">2015-08-14T17:52:02Z</dcterms:created>
  <dcterms:modified xsi:type="dcterms:W3CDTF">2015-10-25T14:03:52Z</dcterms:modified>
</cp:coreProperties>
</file>