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notesMasterIdLst>
    <p:notesMasterId r:id="rId20"/>
  </p:notesMasterIdLst>
  <p:sldIdLst>
    <p:sldId id="303" r:id="rId2"/>
    <p:sldId id="298" r:id="rId3"/>
    <p:sldId id="297" r:id="rId4"/>
    <p:sldId id="256" r:id="rId5"/>
    <p:sldId id="300" r:id="rId6"/>
    <p:sldId id="318" r:id="rId7"/>
    <p:sldId id="313" r:id="rId8"/>
    <p:sldId id="315" r:id="rId9"/>
    <p:sldId id="316" r:id="rId10"/>
    <p:sldId id="317" r:id="rId11"/>
    <p:sldId id="320" r:id="rId12"/>
    <p:sldId id="304" r:id="rId13"/>
    <p:sldId id="292" r:id="rId14"/>
    <p:sldId id="312" r:id="rId15"/>
    <p:sldId id="305" r:id="rId16"/>
    <p:sldId id="294" r:id="rId17"/>
    <p:sldId id="306" r:id="rId18"/>
    <p:sldId id="302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2E2"/>
    <a:srgbClr val="DEDEDE"/>
    <a:srgbClr val="C9C9C9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11F48-4F02-42E0-B86F-6BC37F4C2626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81AA8-1731-4B70-A917-F3002C643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81AA8-1731-4B70-A917-F3002C643D1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097C1-109C-4CE5-88E6-A0472C6ED1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12/14/2015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2228850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Практическое занятие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Тема:</a:t>
            </a:r>
            <a:r>
              <a:rPr lang="ru-RU" dirty="0" smtClean="0"/>
              <a:t> Составление и анализ родословных схем.</a:t>
            </a:r>
            <a:endParaRPr lang="ru-RU" dirty="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715000" y="5029200"/>
            <a:ext cx="3200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Подготовила</a:t>
            </a:r>
            <a:r>
              <a:rPr lang="en-US" dirty="0"/>
              <a:t>: </a:t>
            </a:r>
            <a:r>
              <a:rPr lang="ru-RU" dirty="0"/>
              <a:t>Черткова </a:t>
            </a:r>
            <a:r>
              <a:rPr lang="ru-RU" dirty="0" err="1"/>
              <a:t>Лина</a:t>
            </a:r>
            <a:r>
              <a:rPr lang="ru-RU" dirty="0"/>
              <a:t> Петровна</a:t>
            </a:r>
          </a:p>
          <a:p>
            <a:r>
              <a:rPr lang="ru-RU" dirty="0" smtClean="0"/>
              <a:t>Преподаватель ГБОУ СПО </a:t>
            </a:r>
          </a:p>
          <a:p>
            <a:r>
              <a:rPr lang="ru-RU" dirty="0" smtClean="0"/>
              <a:t>г</a:t>
            </a:r>
            <a:r>
              <a:rPr lang="ru-RU" dirty="0"/>
              <a:t>. Краснодар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s://encrypted-tbn1.gstatic.com/images?q=tbn:ANd9GcRs5_zQDqpFVZSzYXkHVpaoryzr2xUoUUYKpIHQQC5ZgprCn8qFRQ"/>
          <p:cNvPicPr>
            <a:picLocks noGrp="1" noChangeAspect="1" noChangeArrowheads="1"/>
          </p:cNvPicPr>
          <p:nvPr>
            <p:ph type="dgm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3733800"/>
            <a:ext cx="3124200" cy="2514600"/>
          </a:xfrm>
          <a:prstGeom prst="rect">
            <a:avLst/>
          </a:prstGeom>
          <a:noFill/>
        </p:spPr>
      </p:pic>
      <p:pic>
        <p:nvPicPr>
          <p:cNvPr id="5" name="Рисунок 4" descr="i (10)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3733800"/>
            <a:ext cx="30448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096000" y="3200400"/>
            <a:ext cx="1315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Гемофилия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71600" y="3124200"/>
            <a:ext cx="1372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Дальтонизм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4800" y="228600"/>
            <a:ext cx="8534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4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 медико-генетическую консультацию обратился больной, страдающий генным заболеванием. Анализ его родословной показал следующее: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заболевание встречается редко и не во всех поколениях;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заболевание встречается  преимущественно у мужчин, при чем их отцы обычно здоровы, а деды по материнской линии больны;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Женщины болеют редко и только тогда, когда их отцы </a:t>
            </a: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больны,а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мать является носительницей.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Назовите тип наследования этого заболевания.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Ответ: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itchFamily="18" charset="0"/>
                <a:cs typeface="Times New Roman" pitchFamily="18" charset="0"/>
              </a:rPr>
              <a:t>______________________________________________________________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2438400"/>
            <a:ext cx="441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Х – сцепленный рецессивный тип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400" y="228600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5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 медико-генетическую консультацию обратился больной, страдающий генным заболеванием. Анализ его родословной показал следующее: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заболевание встречается часто, во всех поколениях;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заболевание встречается  у мужчин, которое передают признак только своим сыновьям, а те – внукам.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Назовите тип наследования этого заболевания.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Ответ: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Times New Roman" pitchFamily="18" charset="0"/>
                <a:cs typeface="Times New Roman" pitchFamily="18" charset="0"/>
              </a:rPr>
              <a:t>______________________________________________________________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1905000"/>
            <a:ext cx="441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У – сцепленный тип</a:t>
            </a:r>
            <a:endParaRPr lang="ru-RU" sz="1600" dirty="0"/>
          </a:p>
        </p:txBody>
      </p:sp>
      <p:pic>
        <p:nvPicPr>
          <p:cNvPr id="7" name="Picture 6" descr="Волосатые уш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85800" y="3352800"/>
            <a:ext cx="3657600" cy="2316163"/>
          </a:xfrm>
          <a:prstGeom prst="rect">
            <a:avLst/>
          </a:prstGeom>
          <a:noFill/>
          <a:ln/>
        </p:spPr>
      </p:pic>
      <p:sp>
        <p:nvSpPr>
          <p:cNvPr id="8" name="Прямоугольник 7"/>
          <p:cNvSpPr/>
          <p:nvPr/>
        </p:nvSpPr>
        <p:spPr>
          <a:xfrm>
            <a:off x="762000" y="2819400"/>
            <a:ext cx="3276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Гипертрихоз ушной раковины </a:t>
            </a:r>
            <a:endParaRPr lang="ru-RU" dirty="0"/>
          </a:p>
        </p:txBody>
      </p:sp>
      <p:pic>
        <p:nvPicPr>
          <p:cNvPr id="10" name="Рисунок 9" descr="1331890601_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3200400"/>
            <a:ext cx="3352800" cy="25908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11" name="Содержимое 2"/>
          <p:cNvSpPr txBox="1">
            <a:spLocks/>
          </p:cNvSpPr>
          <p:nvPr/>
        </p:nvSpPr>
        <p:spPr>
          <a:xfrm>
            <a:off x="5410200" y="2743200"/>
            <a:ext cx="2895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Азооспермия 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тяжелая форма бесплодия у мужчин.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build="allAtOnce"/>
      <p:bldP spid="11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2000"/>
            <a:ext cx="8534400" cy="2846388"/>
          </a:xfrm>
        </p:spPr>
        <p:txBody>
          <a:bodyPr>
            <a:normAutofit/>
          </a:bodyPr>
          <a:lstStyle/>
          <a:p>
            <a:r>
              <a:rPr lang="ru-RU" sz="4000" b="1" dirty="0"/>
              <a:t>Задание № 2 </a:t>
            </a:r>
            <a:r>
              <a:rPr lang="ru-RU" sz="4000" b="1" dirty="0" smtClean="0"/>
              <a:t>Решение задач по анализу родословных.</a:t>
            </a:r>
            <a:br>
              <a:rPr lang="ru-RU" sz="4000" b="1" dirty="0" smtClean="0"/>
            </a:br>
            <a:r>
              <a:rPr lang="ru-RU" sz="4000" b="1" dirty="0" smtClean="0"/>
              <a:t> 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3400" y="2971800"/>
            <a:ext cx="792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Цель: Определение типа наследования изучаемого признака (или болезни) по родословной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SmartArt 3" descr="Символы родословной"/>
          <p:cNvPicPr>
            <a:picLocks noGrp="1"/>
          </p:cNvPicPr>
          <p:nvPr>
            <p:ph type="dgm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7924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762000" y="6248400"/>
            <a:ext cx="5867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Line 2"/>
          <p:cNvSpPr>
            <a:spLocks noChangeShapeType="1"/>
          </p:cNvSpPr>
          <p:nvPr/>
        </p:nvSpPr>
        <p:spPr bwMode="auto">
          <a:xfrm>
            <a:off x="3937000" y="4622800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4279900" y="46228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4165600" y="4622800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4165600" y="46228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3822700" y="4622800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508500" y="45085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3594100" y="4508500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2451100" y="4851400"/>
            <a:ext cx="3771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2222500" y="48514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2222500" y="4851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6223000" y="4851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2108200" y="5080000"/>
            <a:ext cx="228600" cy="228600"/>
          </a:xfrm>
          <a:prstGeom prst="rect">
            <a:avLst/>
          </a:prstGeom>
          <a:solidFill>
            <a:srgbClr val="C9C9C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0" name="Oval 14"/>
          <p:cNvSpPr>
            <a:spLocks noChangeArrowheads="1"/>
          </p:cNvSpPr>
          <p:nvPr/>
        </p:nvSpPr>
        <p:spPr bwMode="auto">
          <a:xfrm>
            <a:off x="1422400" y="5080000"/>
            <a:ext cx="228600" cy="228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>
            <a:off x="1765300" y="519430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6108700" y="5080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>
            <a:off x="5537200" y="4851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5422900" y="5080000"/>
            <a:ext cx="228600" cy="2286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5" name="Oval 19"/>
          <p:cNvSpPr>
            <a:spLocks noChangeArrowheads="1"/>
          </p:cNvSpPr>
          <p:nvPr/>
        </p:nvSpPr>
        <p:spPr bwMode="auto">
          <a:xfrm>
            <a:off x="4737100" y="5080000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>
            <a:off x="5080000" y="519430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>
            <a:off x="3022600" y="4851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8" name="Oval 22"/>
          <p:cNvSpPr>
            <a:spLocks noChangeArrowheads="1"/>
          </p:cNvSpPr>
          <p:nvPr/>
        </p:nvSpPr>
        <p:spPr bwMode="auto">
          <a:xfrm>
            <a:off x="2908300" y="5080000"/>
            <a:ext cx="228600" cy="228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3365500" y="5080000"/>
            <a:ext cx="2286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>
            <a:off x="3136900" y="51943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1" name="Line 25"/>
          <p:cNvSpPr>
            <a:spLocks noChangeShapeType="1"/>
          </p:cNvSpPr>
          <p:nvPr/>
        </p:nvSpPr>
        <p:spPr bwMode="auto">
          <a:xfrm flipH="1">
            <a:off x="6108700" y="5080000"/>
            <a:ext cx="2286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2" name="Line 26"/>
          <p:cNvSpPr>
            <a:spLocks noChangeShapeType="1"/>
          </p:cNvSpPr>
          <p:nvPr/>
        </p:nvSpPr>
        <p:spPr bwMode="auto">
          <a:xfrm>
            <a:off x="6108700" y="5080000"/>
            <a:ext cx="2286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3" name="Line 27"/>
          <p:cNvSpPr>
            <a:spLocks noChangeShapeType="1"/>
          </p:cNvSpPr>
          <p:nvPr/>
        </p:nvSpPr>
        <p:spPr bwMode="auto">
          <a:xfrm>
            <a:off x="1879600" y="51943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4" name="Line 28"/>
          <p:cNvSpPr>
            <a:spLocks noChangeShapeType="1"/>
          </p:cNvSpPr>
          <p:nvPr/>
        </p:nvSpPr>
        <p:spPr bwMode="auto">
          <a:xfrm>
            <a:off x="1651000" y="5194300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5" name="Line 29"/>
          <p:cNvSpPr>
            <a:spLocks noChangeShapeType="1"/>
          </p:cNvSpPr>
          <p:nvPr/>
        </p:nvSpPr>
        <p:spPr bwMode="auto">
          <a:xfrm>
            <a:off x="1422400" y="54229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6" name="Line 30"/>
          <p:cNvSpPr>
            <a:spLocks noChangeShapeType="1"/>
          </p:cNvSpPr>
          <p:nvPr/>
        </p:nvSpPr>
        <p:spPr bwMode="auto">
          <a:xfrm>
            <a:off x="1422400" y="54229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7" name="Line 31"/>
          <p:cNvSpPr>
            <a:spLocks noChangeShapeType="1"/>
          </p:cNvSpPr>
          <p:nvPr/>
        </p:nvSpPr>
        <p:spPr bwMode="auto">
          <a:xfrm>
            <a:off x="2336800" y="54229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8" name="Line 32"/>
          <p:cNvSpPr>
            <a:spLocks noChangeShapeType="1"/>
          </p:cNvSpPr>
          <p:nvPr/>
        </p:nvSpPr>
        <p:spPr bwMode="auto">
          <a:xfrm>
            <a:off x="1879600" y="54229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49" name="Rectangle 33"/>
          <p:cNvSpPr>
            <a:spLocks noChangeArrowheads="1"/>
          </p:cNvSpPr>
          <p:nvPr/>
        </p:nvSpPr>
        <p:spPr bwMode="auto">
          <a:xfrm>
            <a:off x="1308100" y="5651500"/>
            <a:ext cx="228600" cy="2286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0" name="Oval 34"/>
          <p:cNvSpPr>
            <a:spLocks noChangeArrowheads="1"/>
          </p:cNvSpPr>
          <p:nvPr/>
        </p:nvSpPr>
        <p:spPr bwMode="auto">
          <a:xfrm>
            <a:off x="1765300" y="5651500"/>
            <a:ext cx="228600" cy="228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1" name="Oval 35"/>
          <p:cNvSpPr>
            <a:spLocks noChangeArrowheads="1"/>
          </p:cNvSpPr>
          <p:nvPr/>
        </p:nvSpPr>
        <p:spPr bwMode="auto">
          <a:xfrm>
            <a:off x="2222500" y="5651500"/>
            <a:ext cx="228600" cy="228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2" name="Line 36"/>
          <p:cNvSpPr>
            <a:spLocks noChangeShapeType="1"/>
          </p:cNvSpPr>
          <p:nvPr/>
        </p:nvSpPr>
        <p:spPr bwMode="auto">
          <a:xfrm>
            <a:off x="3251200" y="51943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3" name="Line 37"/>
          <p:cNvSpPr>
            <a:spLocks noChangeShapeType="1"/>
          </p:cNvSpPr>
          <p:nvPr/>
        </p:nvSpPr>
        <p:spPr bwMode="auto">
          <a:xfrm flipH="1">
            <a:off x="2794000" y="542290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4" name="Line 38"/>
          <p:cNvSpPr>
            <a:spLocks noChangeShapeType="1"/>
          </p:cNvSpPr>
          <p:nvPr/>
        </p:nvSpPr>
        <p:spPr bwMode="auto">
          <a:xfrm>
            <a:off x="2908300" y="5422900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5" name="Line 39"/>
          <p:cNvSpPr>
            <a:spLocks noChangeShapeType="1"/>
          </p:cNvSpPr>
          <p:nvPr/>
        </p:nvSpPr>
        <p:spPr bwMode="auto">
          <a:xfrm>
            <a:off x="3136900" y="54229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6" name="Line 40"/>
          <p:cNvSpPr>
            <a:spLocks noChangeShapeType="1"/>
          </p:cNvSpPr>
          <p:nvPr/>
        </p:nvSpPr>
        <p:spPr bwMode="auto">
          <a:xfrm>
            <a:off x="3594100" y="5422900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7" name="Line 41"/>
          <p:cNvSpPr>
            <a:spLocks noChangeShapeType="1"/>
          </p:cNvSpPr>
          <p:nvPr/>
        </p:nvSpPr>
        <p:spPr bwMode="auto">
          <a:xfrm>
            <a:off x="2794000" y="54229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>
            <a:off x="3708400" y="54229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59" name="Line 43"/>
          <p:cNvSpPr>
            <a:spLocks noChangeShapeType="1"/>
          </p:cNvSpPr>
          <p:nvPr/>
        </p:nvSpPr>
        <p:spPr bwMode="auto">
          <a:xfrm>
            <a:off x="3251200" y="54229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0" name="Rectangle 44"/>
          <p:cNvSpPr>
            <a:spLocks noChangeArrowheads="1"/>
          </p:cNvSpPr>
          <p:nvPr/>
        </p:nvSpPr>
        <p:spPr bwMode="auto">
          <a:xfrm>
            <a:off x="2679700" y="5651500"/>
            <a:ext cx="228600" cy="2286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1" name="Rectangle 45"/>
          <p:cNvSpPr>
            <a:spLocks noChangeArrowheads="1"/>
          </p:cNvSpPr>
          <p:nvPr/>
        </p:nvSpPr>
        <p:spPr bwMode="auto">
          <a:xfrm>
            <a:off x="3136900" y="5651500"/>
            <a:ext cx="2286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2" name="Oval 46"/>
          <p:cNvSpPr>
            <a:spLocks noChangeArrowheads="1"/>
          </p:cNvSpPr>
          <p:nvPr/>
        </p:nvSpPr>
        <p:spPr bwMode="auto">
          <a:xfrm>
            <a:off x="3594100" y="5651500"/>
            <a:ext cx="228600" cy="228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3" name="Line 47"/>
          <p:cNvSpPr>
            <a:spLocks noChangeShapeType="1"/>
          </p:cNvSpPr>
          <p:nvPr/>
        </p:nvSpPr>
        <p:spPr bwMode="auto">
          <a:xfrm>
            <a:off x="5194300" y="51943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4" name="Line 48"/>
          <p:cNvSpPr>
            <a:spLocks noChangeShapeType="1"/>
          </p:cNvSpPr>
          <p:nvPr/>
        </p:nvSpPr>
        <p:spPr bwMode="auto">
          <a:xfrm>
            <a:off x="4965700" y="5194300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5" name="Line 49"/>
          <p:cNvSpPr>
            <a:spLocks noChangeShapeType="1"/>
          </p:cNvSpPr>
          <p:nvPr/>
        </p:nvSpPr>
        <p:spPr bwMode="auto">
          <a:xfrm>
            <a:off x="5080000" y="542290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6" name="Line 50"/>
          <p:cNvSpPr>
            <a:spLocks noChangeShapeType="1"/>
          </p:cNvSpPr>
          <p:nvPr/>
        </p:nvSpPr>
        <p:spPr bwMode="auto">
          <a:xfrm>
            <a:off x="4965700" y="5422900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7" name="Line 51"/>
          <p:cNvSpPr>
            <a:spLocks noChangeShapeType="1"/>
          </p:cNvSpPr>
          <p:nvPr/>
        </p:nvSpPr>
        <p:spPr bwMode="auto">
          <a:xfrm>
            <a:off x="4965700" y="54229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8" name="Line 52"/>
          <p:cNvSpPr>
            <a:spLocks noChangeShapeType="1"/>
          </p:cNvSpPr>
          <p:nvPr/>
        </p:nvSpPr>
        <p:spPr bwMode="auto">
          <a:xfrm>
            <a:off x="5422900" y="54229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4851400" y="5651500"/>
            <a:ext cx="228600" cy="228600"/>
          </a:xfrm>
          <a:prstGeom prst="rect">
            <a:avLst/>
          </a:prstGeom>
          <a:solidFill>
            <a:srgbClr val="DEDEDE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0" name="Oval 54"/>
          <p:cNvSpPr>
            <a:spLocks noChangeArrowheads="1"/>
          </p:cNvSpPr>
          <p:nvPr/>
        </p:nvSpPr>
        <p:spPr bwMode="auto">
          <a:xfrm>
            <a:off x="5334000" y="5638800"/>
            <a:ext cx="228600" cy="228600"/>
          </a:xfrm>
          <a:prstGeom prst="ellipse">
            <a:avLst/>
          </a:prstGeom>
          <a:solidFill>
            <a:srgbClr val="DEDEDE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1" name="Rectangle 55"/>
          <p:cNvSpPr>
            <a:spLocks noChangeArrowheads="1"/>
          </p:cNvSpPr>
          <p:nvPr/>
        </p:nvSpPr>
        <p:spPr bwMode="auto">
          <a:xfrm>
            <a:off x="5994400" y="5651500"/>
            <a:ext cx="2286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2" name="Line 56"/>
          <p:cNvSpPr>
            <a:spLocks noChangeShapeType="1"/>
          </p:cNvSpPr>
          <p:nvPr/>
        </p:nvSpPr>
        <p:spPr bwMode="auto">
          <a:xfrm>
            <a:off x="5537200" y="57658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3" name="Line 57"/>
          <p:cNvSpPr>
            <a:spLocks noChangeShapeType="1"/>
          </p:cNvSpPr>
          <p:nvPr/>
        </p:nvSpPr>
        <p:spPr bwMode="auto">
          <a:xfrm>
            <a:off x="5765800" y="57658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5422900" y="599440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5422900" y="5994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6108700" y="5994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5765800" y="5994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8" name="Rectangle 62"/>
          <p:cNvSpPr>
            <a:spLocks noChangeArrowheads="1"/>
          </p:cNvSpPr>
          <p:nvPr/>
        </p:nvSpPr>
        <p:spPr bwMode="auto">
          <a:xfrm>
            <a:off x="5308600" y="6223000"/>
            <a:ext cx="228600" cy="2286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79" name="Rectangle 63"/>
          <p:cNvSpPr>
            <a:spLocks noChangeArrowheads="1"/>
          </p:cNvSpPr>
          <p:nvPr/>
        </p:nvSpPr>
        <p:spPr bwMode="auto">
          <a:xfrm flipV="1">
            <a:off x="5651500" y="6223000"/>
            <a:ext cx="228600" cy="228600"/>
          </a:xfrm>
          <a:prstGeom prst="rect">
            <a:avLst/>
          </a:prstGeom>
          <a:solidFill>
            <a:srgbClr val="C9C9C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80" name="Oval 64"/>
          <p:cNvSpPr>
            <a:spLocks noChangeArrowheads="1"/>
          </p:cNvSpPr>
          <p:nvPr/>
        </p:nvSpPr>
        <p:spPr bwMode="auto">
          <a:xfrm>
            <a:off x="5994400" y="6223000"/>
            <a:ext cx="228600" cy="228600"/>
          </a:xfrm>
          <a:prstGeom prst="ellipse">
            <a:avLst/>
          </a:prstGeom>
          <a:solidFill>
            <a:srgbClr val="C9C9C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81" name="Rectangle 65"/>
          <p:cNvSpPr>
            <a:spLocks noChangeArrowheads="1"/>
          </p:cNvSpPr>
          <p:nvPr/>
        </p:nvSpPr>
        <p:spPr bwMode="auto">
          <a:xfrm>
            <a:off x="0" y="3429000"/>
            <a:ext cx="62675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Вариант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Рис.2.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аследование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тяжелого заболевания</a:t>
            </a:r>
            <a:r>
              <a:rPr lang="ru-RU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– гемофилия.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4933" name="Rectangle 117"/>
          <p:cNvSpPr>
            <a:spLocks noChangeArrowheads="1"/>
          </p:cNvSpPr>
          <p:nvPr/>
        </p:nvSpPr>
        <p:spPr bwMode="auto">
          <a:xfrm>
            <a:off x="304800" y="278368"/>
            <a:ext cx="883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Анализ и составление родословных.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Проанализируйте представленные родословные и решите задачи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4934" name="Rectangle 118"/>
          <p:cNvSpPr>
            <a:spLocks noChangeArrowheads="1"/>
          </p:cNvSpPr>
          <p:nvPr/>
        </p:nvSpPr>
        <p:spPr bwMode="auto">
          <a:xfrm>
            <a:off x="3822700" y="1446213"/>
            <a:ext cx="228600" cy="2286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35" name="Oval 119"/>
          <p:cNvSpPr>
            <a:spLocks noChangeArrowheads="1"/>
          </p:cNvSpPr>
          <p:nvPr/>
        </p:nvSpPr>
        <p:spPr bwMode="auto">
          <a:xfrm>
            <a:off x="3136900" y="1446213"/>
            <a:ext cx="2286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36" name="Oval 120"/>
          <p:cNvSpPr>
            <a:spLocks noChangeArrowheads="1"/>
          </p:cNvSpPr>
          <p:nvPr/>
        </p:nvSpPr>
        <p:spPr bwMode="auto">
          <a:xfrm>
            <a:off x="2222500" y="2017713"/>
            <a:ext cx="2286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37" name="Line 121"/>
          <p:cNvSpPr>
            <a:spLocks noChangeShapeType="1"/>
          </p:cNvSpPr>
          <p:nvPr/>
        </p:nvSpPr>
        <p:spPr bwMode="auto">
          <a:xfrm>
            <a:off x="3708400" y="15605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38" name="Line 122"/>
          <p:cNvSpPr>
            <a:spLocks noChangeShapeType="1"/>
          </p:cNvSpPr>
          <p:nvPr/>
        </p:nvSpPr>
        <p:spPr bwMode="auto">
          <a:xfrm>
            <a:off x="3708400" y="15605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39" name="Line 123"/>
          <p:cNvSpPr>
            <a:spLocks noChangeShapeType="1"/>
          </p:cNvSpPr>
          <p:nvPr/>
        </p:nvSpPr>
        <p:spPr bwMode="auto">
          <a:xfrm>
            <a:off x="3708400" y="15605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0" name="Line 124"/>
          <p:cNvSpPr>
            <a:spLocks noChangeShapeType="1"/>
          </p:cNvSpPr>
          <p:nvPr/>
        </p:nvSpPr>
        <p:spPr bwMode="auto">
          <a:xfrm>
            <a:off x="3708400" y="14462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1" name="Line 125"/>
          <p:cNvSpPr>
            <a:spLocks noChangeShapeType="1"/>
          </p:cNvSpPr>
          <p:nvPr/>
        </p:nvSpPr>
        <p:spPr bwMode="auto">
          <a:xfrm>
            <a:off x="3708400" y="14462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2" name="Line 126"/>
          <p:cNvSpPr>
            <a:spLocks noChangeShapeType="1"/>
          </p:cNvSpPr>
          <p:nvPr/>
        </p:nvSpPr>
        <p:spPr bwMode="auto">
          <a:xfrm>
            <a:off x="3708400" y="15605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3" name="Line 127"/>
          <p:cNvSpPr>
            <a:spLocks noChangeShapeType="1"/>
          </p:cNvSpPr>
          <p:nvPr/>
        </p:nvSpPr>
        <p:spPr bwMode="auto">
          <a:xfrm>
            <a:off x="3136900" y="27035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4" name="Line 128"/>
          <p:cNvSpPr>
            <a:spLocks noChangeShapeType="1"/>
          </p:cNvSpPr>
          <p:nvPr/>
        </p:nvSpPr>
        <p:spPr bwMode="auto">
          <a:xfrm>
            <a:off x="3365500" y="1560513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5" name="Line 129"/>
          <p:cNvSpPr>
            <a:spLocks noChangeShapeType="1"/>
          </p:cNvSpPr>
          <p:nvPr/>
        </p:nvSpPr>
        <p:spPr bwMode="auto">
          <a:xfrm>
            <a:off x="3594100" y="15605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6" name="Line 130"/>
          <p:cNvSpPr>
            <a:spLocks noChangeShapeType="1"/>
          </p:cNvSpPr>
          <p:nvPr/>
        </p:nvSpPr>
        <p:spPr bwMode="auto">
          <a:xfrm>
            <a:off x="2679700" y="1789113"/>
            <a:ext cx="2400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7" name="Line 131"/>
          <p:cNvSpPr>
            <a:spLocks noChangeShapeType="1"/>
          </p:cNvSpPr>
          <p:nvPr/>
        </p:nvSpPr>
        <p:spPr bwMode="auto">
          <a:xfrm>
            <a:off x="2336800" y="17891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8" name="Line 132"/>
          <p:cNvSpPr>
            <a:spLocks noChangeShapeType="1"/>
          </p:cNvSpPr>
          <p:nvPr/>
        </p:nvSpPr>
        <p:spPr bwMode="auto">
          <a:xfrm>
            <a:off x="3251200" y="17891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49" name="Line 133"/>
          <p:cNvSpPr>
            <a:spLocks noChangeShapeType="1"/>
          </p:cNvSpPr>
          <p:nvPr/>
        </p:nvSpPr>
        <p:spPr bwMode="auto">
          <a:xfrm>
            <a:off x="4051300" y="17891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0" name="Line 134"/>
          <p:cNvSpPr>
            <a:spLocks noChangeShapeType="1"/>
          </p:cNvSpPr>
          <p:nvPr/>
        </p:nvSpPr>
        <p:spPr bwMode="auto">
          <a:xfrm>
            <a:off x="5080000" y="17891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1" name="Line 135"/>
          <p:cNvSpPr>
            <a:spLocks noChangeShapeType="1"/>
          </p:cNvSpPr>
          <p:nvPr/>
        </p:nvSpPr>
        <p:spPr bwMode="auto">
          <a:xfrm>
            <a:off x="2336800" y="1789113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2" name="Rectangle 136"/>
          <p:cNvSpPr>
            <a:spLocks noChangeArrowheads="1"/>
          </p:cNvSpPr>
          <p:nvPr/>
        </p:nvSpPr>
        <p:spPr bwMode="auto">
          <a:xfrm>
            <a:off x="4965700" y="2017713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3" name="Rectangle 137"/>
          <p:cNvSpPr>
            <a:spLocks noChangeArrowheads="1"/>
          </p:cNvSpPr>
          <p:nvPr/>
        </p:nvSpPr>
        <p:spPr bwMode="auto">
          <a:xfrm>
            <a:off x="3937000" y="2017713"/>
            <a:ext cx="228600" cy="2286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4" name="Oval 138"/>
          <p:cNvSpPr>
            <a:spLocks noChangeArrowheads="1"/>
          </p:cNvSpPr>
          <p:nvPr/>
        </p:nvSpPr>
        <p:spPr bwMode="auto">
          <a:xfrm>
            <a:off x="3136900" y="2017713"/>
            <a:ext cx="2286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5" name="Line 139"/>
          <p:cNvSpPr>
            <a:spLocks noChangeShapeType="1"/>
          </p:cNvSpPr>
          <p:nvPr/>
        </p:nvSpPr>
        <p:spPr bwMode="auto">
          <a:xfrm>
            <a:off x="3479800" y="15605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6" name="Line 140"/>
          <p:cNvSpPr>
            <a:spLocks noChangeShapeType="1"/>
          </p:cNvSpPr>
          <p:nvPr/>
        </p:nvSpPr>
        <p:spPr bwMode="auto">
          <a:xfrm>
            <a:off x="3708400" y="1560513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7" name="Line 141"/>
          <p:cNvSpPr>
            <a:spLocks noChangeShapeType="1"/>
          </p:cNvSpPr>
          <p:nvPr/>
        </p:nvSpPr>
        <p:spPr bwMode="auto">
          <a:xfrm>
            <a:off x="3708400" y="1560513"/>
            <a:ext cx="114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8" name="Rectangle 142"/>
          <p:cNvSpPr>
            <a:spLocks noChangeArrowheads="1"/>
          </p:cNvSpPr>
          <p:nvPr/>
        </p:nvSpPr>
        <p:spPr bwMode="auto">
          <a:xfrm>
            <a:off x="2667000" y="2057399"/>
            <a:ext cx="241300" cy="188913"/>
          </a:xfrm>
          <a:prstGeom prst="rect">
            <a:avLst/>
          </a:prstGeom>
          <a:solidFill>
            <a:srgbClr val="DEDEDE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59" name="Oval 143"/>
          <p:cNvSpPr>
            <a:spLocks noChangeArrowheads="1"/>
          </p:cNvSpPr>
          <p:nvPr/>
        </p:nvSpPr>
        <p:spPr bwMode="auto">
          <a:xfrm>
            <a:off x="4495800" y="2057400"/>
            <a:ext cx="228600" cy="228600"/>
          </a:xfrm>
          <a:prstGeom prst="ellipse">
            <a:avLst/>
          </a:prstGeom>
          <a:ln w="9525">
            <a:solidFill>
              <a:srgbClr val="000000"/>
            </a:solidFill>
            <a:round/>
            <a:headEnd/>
            <a:tailEnd/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0" name="Line 144"/>
          <p:cNvSpPr>
            <a:spLocks noChangeShapeType="1"/>
          </p:cNvSpPr>
          <p:nvPr/>
        </p:nvSpPr>
        <p:spPr bwMode="auto">
          <a:xfrm>
            <a:off x="2451100" y="2132013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1" name="Line 145"/>
          <p:cNvSpPr>
            <a:spLocks noChangeShapeType="1"/>
          </p:cNvSpPr>
          <p:nvPr/>
        </p:nvSpPr>
        <p:spPr bwMode="auto">
          <a:xfrm>
            <a:off x="4737100" y="2132013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2" name="Line 146"/>
          <p:cNvSpPr>
            <a:spLocks noChangeShapeType="1"/>
          </p:cNvSpPr>
          <p:nvPr/>
        </p:nvSpPr>
        <p:spPr bwMode="auto">
          <a:xfrm>
            <a:off x="2565400" y="21320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3" name="Line 147"/>
          <p:cNvSpPr>
            <a:spLocks noChangeShapeType="1"/>
          </p:cNvSpPr>
          <p:nvPr/>
        </p:nvSpPr>
        <p:spPr bwMode="auto">
          <a:xfrm>
            <a:off x="4851400" y="21320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4" name="Line 148"/>
          <p:cNvSpPr>
            <a:spLocks noChangeShapeType="1"/>
          </p:cNvSpPr>
          <p:nvPr/>
        </p:nvSpPr>
        <p:spPr bwMode="auto">
          <a:xfrm>
            <a:off x="1993900" y="2360613"/>
            <a:ext cx="1143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5" name="Line 149"/>
          <p:cNvSpPr>
            <a:spLocks noChangeShapeType="1"/>
          </p:cNvSpPr>
          <p:nvPr/>
        </p:nvSpPr>
        <p:spPr bwMode="auto">
          <a:xfrm>
            <a:off x="4279900" y="2360613"/>
            <a:ext cx="1143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6" name="Line 150"/>
          <p:cNvSpPr>
            <a:spLocks noChangeShapeType="1"/>
          </p:cNvSpPr>
          <p:nvPr/>
        </p:nvSpPr>
        <p:spPr bwMode="auto">
          <a:xfrm>
            <a:off x="1993900" y="23606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7" name="Line 151"/>
          <p:cNvSpPr>
            <a:spLocks noChangeShapeType="1"/>
          </p:cNvSpPr>
          <p:nvPr/>
        </p:nvSpPr>
        <p:spPr bwMode="auto">
          <a:xfrm>
            <a:off x="3136900" y="23606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8" name="Line 152"/>
          <p:cNvSpPr>
            <a:spLocks noChangeShapeType="1"/>
          </p:cNvSpPr>
          <p:nvPr/>
        </p:nvSpPr>
        <p:spPr bwMode="auto">
          <a:xfrm>
            <a:off x="2336800" y="23606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69" name="Line 153"/>
          <p:cNvSpPr>
            <a:spLocks noChangeShapeType="1"/>
          </p:cNvSpPr>
          <p:nvPr/>
        </p:nvSpPr>
        <p:spPr bwMode="auto">
          <a:xfrm>
            <a:off x="2794000" y="23606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70" name="Line 154"/>
          <p:cNvSpPr>
            <a:spLocks noChangeShapeType="1"/>
          </p:cNvSpPr>
          <p:nvPr/>
        </p:nvSpPr>
        <p:spPr bwMode="auto">
          <a:xfrm>
            <a:off x="4279900" y="23606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71" name="Line 155"/>
          <p:cNvSpPr>
            <a:spLocks noChangeShapeType="1"/>
          </p:cNvSpPr>
          <p:nvPr/>
        </p:nvSpPr>
        <p:spPr bwMode="auto">
          <a:xfrm>
            <a:off x="5422900" y="23606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72" name="Line 156"/>
          <p:cNvSpPr>
            <a:spLocks noChangeShapeType="1"/>
          </p:cNvSpPr>
          <p:nvPr/>
        </p:nvSpPr>
        <p:spPr bwMode="auto">
          <a:xfrm>
            <a:off x="4622800" y="23606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73" name="Line 157"/>
          <p:cNvSpPr>
            <a:spLocks noChangeShapeType="1"/>
          </p:cNvSpPr>
          <p:nvPr/>
        </p:nvSpPr>
        <p:spPr bwMode="auto">
          <a:xfrm>
            <a:off x="5080000" y="2360613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74" name="Rectangle 158"/>
          <p:cNvSpPr>
            <a:spLocks noChangeArrowheads="1"/>
          </p:cNvSpPr>
          <p:nvPr/>
        </p:nvSpPr>
        <p:spPr bwMode="auto">
          <a:xfrm>
            <a:off x="1879600" y="2589213"/>
            <a:ext cx="2286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4975" name="Rectangle 159"/>
          <p:cNvSpPr>
            <a:spLocks noChangeArrowheads="1"/>
          </p:cNvSpPr>
          <p:nvPr/>
        </p:nvSpPr>
        <p:spPr bwMode="auto">
          <a:xfrm>
            <a:off x="3022600" y="2589213"/>
            <a:ext cx="228600" cy="2286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76" name="Rectangle 160"/>
          <p:cNvSpPr>
            <a:spLocks noChangeArrowheads="1"/>
          </p:cNvSpPr>
          <p:nvPr/>
        </p:nvSpPr>
        <p:spPr bwMode="auto">
          <a:xfrm>
            <a:off x="4508500" y="2589213"/>
            <a:ext cx="228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77" name="Rectangle 161"/>
          <p:cNvSpPr>
            <a:spLocks noChangeArrowheads="1"/>
          </p:cNvSpPr>
          <p:nvPr/>
        </p:nvSpPr>
        <p:spPr bwMode="auto">
          <a:xfrm>
            <a:off x="5308600" y="2589213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78" name="Oval 162"/>
          <p:cNvSpPr>
            <a:spLocks noChangeArrowheads="1"/>
          </p:cNvSpPr>
          <p:nvPr/>
        </p:nvSpPr>
        <p:spPr bwMode="auto">
          <a:xfrm>
            <a:off x="2222500" y="2589213"/>
            <a:ext cx="2286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79" name="Oval 163"/>
          <p:cNvSpPr>
            <a:spLocks noChangeArrowheads="1"/>
          </p:cNvSpPr>
          <p:nvPr/>
        </p:nvSpPr>
        <p:spPr bwMode="auto">
          <a:xfrm>
            <a:off x="2679700" y="2589213"/>
            <a:ext cx="228600" cy="228600"/>
          </a:xfrm>
          <a:prstGeom prst="ellipse">
            <a:avLst/>
          </a:prstGeom>
          <a:solidFill>
            <a:srgbClr val="E2E2E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80" name="Oval 164"/>
          <p:cNvSpPr>
            <a:spLocks noChangeArrowheads="1"/>
          </p:cNvSpPr>
          <p:nvPr/>
        </p:nvSpPr>
        <p:spPr bwMode="auto">
          <a:xfrm>
            <a:off x="4165600" y="2589213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981" name="Oval 165"/>
          <p:cNvSpPr>
            <a:spLocks noChangeArrowheads="1"/>
          </p:cNvSpPr>
          <p:nvPr/>
        </p:nvSpPr>
        <p:spPr bwMode="auto">
          <a:xfrm>
            <a:off x="4965700" y="25892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8" name="TextBox 167"/>
          <p:cNvSpPr txBox="1"/>
          <p:nvPr/>
        </p:nvSpPr>
        <p:spPr>
          <a:xfrm>
            <a:off x="228600" y="7620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a typeface="Times New Roman" pitchFamily="18" charset="0"/>
                <a:cs typeface="Times New Roman" pitchFamily="18" charset="0"/>
              </a:rPr>
              <a:t>Вариант 1</a:t>
            </a:r>
          </a:p>
          <a:p>
            <a:r>
              <a:rPr lang="ru-RU" dirty="0" smtClean="0"/>
              <a:t>Рис.1 Наследование признака «седая прядь волос».</a:t>
            </a:r>
            <a:endParaRPr lang="ru-RU" dirty="0"/>
          </a:p>
        </p:txBody>
      </p:sp>
      <p:sp>
        <p:nvSpPr>
          <p:cNvPr id="169" name="TextBox 168"/>
          <p:cNvSpPr txBox="1"/>
          <p:nvPr/>
        </p:nvSpPr>
        <p:spPr>
          <a:xfrm>
            <a:off x="1752600" y="2819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       2       3      4   	           5      6       7       8</a:t>
            </a:r>
            <a:endParaRPr lang="ru-RU" dirty="0"/>
          </a:p>
        </p:txBody>
      </p:sp>
      <p:sp>
        <p:nvSpPr>
          <p:cNvPr id="170" name="TextBox 169"/>
          <p:cNvSpPr txBox="1"/>
          <p:nvPr/>
        </p:nvSpPr>
        <p:spPr>
          <a:xfrm>
            <a:off x="2286000" y="5029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71" name="TextBox 170"/>
          <p:cNvSpPr txBox="1"/>
          <p:nvPr/>
        </p:nvSpPr>
        <p:spPr>
          <a:xfrm>
            <a:off x="2667000" y="5029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72" name="TextBox 171"/>
          <p:cNvSpPr txBox="1"/>
          <p:nvPr/>
        </p:nvSpPr>
        <p:spPr>
          <a:xfrm>
            <a:off x="5638800" y="5029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73" name="TextBox 172"/>
          <p:cNvSpPr txBox="1"/>
          <p:nvPr/>
        </p:nvSpPr>
        <p:spPr>
          <a:xfrm>
            <a:off x="3200400" y="58674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74" name="TextBox 173"/>
          <p:cNvSpPr txBox="1"/>
          <p:nvPr/>
        </p:nvSpPr>
        <p:spPr>
          <a:xfrm>
            <a:off x="2667000" y="5867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75" name="TextBox 174"/>
          <p:cNvSpPr txBox="1"/>
          <p:nvPr/>
        </p:nvSpPr>
        <p:spPr>
          <a:xfrm>
            <a:off x="5181600" y="6477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6       7      8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1000"/>
            <a:ext cx="8686800" cy="2770188"/>
          </a:xfrm>
        </p:spPr>
        <p:txBody>
          <a:bodyPr>
            <a:normAutofit/>
          </a:bodyPr>
          <a:lstStyle/>
          <a:p>
            <a:r>
              <a:rPr lang="ru-RU" sz="4000" b="1" dirty="0"/>
              <a:t>Задание № 3 Составление графического изображения родословной и решение </a:t>
            </a:r>
            <a:r>
              <a:rPr lang="ru-RU" sz="4000" b="1" dirty="0" smtClean="0"/>
              <a:t>задачи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3429000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Цель: построить родословную и определить вероятность наследования заболевания.</a:t>
            </a:r>
            <a:r>
              <a:rPr lang="ru-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0" y="685800"/>
            <a:ext cx="5715000" cy="5334000"/>
          </a:xfrm>
        </p:spPr>
        <p:txBody>
          <a:bodyPr>
            <a:normAutofit fontScale="40000" lnSpcReduction="20000"/>
          </a:bodyPr>
          <a:lstStyle/>
          <a:p>
            <a:r>
              <a:rPr lang="ru-RU" sz="4500" b="1" i="1" dirty="0" smtClean="0"/>
              <a:t>Используя термины и символику построить родословные.</a:t>
            </a:r>
            <a:endParaRPr lang="ru-RU" sz="4500" dirty="0" smtClean="0"/>
          </a:p>
          <a:p>
            <a:r>
              <a:rPr lang="ru-RU" sz="4500" dirty="0" smtClean="0"/>
              <a:t>Две шестипалые сестры Маргарет и Мэри вышли замуж за нормальных мужчин. В семье Маргарет было пятеро детей: Джеймс, Сусанна и Давид были шестипалыми, Элла и Ричард – пятипалыми.</a:t>
            </a:r>
          </a:p>
          <a:p>
            <a:r>
              <a:rPr lang="ru-RU" sz="4500" dirty="0" smtClean="0"/>
              <a:t>В семье Мэри была единственная пятипалая дочь Джейн.</a:t>
            </a:r>
          </a:p>
          <a:p>
            <a:r>
              <a:rPr lang="ru-RU" sz="4500" dirty="0" smtClean="0"/>
              <a:t> От брака Джеймса с нормальной женщиной родилась шестипалая дочь </a:t>
            </a:r>
            <a:r>
              <a:rPr lang="ru-RU" sz="4500" dirty="0" err="1" smtClean="0"/>
              <a:t>Бетси</a:t>
            </a:r>
            <a:r>
              <a:rPr lang="ru-RU" sz="4500" dirty="0" smtClean="0"/>
              <a:t> и два сына – нормальные пятипалые. </a:t>
            </a:r>
          </a:p>
          <a:p>
            <a:r>
              <a:rPr lang="ru-RU" sz="4500" dirty="0" smtClean="0"/>
              <a:t>Элла вышла замуж за нормального мужчину. У них  - две дочери и сын - пятипалые.</a:t>
            </a:r>
          </a:p>
          <a:p>
            <a:r>
              <a:rPr lang="ru-RU" sz="4500" dirty="0" smtClean="0"/>
              <a:t>Давид женился на нормальной женщине. Их единственный сын Чарльз – шестипалый. </a:t>
            </a:r>
          </a:p>
          <a:p>
            <a:r>
              <a:rPr lang="ru-RU" sz="4500" dirty="0" smtClean="0"/>
              <a:t>Ричард женился на своей двоюродной сестре Джейн.  Их дочь и сын были пятипалыми.</a:t>
            </a:r>
          </a:p>
          <a:p>
            <a:r>
              <a:rPr lang="ru-RU" sz="4500" b="1" i="1" dirty="0" smtClean="0"/>
              <a:t>Составьте родословную этой семьи, определите</a:t>
            </a:r>
            <a:r>
              <a:rPr lang="ru-RU" sz="45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ru-RU" sz="4500" b="1" dirty="0" smtClean="0">
                <a:ea typeface="Times New Roman" pitchFamily="18" charset="0"/>
                <a:cs typeface="Arial" pitchFamily="34" charset="0"/>
              </a:rPr>
              <a:t>тип наследования признака и</a:t>
            </a:r>
            <a:r>
              <a:rPr lang="ru-RU" sz="4500" b="1" dirty="0" smtClean="0"/>
              <a:t> </a:t>
            </a:r>
            <a:r>
              <a:rPr lang="ru-RU" sz="4500" b="1" i="1" dirty="0" smtClean="0"/>
              <a:t>вероятность рождения шестипалых детей в случае:</a:t>
            </a:r>
            <a:r>
              <a:rPr lang="ru-RU" sz="4500" dirty="0" smtClean="0"/>
              <a:t> брака дочери Джейн с нормальным мужчиной</a:t>
            </a:r>
            <a:r>
              <a:rPr lang="ru-RU" sz="4000" dirty="0" smtClean="0"/>
              <a:t>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81000" y="2133600"/>
            <a:ext cx="2819400" cy="3062288"/>
          </a:xfrm>
          <a:prstGeom prst="rect">
            <a:avLst/>
          </a:prstGeom>
          <a:noFill/>
          <a:ln/>
        </p:spPr>
      </p:pic>
      <p:pic>
        <p:nvPicPr>
          <p:cNvPr id="6" name="Picture 8" descr="Изображение 34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28600"/>
            <a:ext cx="9366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81000" y="5934670"/>
            <a:ext cx="838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Ответ: Полидактилия (шестипалость) у человека определяется доминантными аллелями </a:t>
            </a:r>
            <a:r>
              <a:rPr lang="ru-RU" dirty="0" err="1" smtClean="0"/>
              <a:t>аутосомных</a:t>
            </a:r>
            <a:r>
              <a:rPr lang="ru-RU" dirty="0" smtClean="0"/>
              <a:t> генов; вероятность рождения шестипалых детей в случае брака дочери Джейн с нормальным мужчиной – 0%</a:t>
            </a:r>
            <a:endParaRPr lang="ru-RU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5438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Решить </a:t>
            </a:r>
            <a:r>
              <a:rPr lang="ru-RU" b="1" dirty="0" smtClean="0"/>
              <a:t>задачу № 4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Домашнее задание</a:t>
            </a:r>
            <a:r>
              <a:rPr lang="ru-RU" sz="2400" i="1" dirty="0" smtClean="0"/>
              <a:t> </a:t>
            </a:r>
            <a:endParaRPr lang="ru-RU" sz="2400" dirty="0" smtClean="0"/>
          </a:p>
          <a:p>
            <a:pPr marL="457200" indent="-457200">
              <a:buAutoNum type="arabicPeriod"/>
            </a:pPr>
            <a:r>
              <a:rPr lang="ru-RU" sz="2400" dirty="0" smtClean="0"/>
              <a:t>Лекция № 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Учебник  с. 54 - 68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Дополнительно - составить родословную своей семьи.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28600" y="3581400"/>
            <a:ext cx="815345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Литература: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Основная 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литература: 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И.К.Гайнутдинов,Э.Д.Рубан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«Медицинская генетика», Ростов-на-Дону. «Феникс», 2007г.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2. Н.П.Бочкова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«Медицинская генетика», М. Изд. группа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ГЭОТАР-Медиа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», 2008г.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3. Конспект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лекций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Дополнительная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литература: 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Щипков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В.П.,Кривошеина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Г.Н. «Практикум по медицинской генетики», М., АКАДЕМИЯ, 2003г..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Гнатик Е.Н. «Генетика человека. Былое и будущее». М., U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RSS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изд. ЛКИ, 2007г.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Интернет-ресурс: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www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msu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genetics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ru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000" y="1371600"/>
            <a:ext cx="78486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800" kern="10" dirty="0">
                <a:ln w="381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Спасибо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533400" y="1295400"/>
            <a:ext cx="71628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Знать: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- сущность генеалогического метода;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- основные типы наследования признаков (аутосомно-доминантный, аутосомно-рецессивный и сцепленный с полом);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-  методику составления родословных и их анализ;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- особенности родословных при аутосомно-доминантном, аутосомно-рецессивном и сцепленным с полом наследовании.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Уметь: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- составлять и анализировать родословные;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- прогнозировать вероятность наследования заболевания;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- решать  ситуационные задачи.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60960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занятия: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5720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ea typeface="Times New Roman" pitchFamily="18" charset="0"/>
                <a:cs typeface="Times New Roman" pitchFamily="18" charset="0"/>
              </a:rPr>
              <a:t>Задание № 1</a:t>
            </a:r>
            <a:endParaRPr lang="ru-RU" dirty="0" smtClean="0"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ea typeface="Times New Roman" pitchFamily="18" charset="0"/>
                <a:cs typeface="Times New Roman" pitchFamily="18" charset="0"/>
              </a:rPr>
              <a:t> Дополнить</a:t>
            </a:r>
            <a:endParaRPr lang="ru-RU" dirty="0" smtClean="0"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Степень наследственной обусловленности признака изучает ………….………………….метод</a:t>
            </a:r>
            <a:endParaRPr lang="ru-RU" dirty="0" smtClean="0"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Нарушение обмена веществ изучает………………………………………….........………………….метод</a:t>
            </a:r>
            <a:endParaRPr lang="ru-RU" dirty="0" smtClean="0"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Тип наследования признака определяют ………………………………………………………….методом</a:t>
            </a:r>
            <a:endParaRPr lang="ru-RU" dirty="0" smtClean="0"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Основной метод медико-генетического консультирования ………………..……………………….</a:t>
            </a:r>
            <a:endParaRPr lang="ru-RU" dirty="0" smtClean="0"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Член семьи, обратившейся в медико-генетическую консультацию…………………...…………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Дети одной супружеской пары………………………………………………………………………………………..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Какой метод нельзя использовать для изучения наследственности и изменчивости у человека …………………………………………………………………………………………………………………………..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Какой метод используют для обнаружения генных мутаций………………….……………………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Какой метод используют для обнаружения хромосомных мутаций…………………………….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781800" y="914400"/>
            <a:ext cx="1516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близнецовый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57800" y="1219200"/>
            <a:ext cx="1736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биохимический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29200" y="1524000"/>
            <a:ext cx="1851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генеалогический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7231" y="1752600"/>
            <a:ext cx="2692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остроение 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родословной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15200" y="2057400"/>
            <a:ext cx="1034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пробанд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67400" y="2286000"/>
            <a:ext cx="7825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сибсы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19600" y="2895600"/>
            <a:ext cx="2127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г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ибридологический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29400" y="3124200"/>
            <a:ext cx="1736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биохимический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74615" y="3429000"/>
            <a:ext cx="1969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цитогенетический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-458788"/>
            <a:ext cx="9144000" cy="7127876"/>
            <a:chOff x="3288" y="2750"/>
            <a:chExt cx="1406" cy="1266"/>
          </a:xfrm>
        </p:grpSpPr>
        <p:sp>
          <p:nvSpPr>
            <p:cNvPr id="7175" name="AutoShape 20"/>
            <p:cNvSpPr>
              <a:spLocks noChangeArrowheads="1"/>
            </p:cNvSpPr>
            <p:nvPr/>
          </p:nvSpPr>
          <p:spPr bwMode="auto">
            <a:xfrm>
              <a:off x="3288" y="2750"/>
              <a:ext cx="1406" cy="314"/>
            </a:xfrm>
            <a:prstGeom prst="triangle">
              <a:avLst>
                <a:gd name="adj" fmla="val 50000"/>
              </a:avLst>
            </a:prstGeom>
            <a:solidFill>
              <a:srgbClr val="8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3200">
                  <a:solidFill>
                    <a:srgbClr val="29F329"/>
                  </a:solidFill>
                  <a:latin typeface="Arial Black" pitchFamily="34" charset="0"/>
                </a:rPr>
                <a:t>Методы изучения</a:t>
              </a:r>
            </a:p>
            <a:p>
              <a:pPr algn="ctr"/>
              <a:r>
                <a:rPr lang="ru-RU" sz="3200">
                  <a:solidFill>
                    <a:srgbClr val="29F329"/>
                  </a:solidFill>
                  <a:latin typeface="Arial Black" pitchFamily="34" charset="0"/>
                </a:rPr>
                <a:t> генетики человека</a:t>
              </a:r>
            </a:p>
          </p:txBody>
        </p:sp>
        <p:sp>
          <p:nvSpPr>
            <p:cNvPr id="7176" name="Rectangle 21"/>
            <p:cNvSpPr>
              <a:spLocks noChangeArrowheads="1"/>
            </p:cNvSpPr>
            <p:nvPr/>
          </p:nvSpPr>
          <p:spPr bwMode="auto">
            <a:xfrm>
              <a:off x="3334" y="3109"/>
              <a:ext cx="136" cy="680"/>
            </a:xfrm>
            <a:prstGeom prst="rect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Б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И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О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Х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И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М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И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Ч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Е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С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К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И</a:t>
              </a:r>
            </a:p>
            <a:p>
              <a:pPr algn="ctr"/>
              <a:r>
                <a:rPr lang="ru-RU" sz="1900">
                  <a:solidFill>
                    <a:srgbClr val="FFFF01"/>
                  </a:solidFill>
                  <a:latin typeface="Arial Black" pitchFamily="34" charset="0"/>
                </a:rPr>
                <a:t>Й</a:t>
              </a:r>
            </a:p>
          </p:txBody>
        </p:sp>
        <p:sp>
          <p:nvSpPr>
            <p:cNvPr id="7177" name="Rectangle 22"/>
            <p:cNvSpPr>
              <a:spLocks noChangeArrowheads="1"/>
            </p:cNvSpPr>
            <p:nvPr/>
          </p:nvSpPr>
          <p:spPr bwMode="auto">
            <a:xfrm>
              <a:off x="3606" y="3109"/>
              <a:ext cx="136" cy="680"/>
            </a:xfrm>
            <a:prstGeom prst="rect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8" name="Rectangle 23"/>
            <p:cNvSpPr>
              <a:spLocks noChangeArrowheads="1"/>
            </p:cNvSpPr>
            <p:nvPr/>
          </p:nvSpPr>
          <p:spPr bwMode="auto">
            <a:xfrm>
              <a:off x="3878" y="3109"/>
              <a:ext cx="136" cy="680"/>
            </a:xfrm>
            <a:prstGeom prst="rect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9" name="Rectangle 24"/>
            <p:cNvSpPr>
              <a:spLocks noChangeArrowheads="1"/>
            </p:cNvSpPr>
            <p:nvPr/>
          </p:nvSpPr>
          <p:spPr bwMode="auto">
            <a:xfrm>
              <a:off x="4195" y="3109"/>
              <a:ext cx="136" cy="680"/>
            </a:xfrm>
            <a:prstGeom prst="rect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0" name="Rectangle 25"/>
            <p:cNvSpPr>
              <a:spLocks noChangeArrowheads="1"/>
            </p:cNvSpPr>
            <p:nvPr/>
          </p:nvSpPr>
          <p:spPr bwMode="auto">
            <a:xfrm>
              <a:off x="4513" y="3109"/>
              <a:ext cx="136" cy="680"/>
            </a:xfrm>
            <a:prstGeom prst="rect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1" name="Rectangle 26"/>
            <p:cNvSpPr>
              <a:spLocks noChangeArrowheads="1"/>
            </p:cNvSpPr>
            <p:nvPr/>
          </p:nvSpPr>
          <p:spPr bwMode="auto">
            <a:xfrm>
              <a:off x="3334" y="3880"/>
              <a:ext cx="1315" cy="136"/>
            </a:xfrm>
            <a:prstGeom prst="rect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3000">
                  <a:solidFill>
                    <a:srgbClr val="FFFF01"/>
                  </a:solidFill>
                  <a:latin typeface="Arial Black" pitchFamily="34" charset="0"/>
                </a:rPr>
                <a:t>Проблемы здоровья людей и </a:t>
              </a:r>
            </a:p>
            <a:p>
              <a:pPr algn="ctr"/>
              <a:r>
                <a:rPr lang="ru-RU" sz="3000">
                  <a:solidFill>
                    <a:srgbClr val="FFFF01"/>
                  </a:solidFill>
                  <a:latin typeface="Arial Black" pitchFamily="34" charset="0"/>
                </a:rPr>
                <a:t>генетика тесно взаимосвязаны</a:t>
              </a:r>
            </a:p>
          </p:txBody>
        </p:sp>
      </p:grpSp>
      <p:sp>
        <p:nvSpPr>
          <p:cNvPr id="7171" name="Rectangle 28"/>
          <p:cNvSpPr>
            <a:spLocks noChangeArrowheads="1"/>
          </p:cNvSpPr>
          <p:nvPr/>
        </p:nvSpPr>
        <p:spPr bwMode="auto">
          <a:xfrm>
            <a:off x="2268538" y="1557338"/>
            <a:ext cx="574675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Ц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И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Т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О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Г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Е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Н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Е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Т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И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Ч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Е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С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К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И</a:t>
            </a:r>
          </a:p>
          <a:p>
            <a:r>
              <a:rPr lang="ru-RU" sz="1500" b="1">
                <a:solidFill>
                  <a:srgbClr val="0DBDFB"/>
                </a:solidFill>
                <a:latin typeface="Arial Black" pitchFamily="34" charset="0"/>
              </a:rPr>
              <a:t>Й</a:t>
            </a:r>
          </a:p>
        </p:txBody>
      </p:sp>
      <p:sp>
        <p:nvSpPr>
          <p:cNvPr id="7172" name="Rectangle 29"/>
          <p:cNvSpPr>
            <a:spLocks noChangeArrowheads="1"/>
          </p:cNvSpPr>
          <p:nvPr/>
        </p:nvSpPr>
        <p:spPr bwMode="auto">
          <a:xfrm>
            <a:off x="3995738" y="2060575"/>
            <a:ext cx="504825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Б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Л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И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З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Н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Е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Ц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О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В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Ы</a:t>
            </a:r>
          </a:p>
          <a:p>
            <a:r>
              <a:rPr lang="ru-RU">
                <a:solidFill>
                  <a:srgbClr val="29F329"/>
                </a:solidFill>
                <a:latin typeface="Arial Black" pitchFamily="34" charset="0"/>
              </a:rPr>
              <a:t>Й</a:t>
            </a:r>
          </a:p>
        </p:txBody>
      </p:sp>
      <p:sp>
        <p:nvSpPr>
          <p:cNvPr id="7173" name="Rectangle 30"/>
          <p:cNvSpPr>
            <a:spLocks noChangeArrowheads="1"/>
          </p:cNvSpPr>
          <p:nvPr/>
        </p:nvSpPr>
        <p:spPr bwMode="auto">
          <a:xfrm>
            <a:off x="6084888" y="1557338"/>
            <a:ext cx="503237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Г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Е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Н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Е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А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Л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О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Г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И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Ч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Е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С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К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И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Й</a:t>
            </a:r>
          </a:p>
        </p:txBody>
      </p:sp>
      <p:sp>
        <p:nvSpPr>
          <p:cNvPr id="7174" name="Rectangle 31"/>
          <p:cNvSpPr>
            <a:spLocks noChangeArrowheads="1"/>
          </p:cNvSpPr>
          <p:nvPr/>
        </p:nvSpPr>
        <p:spPr bwMode="auto">
          <a:xfrm>
            <a:off x="8172450" y="1557338"/>
            <a:ext cx="504825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П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О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П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У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Л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Я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Ц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И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О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Н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Н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Ы</a:t>
            </a:r>
          </a:p>
          <a:p>
            <a:r>
              <a:rPr lang="ru-RU">
                <a:solidFill>
                  <a:srgbClr val="FFFF01"/>
                </a:solidFill>
                <a:latin typeface="Arial Black" pitchFamily="34" charset="0"/>
              </a:rPr>
              <a:t>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24"/>
          <p:cNvSpPr>
            <a:spLocks noChangeArrowheads="1"/>
          </p:cNvSpPr>
          <p:nvPr/>
        </p:nvSpPr>
        <p:spPr bwMode="auto">
          <a:xfrm>
            <a:off x="5904362" y="1371600"/>
            <a:ext cx="884484" cy="4208337"/>
          </a:xfrm>
          <a:prstGeom prst="rect">
            <a:avLst/>
          </a:prstGeom>
          <a:solidFill>
            <a:srgbClr val="8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Rectangle 30"/>
          <p:cNvSpPr>
            <a:spLocks noChangeArrowheads="1"/>
          </p:cNvSpPr>
          <p:nvPr/>
        </p:nvSpPr>
        <p:spPr bwMode="auto">
          <a:xfrm>
            <a:off x="6084888" y="1557338"/>
            <a:ext cx="503237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Г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Е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Н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Е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А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Л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О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Г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И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Ч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Е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С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К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И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Й</a:t>
            </a:r>
          </a:p>
        </p:txBody>
      </p:sp>
      <p:pic>
        <p:nvPicPr>
          <p:cNvPr id="14" name="Рисунок 13" descr="gchomefamily322744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228600"/>
            <a:ext cx="4509080" cy="6400800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5715000" y="990600"/>
            <a:ext cx="3429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sz="2800" dirty="0" smtClean="0"/>
              <a:t>Определяет тип наследования какого-либо признака на основе анализа данных нескольких родственных семейств, или нескольких поколений одной семьи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6 0.01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044 L -0.62725 0.008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/>
      <p:bldP spid="717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772400" cy="2286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Задание № 1 </a:t>
            </a:r>
            <a:r>
              <a:rPr lang="ru-RU" b="1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Решение задач на определение типа наследования признака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3429000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Цель: определение типа наследования признака по описанию особенностей формирования признака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8305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u="sng" dirty="0" smtClean="0">
                <a:ea typeface="Times New Roman" pitchFamily="18" charset="0"/>
                <a:cs typeface="Times New Roman" pitchFamily="18" charset="0"/>
              </a:rPr>
              <a:t>Задание 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1.</a:t>
            </a:r>
            <a:r>
              <a:rPr lang="ru-RU" sz="1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В медико-генетическую консультацию обратился больной, страдающий генным заболеванием. Анализ его родословной показал следующее:</a:t>
            </a:r>
            <a:endParaRPr lang="ru-RU" sz="1100" dirty="0" smtClean="0"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- заболевание встречается редко и не во всех поколениях;</a:t>
            </a:r>
            <a:endParaRPr lang="ru-RU" sz="1100" dirty="0" smtClean="0"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- у больных родителей рождаются только больные дети;</a:t>
            </a:r>
            <a:endParaRPr lang="ru-RU" sz="1100" dirty="0" smtClean="0"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- больные дети встречаются и в тех семьях, где оба родители здоровы;</a:t>
            </a:r>
            <a:endParaRPr lang="ru-RU" sz="1100" dirty="0" smtClean="0"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- заболевание с одинаковой частотой встречается и среди мужчин и среди женщин.</a:t>
            </a:r>
            <a:endParaRPr lang="ru-RU" sz="1100" dirty="0" smtClean="0"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Назовите тип наследования этого заболевания.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Ответ:_________________________________________________________________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2209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Аутосомно-рецессивный тип</a:t>
            </a:r>
            <a:endParaRPr lang="ru-RU" dirty="0"/>
          </a:p>
        </p:txBody>
      </p:sp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2400" y="3810000"/>
            <a:ext cx="5486400" cy="2362200"/>
          </a:xfrm>
          <a:prstGeom prst="rect">
            <a:avLst/>
          </a:prstGeom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2056" name="Picture 8" descr="http://www.picshare.ru/uploads/120819/07w9GfI9V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3733800"/>
            <a:ext cx="2143125" cy="278130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6019800" y="3048000"/>
            <a:ext cx="2772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Больной с </a:t>
            </a:r>
            <a:r>
              <a:rPr lang="ru-RU" sz="1400" dirty="0" err="1" smtClean="0"/>
              <a:t>фенилкетонурией</a:t>
            </a:r>
            <a:r>
              <a:rPr lang="ru-RU" sz="1400" dirty="0" smtClean="0"/>
              <a:t>. </a:t>
            </a:r>
          </a:p>
          <a:p>
            <a:r>
              <a:rPr lang="ru-RU" sz="1400" dirty="0" smtClean="0"/>
              <a:t>Умеренная степень олигофрении 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s://encrypted-tbn2.gstatic.com/images?q=tbn:ANd9GcT9830hsoP0ILL_nRL6O20lduz-8E7OrysNqYac9G41WGAtKT-4KA"/>
          <p:cNvPicPr>
            <a:picLocks noGrp="1" noChangeAspect="1" noChangeArrowheads="1"/>
          </p:cNvPicPr>
          <p:nvPr>
            <p:ph type="dgm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505200"/>
            <a:ext cx="2476500" cy="304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" y="228600"/>
            <a:ext cx="83058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2.</a:t>
            </a: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медико-генетическую консультацию обратился больной, страдающий генным заболеванием. Анализ его родословной показал следующее: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заболевание встречается часто и во всех поколениях;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 больных родителей рождаются преимущественно больные дети;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больной ребенок встречается в семье, где хотя бы один из родителей болен.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заболевание с одинаковой частотой встречается и среди мужчин и среди женщин.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Назовите тип наследования этого заболевания.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</a:t>
            </a:r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itchFamily="18" charset="0"/>
                <a:cs typeface="Times New Roman" pitchFamily="18" charset="0"/>
              </a:rPr>
              <a:t>__________________________________________________________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133600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Аутосомно-доминантный тип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2895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нейрофиброматоз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819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Синдром </a:t>
            </a:r>
            <a:r>
              <a:rPr lang="ru-RU" dirty="0" err="1" smtClean="0"/>
              <a:t>Марфана</a:t>
            </a:r>
            <a:r>
              <a:rPr lang="ru-RU" dirty="0" smtClean="0">
                <a:latin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9" name="Picture 5" descr="151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3276600"/>
            <a:ext cx="17811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allAtOnce"/>
      <p:bldP spid="8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000" y="0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3.</a:t>
            </a:r>
            <a:r>
              <a:rPr lang="ru-RU" sz="11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родословной больного обратившегося в медико-генетическую консультацию, показал следующее: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заболевание встречается часто и во всех поколениях;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женщины болеют чаще, чем мужчины;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 больного отца болеют только дочери, а все сыновья и их дети здоровы;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 больной матери половина детей здоровы, а половина </a:t>
            </a:r>
            <a:r>
              <a:rPr lang="ru-RU" dirty="0" smtClean="0">
                <a:ea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больны.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Назовите тип наследования этого заболевания.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Ответ: _______________________________________________________________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1905000"/>
            <a:ext cx="441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Х – сцепленный доминантный  тип</a:t>
            </a:r>
            <a:endParaRPr lang="ru-RU" sz="1600" dirty="0"/>
          </a:p>
        </p:txBody>
      </p:sp>
      <p:pic>
        <p:nvPicPr>
          <p:cNvPr id="35844" name="Picture 4" descr="http://www.hirurgsprav.ru/perelomy/images/stories/orth/w_j/1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962400"/>
            <a:ext cx="3676650" cy="231457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990600" y="3048000"/>
            <a:ext cx="3085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Витамин-</a:t>
            </a:r>
            <a:r>
              <a:rPr lang="en-US" dirty="0" smtClean="0"/>
              <a:t>D </a:t>
            </a:r>
            <a:r>
              <a:rPr lang="ru-RU" dirty="0" smtClean="0"/>
              <a:t>зависимый рахит</a:t>
            </a:r>
            <a:endParaRPr lang="ru-RU" dirty="0"/>
          </a:p>
        </p:txBody>
      </p:sp>
      <p:pic>
        <p:nvPicPr>
          <p:cNvPr id="35846" name="Picture 6" descr="http://denta.mk.ua/uploads/therapy-hypoplasy%20enamel/!web_hypoplasy-20120505-AP05006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4038600"/>
            <a:ext cx="3810000" cy="2057401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5638800" y="3124200"/>
            <a:ext cx="2587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Гипоплазия эмали зубов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build="allAtOnce"/>
      <p:bldP spid="10" grpId="0" build="allAtOnce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1760</TotalTime>
  <Words>1045</Words>
  <Application>Microsoft Office PowerPoint</Application>
  <PresentationFormat>Экран (4:3)</PresentationFormat>
  <Paragraphs>216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Практическое занятие   Тема: Составление и анализ родословных схем.</vt:lpstr>
      <vt:lpstr>Слайд 2</vt:lpstr>
      <vt:lpstr>Слайд 3</vt:lpstr>
      <vt:lpstr>Слайд 4</vt:lpstr>
      <vt:lpstr>Слайд 5</vt:lpstr>
      <vt:lpstr>Задание № 1 Решение задач на определение типа наследования признака  </vt:lpstr>
      <vt:lpstr>Слайд 7</vt:lpstr>
      <vt:lpstr>Слайд 8</vt:lpstr>
      <vt:lpstr>Слайд 9</vt:lpstr>
      <vt:lpstr>Слайд 10</vt:lpstr>
      <vt:lpstr>Слайд 11</vt:lpstr>
      <vt:lpstr>Задание № 2 Решение задач по анализу родословных.   </vt:lpstr>
      <vt:lpstr>Слайд 13</vt:lpstr>
      <vt:lpstr>Слайд 14</vt:lpstr>
      <vt:lpstr>Задание № 3 Составление графического изображения родословной и решение задачи</vt:lpstr>
      <vt:lpstr>Решить задачу № 4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</cp:lastModifiedBy>
  <cp:revision>191</cp:revision>
  <dcterms:created xsi:type="dcterms:W3CDTF">2014-09-19T13:49:35Z</dcterms:created>
  <dcterms:modified xsi:type="dcterms:W3CDTF">2015-12-14T08:02:20Z</dcterms:modified>
</cp:coreProperties>
</file>