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64" r:id="rId3"/>
    <p:sldId id="265" r:id="rId4"/>
    <p:sldId id="270" r:id="rId5"/>
    <p:sldId id="267" r:id="rId6"/>
    <p:sldId id="268" r:id="rId7"/>
    <p:sldId id="269" r:id="rId8"/>
    <p:sldId id="274" r:id="rId9"/>
    <p:sldId id="272" r:id="rId10"/>
    <p:sldId id="275" r:id="rId11"/>
    <p:sldId id="276" r:id="rId12"/>
    <p:sldId id="277" r:id="rId13"/>
    <p:sldId id="278" r:id="rId14"/>
    <p:sldId id="279" r:id="rId15"/>
    <p:sldId id="280" r:id="rId16"/>
    <p:sldId id="281" r:id="rId17"/>
    <p:sldId id="282" r:id="rId18"/>
    <p:sldId id="283" r:id="rId19"/>
    <p:sldId id="259" r:id="rId20"/>
    <p:sldId id="263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56BA5"/>
    <a:srgbClr val="6E558D"/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093A02-D28B-4D41-9756-B65D11236665}" type="datetimeFigureOut">
              <a:rPr lang="ru-RU" smtClean="0"/>
              <a:pPr/>
              <a:t>01.01.2002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EC6CD6-F686-45B0-A374-59621B28CA1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2690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EC6CD6-F686-45B0-A374-59621B28CA10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01.01.2002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01.01.2002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01.01.2002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01.01.2002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01.01.2002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01.01.2002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01.01.2002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01.01.2002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01.01.2002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01.01.2002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01.01.2002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01.01.2002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01.01.2002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01.01.2002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01.01.2002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7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5B7319-8752-43DC-9251-6FF6EC4E5500}" type="datetimeFigureOut">
              <a:rPr lang="ru-RU" smtClean="0"/>
              <a:pPr/>
              <a:t>01.01.2002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2" r:id="rId3"/>
    <p:sldLayoutId id="2147483663" r:id="rId4"/>
    <p:sldLayoutId id="2147483650" r:id="rId5"/>
    <p:sldLayoutId id="2147483661" r:id="rId6"/>
    <p:sldLayoutId id="2147483651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  <p:sldLayoutId id="2147483659" r:id="rId1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elenaranko.ucoz.ru/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energyru.com/vector-clipart/objects-and-things/226-svitki-pero-chernilnica-i-knigi-v-vektore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hyperlink" Target="http://s3.uploads.ru/5o8gm.png" TargetMode="External"/><Relationship Id="rId4" Type="http://schemas.openxmlformats.org/officeDocument/2006/relationships/hyperlink" Target="http://img-fotki.yandex.ru/get/6622/42830165.110/0_91b80_5dd966c8_XL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755576" y="764704"/>
            <a:ext cx="7704856" cy="18722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6000" i="0" u="none" strike="noStrike" kern="1200" cap="none" spc="0" normalizeH="0" baseline="0" noProof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0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Числовые неравенства.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0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(</a:t>
            </a:r>
            <a:r>
              <a:rPr kumimoji="0" lang="ru-RU" sz="6000" i="0" u="none" strike="noStrike" kern="1200" cap="none" spc="0" normalizeH="0" baseline="0" noProof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8класс).</a:t>
            </a:r>
            <a:endParaRPr kumimoji="0" lang="ru-RU" sz="6000" i="0" u="none" strike="noStrike" kern="1200" cap="none" spc="0" normalizeH="0" baseline="0" noProof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43808" y="3673480"/>
            <a:ext cx="3744416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ru-RU" sz="2200" i="1" dirty="0" err="1" smtClean="0">
                <a:latin typeface="Times New Roman" pitchFamily="18" charset="0"/>
                <a:cs typeface="Times New Roman" pitchFamily="18" charset="0"/>
              </a:rPr>
              <a:t>Горбова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 Лидия Сергеевна, учитель математики МБОУ </a:t>
            </a:r>
            <a:r>
              <a:rPr lang="ru-RU" sz="2200" i="1" dirty="0" err="1" smtClean="0">
                <a:latin typeface="Times New Roman" pitchFamily="18" charset="0"/>
                <a:cs typeface="Times New Roman" pitchFamily="18" charset="0"/>
              </a:rPr>
              <a:t>Бояркинской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 СОШ имени М.Е. Катукова Озерского р-на Московской обл.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4.Если из одной части верного неравенства перенести в другую какое-либо слагаемое, изменив знак, то получится верное неравенство.</a:t>
            </a:r>
            <a:br>
              <a:rPr lang="ru-RU" dirty="0" smtClean="0"/>
            </a:br>
            <a:r>
              <a:rPr lang="en-US" dirty="0" smtClean="0"/>
              <a:t>a +5&gt;b</a:t>
            </a:r>
            <a:r>
              <a:rPr lang="ru-RU" dirty="0" smtClean="0"/>
              <a:t>, то</a:t>
            </a:r>
            <a:r>
              <a:rPr lang="en-US" dirty="0" smtClean="0"/>
              <a:t> a&gt;b-5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49330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5.Если обе части верного неравенства умножить или разделить на одно и то же положительное число, то получится верное неравенство.</a:t>
            </a:r>
            <a:r>
              <a:rPr lang="ru-RU" dirty="0"/>
              <a:t/>
            </a:r>
            <a:br>
              <a:rPr lang="ru-RU" dirty="0"/>
            </a:br>
            <a:r>
              <a:rPr lang="en-US" dirty="0" smtClean="0"/>
              <a:t>a&gt;b</a:t>
            </a:r>
            <a:r>
              <a:rPr lang="ru-RU" dirty="0" smtClean="0"/>
              <a:t>, то</a:t>
            </a:r>
            <a:r>
              <a:rPr lang="en-US" dirty="0" smtClean="0"/>
              <a:t>  5a&gt;5b</a:t>
            </a:r>
            <a:r>
              <a:rPr lang="ru-RU" dirty="0" smtClean="0"/>
              <a:t>,</a:t>
            </a:r>
            <a:br>
              <a:rPr lang="ru-RU" dirty="0" smtClean="0"/>
            </a:br>
            <a:r>
              <a:rPr lang="ru-RU" dirty="0"/>
              <a:t> </a:t>
            </a:r>
            <a:r>
              <a:rPr lang="ru-RU" dirty="0" smtClean="0"/>
              <a:t>    </a:t>
            </a:r>
            <a:r>
              <a:rPr lang="en-US" dirty="0" smtClean="0"/>
              <a:t> a </a:t>
            </a:r>
            <a:r>
              <a:rPr lang="ru-RU" dirty="0" smtClean="0"/>
              <a:t>:</a:t>
            </a:r>
            <a:r>
              <a:rPr lang="en-US" dirty="0" smtClean="0"/>
              <a:t>5&gt;b </a:t>
            </a:r>
            <a:r>
              <a:rPr lang="ru-RU" dirty="0" smtClean="0"/>
              <a:t>:</a:t>
            </a:r>
            <a:r>
              <a:rPr lang="en-US" dirty="0" smtClean="0"/>
              <a:t>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07427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6. Если обе части верного неравенства умножить или разделить на одно и то же отрицательное число и изменить знак неравенства на противоположный, то получится верное неравенство.</a:t>
            </a:r>
            <a:br>
              <a:rPr lang="ru-RU" dirty="0" smtClean="0"/>
            </a:br>
            <a:r>
              <a:rPr lang="ru-RU" dirty="0" smtClean="0"/>
              <a:t>       </a:t>
            </a:r>
            <a:r>
              <a:rPr lang="en-US" dirty="0" smtClean="0"/>
              <a:t>a&gt;b</a:t>
            </a:r>
            <a:r>
              <a:rPr lang="ru-RU" dirty="0" smtClean="0"/>
              <a:t>,то  </a:t>
            </a:r>
            <a:r>
              <a:rPr lang="en-US" dirty="0" smtClean="0"/>
              <a:t>–a&lt;-b</a:t>
            </a:r>
            <a:r>
              <a:rPr lang="ru-RU" dirty="0"/>
              <a:t>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en-US" dirty="0" smtClean="0"/>
              <a:t> </a:t>
            </a:r>
            <a:r>
              <a:rPr lang="ru-RU" dirty="0" smtClean="0"/>
              <a:t>    </a:t>
            </a:r>
            <a:r>
              <a:rPr lang="en-US" dirty="0" smtClean="0"/>
              <a:t>a&lt;d</a:t>
            </a:r>
            <a:r>
              <a:rPr lang="ru-RU" dirty="0" smtClean="0"/>
              <a:t>, то  </a:t>
            </a:r>
            <a:r>
              <a:rPr lang="en-US" dirty="0" smtClean="0"/>
              <a:t>–a&gt;-b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57889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ДЕЙСТВИЯ</a:t>
            </a:r>
            <a:br>
              <a:rPr lang="ru-RU" dirty="0" smtClean="0"/>
            </a:b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С </a:t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НЕРАВЕНСТВАМИ.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4361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1.Неравенства одинакового смысла можно </a:t>
            </a:r>
            <a:r>
              <a:rPr lang="ru-RU" dirty="0" err="1" smtClean="0"/>
              <a:t>почленно</a:t>
            </a:r>
            <a:r>
              <a:rPr lang="ru-RU" dirty="0" smtClean="0"/>
              <a:t> складывать.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(a&gt;b)  +(c&gt;d)</a:t>
            </a:r>
            <a:r>
              <a:rPr lang="ru-RU" dirty="0" smtClean="0"/>
              <a:t>, то</a:t>
            </a:r>
            <a:r>
              <a:rPr lang="en-US" dirty="0" smtClean="0"/>
              <a:t> </a:t>
            </a:r>
            <a:r>
              <a:rPr lang="en-US" dirty="0" err="1" smtClean="0"/>
              <a:t>a+c</a:t>
            </a:r>
            <a:r>
              <a:rPr lang="ru-RU" dirty="0" smtClean="0"/>
              <a:t> </a:t>
            </a:r>
            <a:r>
              <a:rPr lang="en-US" dirty="0" smtClean="0"/>
              <a:t>&gt;</a:t>
            </a:r>
            <a:r>
              <a:rPr lang="en-US" dirty="0" err="1" smtClean="0"/>
              <a:t>b+c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(a&lt;b) + (c&lt;d)</a:t>
            </a:r>
            <a:r>
              <a:rPr lang="ru-RU" dirty="0" smtClean="0"/>
              <a:t>, то</a:t>
            </a:r>
            <a:r>
              <a:rPr lang="en-US" dirty="0" smtClean="0"/>
              <a:t>  </a:t>
            </a:r>
            <a:r>
              <a:rPr lang="en-US" dirty="0" err="1" smtClean="0"/>
              <a:t>a+c</a:t>
            </a:r>
            <a:r>
              <a:rPr lang="en-US" dirty="0" smtClean="0"/>
              <a:t> &lt;</a:t>
            </a:r>
            <a:r>
              <a:rPr lang="en-US" dirty="0" err="1" smtClean="0"/>
              <a:t>b+d</a:t>
            </a:r>
            <a:r>
              <a:rPr lang="en-US" dirty="0" smtClean="0"/>
              <a:t>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76399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2. Неравенства противоположного смысла можно </a:t>
            </a:r>
            <a:r>
              <a:rPr lang="ru-RU" dirty="0" err="1" smtClean="0"/>
              <a:t>почленно</a:t>
            </a:r>
            <a:r>
              <a:rPr lang="ru-RU" dirty="0" smtClean="0"/>
              <a:t> вычитать, оставляя знак того неравенства из которого производится вычитание.</a:t>
            </a:r>
            <a:br>
              <a:rPr lang="ru-RU" dirty="0" smtClean="0"/>
            </a:br>
            <a:r>
              <a:rPr lang="en-US" dirty="0"/>
              <a:t>(</a:t>
            </a:r>
            <a:r>
              <a:rPr lang="en-US" dirty="0" smtClean="0"/>
              <a:t>a&lt;b) – (c&gt;d)</a:t>
            </a:r>
            <a:r>
              <a:rPr lang="ru-RU" dirty="0" smtClean="0"/>
              <a:t>, то</a:t>
            </a:r>
            <a:r>
              <a:rPr lang="en-US" dirty="0" smtClean="0"/>
              <a:t>  a-c&lt;b-d</a:t>
            </a:r>
            <a:br>
              <a:rPr lang="en-US" dirty="0" smtClean="0"/>
            </a:br>
            <a:r>
              <a:rPr lang="en-US" dirty="0" smtClean="0"/>
              <a:t>(a&gt;d) – (c&lt;d)</a:t>
            </a:r>
            <a:r>
              <a:rPr lang="ru-RU" dirty="0" smtClean="0"/>
              <a:t>, то</a:t>
            </a:r>
            <a:r>
              <a:rPr lang="en-US" dirty="0" smtClean="0"/>
              <a:t> a-c&gt;b-d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81882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3.Неравенства одинакового смысла с положительными членами можно </a:t>
            </a:r>
            <a:r>
              <a:rPr lang="ru-RU" dirty="0" err="1" smtClean="0"/>
              <a:t>почленно</a:t>
            </a:r>
            <a:r>
              <a:rPr lang="ru-RU" dirty="0" smtClean="0"/>
              <a:t> умножать.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(</a:t>
            </a:r>
            <a:r>
              <a:rPr lang="en-US" dirty="0" smtClean="0"/>
              <a:t>a&gt;b&gt;0)∙(c&gt;d&gt;0)</a:t>
            </a:r>
            <a:r>
              <a:rPr lang="ru-RU" dirty="0" smtClean="0"/>
              <a:t>, то</a:t>
            </a:r>
            <a:r>
              <a:rPr lang="en-US" dirty="0" smtClean="0"/>
              <a:t> ac&gt;</a:t>
            </a:r>
            <a:r>
              <a:rPr lang="en-US" dirty="0" err="1" smtClean="0"/>
              <a:t>bd</a:t>
            </a:r>
            <a:r>
              <a:rPr lang="en-US" dirty="0" smtClean="0"/>
              <a:t/>
            </a:r>
            <a:br>
              <a:rPr lang="en-US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49463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ru-RU" dirty="0" smtClean="0"/>
              <a:t>4. Обе части неравенства с положительными членами можно возводить в одну и ту же степень или извлекать корень одной и той же степени.</a:t>
            </a:r>
            <a:br>
              <a:rPr lang="ru-RU" dirty="0" smtClean="0"/>
            </a:br>
            <a:r>
              <a:rPr lang="en-US" dirty="0" smtClean="0"/>
              <a:t>a&gt;b</a:t>
            </a:r>
            <a:r>
              <a:rPr lang="ru-RU" dirty="0" smtClean="0"/>
              <a:t>, то</a:t>
            </a:r>
            <a:r>
              <a:rPr lang="en-US" dirty="0" smtClean="0"/>
              <a:t> aⁿ&gt;bⁿ</a:t>
            </a:r>
            <a:br>
              <a:rPr lang="en-US" dirty="0" smtClean="0"/>
            </a:br>
            <a:r>
              <a:rPr lang="en-US" dirty="0" smtClean="0"/>
              <a:t>a&gt;b</a:t>
            </a:r>
            <a:r>
              <a:rPr lang="ru-RU" dirty="0" smtClean="0"/>
              <a:t>,то</a:t>
            </a:r>
            <a:r>
              <a:rPr lang="en-US" dirty="0" smtClean="0"/>
              <a:t> √ a&gt;√b</a:t>
            </a:r>
            <a:r>
              <a:rPr lang="ru-RU" dirty="0" smtClean="0"/>
              <a:t>,</a:t>
            </a:r>
            <a:r>
              <a:rPr lang="en-US" dirty="0" smtClean="0"/>
              <a:t>a&gt;0,b&gt;0</a:t>
            </a:r>
            <a:br>
              <a:rPr lang="en-US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44370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СПАСИБО ЗА ВНИМАНИЕ.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7555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67545" y="908720"/>
            <a:ext cx="8064896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Литература.</a:t>
            </a: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lang="ru-RU" dirty="0" err="1" smtClean="0">
                <a:latin typeface="Times New Roman" pitchFamily="18" charset="0"/>
                <a:cs typeface="Arial" pitchFamily="34" charset="0"/>
              </a:rPr>
              <a:t>Н.Н.Евдокимова</a:t>
            </a:r>
            <a:r>
              <a:rPr lang="ru-RU" dirty="0" smtClean="0">
                <a:latin typeface="Times New Roman" pitchFamily="18" charset="0"/>
                <a:cs typeface="Arial" pitchFamily="34" charset="0"/>
              </a:rPr>
              <a:t>.  Алгебра и начала анализа в таблицах и схемах, Санкт-Петербург, ЛИТЕРАТУРА, 2008.</a:t>
            </a: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lang="ru-RU" dirty="0" smtClean="0">
                <a:latin typeface="Times New Roman" pitchFamily="18" charset="0"/>
                <a:cs typeface="Arial" pitchFamily="34" charset="0"/>
              </a:rPr>
              <a:t>Ю.А. Макарычев, Н.Г. </a:t>
            </a:r>
            <a:r>
              <a:rPr lang="ru-RU" dirty="0" err="1" smtClean="0">
                <a:latin typeface="Times New Roman" pitchFamily="18" charset="0"/>
                <a:cs typeface="Arial" pitchFamily="34" charset="0"/>
              </a:rPr>
              <a:t>Миндюк</a:t>
            </a:r>
            <a:r>
              <a:rPr lang="ru-RU" dirty="0" smtClean="0">
                <a:latin typeface="Times New Roman" pitchFamily="18" charset="0"/>
                <a:cs typeface="Arial" pitchFamily="34" charset="0"/>
              </a:rPr>
              <a:t>, К.И. </a:t>
            </a:r>
            <a:r>
              <a:rPr lang="ru-RU" dirty="0" err="1" smtClean="0">
                <a:latin typeface="Times New Roman" pitchFamily="18" charset="0"/>
                <a:cs typeface="Arial" pitchFamily="34" charset="0"/>
              </a:rPr>
              <a:t>Нешков</a:t>
            </a:r>
            <a:r>
              <a:rPr lang="ru-RU" dirty="0" smtClean="0">
                <a:latin typeface="Times New Roman" pitchFamily="18" charset="0"/>
                <a:cs typeface="Arial" pitchFamily="34" charset="0"/>
              </a:rPr>
              <a:t>, С.Б. </a:t>
            </a:r>
            <a:r>
              <a:rPr lang="ru-RU" smtClean="0">
                <a:latin typeface="Times New Roman" pitchFamily="18" charset="0"/>
                <a:cs typeface="Arial" pitchFamily="34" charset="0"/>
              </a:rPr>
              <a:t>Суворова. </a:t>
            </a:r>
            <a:r>
              <a:rPr lang="ru-RU" dirty="0" smtClean="0">
                <a:latin typeface="Times New Roman" pitchFamily="18" charset="0"/>
                <a:cs typeface="Arial" pitchFamily="34" charset="0"/>
              </a:rPr>
              <a:t>Алгебра 8 класс, Москва, Просвещение, 2014.</a:t>
            </a:r>
            <a:endParaRPr lang="ru-RU" dirty="0">
              <a:latin typeface="Times New Roman" pitchFamily="18" charset="0"/>
              <a:cs typeface="Arial" pitchFamily="34" charset="0"/>
            </a:endParaRPr>
          </a:p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3. Шаблон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Ранько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 Елена Алексеевна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учитель начальных классов 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МАОУ лицей №21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  г. Иваново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b="1" i="1" dirty="0" smtClean="0">
              <a:latin typeface="Times New Roman" pitchFamily="18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Сайт:</a:t>
            </a:r>
            <a:r>
              <a:rPr kumimoji="0" lang="ru-RU" sz="240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Arial" pitchFamily="34" charset="0"/>
                <a:hlinkClick r:id="rId2"/>
              </a:rPr>
              <a:t>http://elenaranko.ucoz.ru/</a:t>
            </a:r>
            <a:r>
              <a:rPr lang="ru-RU" sz="2400" i="1" dirty="0" smtClean="0">
                <a:latin typeface="Times New Roman" pitchFamily="18" charset="0"/>
                <a:cs typeface="Arial" pitchFamily="34" charset="0"/>
              </a:rPr>
              <a:t>   </a:t>
            </a:r>
            <a:endParaRPr kumimoji="0" lang="ru-RU" sz="240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Неравенство    - это результат сравнения чисел с помощью знаков </a:t>
            </a:r>
            <a:r>
              <a:rPr lang="en-US" dirty="0" smtClean="0"/>
              <a:t>&gt;</a:t>
            </a:r>
            <a:r>
              <a:rPr lang="ru-RU" dirty="0" smtClean="0"/>
              <a:t>,</a:t>
            </a:r>
            <a:r>
              <a:rPr lang="en-US" dirty="0" smtClean="0"/>
              <a:t> &lt;</a:t>
            </a:r>
            <a:r>
              <a:rPr lang="ru-RU" dirty="0" smtClean="0"/>
              <a:t>,</a:t>
            </a:r>
            <a:r>
              <a:rPr lang="en-US" dirty="0" smtClean="0"/>
              <a:t>≤</a:t>
            </a:r>
            <a:r>
              <a:rPr lang="ru-RU" dirty="0" smtClean="0"/>
              <a:t>, </a:t>
            </a:r>
            <a:r>
              <a:rPr lang="en-US" dirty="0" smtClean="0"/>
              <a:t>≥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Например: </a:t>
            </a:r>
            <a:r>
              <a:rPr lang="en-US" dirty="0" smtClean="0"/>
              <a:t>a&gt;b</a:t>
            </a:r>
            <a:r>
              <a:rPr lang="ru-RU" dirty="0" smtClean="0"/>
              <a:t>,</a:t>
            </a:r>
            <a:r>
              <a:rPr lang="en-US" dirty="0" smtClean="0"/>
              <a:t> a&lt;b</a:t>
            </a:r>
            <a:r>
              <a:rPr lang="ru-RU" dirty="0" smtClean="0"/>
              <a:t>,</a:t>
            </a:r>
            <a:br>
              <a:rPr lang="ru-RU" dirty="0" smtClean="0"/>
            </a:br>
            <a:r>
              <a:rPr lang="ru-RU" dirty="0"/>
              <a:t> </a:t>
            </a:r>
            <a:r>
              <a:rPr lang="ru-RU" dirty="0" smtClean="0"/>
              <a:t>              </a:t>
            </a:r>
            <a:r>
              <a:rPr lang="en-US" dirty="0" smtClean="0"/>
              <a:t> </a:t>
            </a:r>
            <a:r>
              <a:rPr lang="en-US" dirty="0" err="1" smtClean="0"/>
              <a:t>a≤b</a:t>
            </a:r>
            <a:r>
              <a:rPr lang="ru-RU" dirty="0" smtClean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a≥b</a:t>
            </a:r>
            <a:r>
              <a:rPr lang="ru-RU" dirty="0" smtClean="0"/>
              <a:t>.</a:t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72187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539552" y="548680"/>
            <a:ext cx="8064896" cy="7920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Интернет – ресурсы: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1628800"/>
            <a:ext cx="7776864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hlinkClick r:id="rId3"/>
              </a:rPr>
              <a:t>http://energyru.com/vector-clipart/objects-and-things/226-svitki-pero-chernilnica-i-knigi-v-vektore.html</a:t>
            </a:r>
            <a:endParaRPr lang="ru-RU" dirty="0" smtClean="0"/>
          </a:p>
          <a:p>
            <a:pPr algn="ctr"/>
            <a:r>
              <a:rPr lang="ru-RU" sz="2400" i="1" dirty="0" smtClean="0"/>
              <a:t>клипарт (перо, чернильница, книги)</a:t>
            </a:r>
          </a:p>
          <a:p>
            <a:pPr algn="ctr"/>
            <a:endParaRPr lang="ru-RU" sz="1000" i="1" dirty="0" smtClean="0"/>
          </a:p>
          <a:p>
            <a:pPr algn="ctr"/>
            <a:r>
              <a:rPr lang="ru-RU" u="sng" dirty="0" smtClean="0">
                <a:hlinkClick r:id="rId4"/>
              </a:rPr>
              <a:t>http://img-fotki.yandex.ru/get/6622/42830165.110/0_91b80_5dd966c8_XL</a:t>
            </a:r>
            <a:endParaRPr lang="ru-RU" u="sng" dirty="0" smtClean="0"/>
          </a:p>
          <a:p>
            <a:pPr algn="ctr"/>
            <a:r>
              <a:rPr lang="ru-RU" sz="2400" i="1" dirty="0" smtClean="0"/>
              <a:t>букет</a:t>
            </a:r>
          </a:p>
          <a:p>
            <a:pPr algn="ctr"/>
            <a:endParaRPr lang="ru-RU" sz="1000" i="1" dirty="0" smtClean="0"/>
          </a:p>
          <a:p>
            <a:pPr algn="ctr"/>
            <a:r>
              <a:rPr lang="ru-RU" u="sng" dirty="0" smtClean="0">
                <a:hlinkClick r:id="rId5"/>
              </a:rPr>
              <a:t>http://s3.uploads.ru/5o8gm.png</a:t>
            </a:r>
            <a:endParaRPr lang="ru-RU" u="sng" dirty="0" smtClean="0"/>
          </a:p>
          <a:p>
            <a:pPr algn="ctr"/>
            <a:r>
              <a:rPr lang="ru-RU" sz="2400" i="1" dirty="0" smtClean="0"/>
              <a:t>рамка</a:t>
            </a:r>
          </a:p>
          <a:p>
            <a:endParaRPr lang="ru-RU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Определение.</a:t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Число </a:t>
            </a:r>
            <a:r>
              <a:rPr lang="en-US" dirty="0" smtClean="0"/>
              <a:t>a</a:t>
            </a:r>
            <a:r>
              <a:rPr lang="ru-RU" dirty="0" smtClean="0"/>
              <a:t> больше числа</a:t>
            </a:r>
            <a:r>
              <a:rPr lang="en-US" dirty="0" smtClean="0"/>
              <a:t> b</a:t>
            </a:r>
            <a:r>
              <a:rPr lang="ru-RU" dirty="0" smtClean="0"/>
              <a:t>, если разность  (</a:t>
            </a:r>
            <a:r>
              <a:rPr lang="en-US" dirty="0" smtClean="0"/>
              <a:t>a</a:t>
            </a:r>
            <a:r>
              <a:rPr lang="ru-RU" dirty="0" smtClean="0"/>
              <a:t> – </a:t>
            </a:r>
            <a:r>
              <a:rPr lang="en-US" dirty="0" smtClean="0"/>
              <a:t>b</a:t>
            </a:r>
            <a:r>
              <a:rPr lang="ru-RU" dirty="0" smtClean="0"/>
              <a:t>) – положительна;</a:t>
            </a:r>
            <a:br>
              <a:rPr lang="ru-RU" dirty="0" smtClean="0"/>
            </a:br>
            <a:r>
              <a:rPr lang="ru-RU" dirty="0" smtClean="0"/>
              <a:t> число </a:t>
            </a:r>
            <a:r>
              <a:rPr lang="en-US" dirty="0"/>
              <a:t>a</a:t>
            </a:r>
            <a:r>
              <a:rPr lang="ru-RU" dirty="0"/>
              <a:t> больше числа</a:t>
            </a:r>
            <a:r>
              <a:rPr lang="en-US" dirty="0"/>
              <a:t> b</a:t>
            </a:r>
            <a:r>
              <a:rPr lang="ru-RU" dirty="0"/>
              <a:t>, если разность  (</a:t>
            </a:r>
            <a:r>
              <a:rPr lang="en-US" dirty="0"/>
              <a:t>a</a:t>
            </a:r>
            <a:r>
              <a:rPr lang="ru-RU" dirty="0"/>
              <a:t> – </a:t>
            </a:r>
            <a:r>
              <a:rPr lang="en-US" dirty="0"/>
              <a:t>b</a:t>
            </a:r>
            <a:r>
              <a:rPr lang="ru-RU" dirty="0"/>
              <a:t>) </a:t>
            </a:r>
            <a:r>
              <a:rPr lang="ru-RU" dirty="0" smtClean="0"/>
              <a:t> - отрицательна.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4938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Замечание:</a:t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если </a:t>
            </a:r>
            <a:r>
              <a:rPr lang="en-US" dirty="0" smtClean="0"/>
              <a:t>a-b=0</a:t>
            </a:r>
            <a:r>
              <a:rPr lang="ru-RU" dirty="0" smtClean="0"/>
              <a:t>,</a:t>
            </a:r>
            <a:r>
              <a:rPr lang="en-US" dirty="0" smtClean="0"/>
              <a:t> a=b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40088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РЕШИТЬ НЕРАВЕНСТВО – это значит указать границы, в которых должны заключатся значения неизвестных величин, чтобы неравенство было верным.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09560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СВОЙСТВА НЕРАВЕНСТВ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81978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1.   Если </a:t>
            </a:r>
            <a:r>
              <a:rPr lang="en-US" dirty="0" smtClean="0"/>
              <a:t>a&gt;b,</a:t>
            </a:r>
            <a:r>
              <a:rPr lang="ru-RU" dirty="0" smtClean="0"/>
              <a:t> то</a:t>
            </a:r>
            <a:r>
              <a:rPr lang="en-US" dirty="0" smtClean="0"/>
              <a:t> b&lt;a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Пример:  5</a:t>
            </a:r>
            <a:r>
              <a:rPr lang="en-US" dirty="0" smtClean="0"/>
              <a:t>&gt;</a:t>
            </a:r>
            <a:r>
              <a:rPr lang="ru-RU" dirty="0" smtClean="0"/>
              <a:t>3, то 3</a:t>
            </a:r>
            <a:r>
              <a:rPr lang="en-US" dirty="0" smtClean="0"/>
              <a:t>&lt;</a:t>
            </a:r>
            <a:r>
              <a:rPr lang="ru-RU" dirty="0" smtClean="0"/>
              <a:t>5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              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61650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2. Если </a:t>
            </a:r>
            <a:r>
              <a:rPr lang="en-US" dirty="0" smtClean="0"/>
              <a:t>a&gt;b</a:t>
            </a:r>
            <a:r>
              <a:rPr lang="ru-RU" dirty="0" smtClean="0"/>
              <a:t> и </a:t>
            </a:r>
            <a:r>
              <a:rPr lang="en-US" dirty="0" smtClean="0"/>
              <a:t> b&gt;c</a:t>
            </a:r>
            <a:r>
              <a:rPr lang="ru-RU" dirty="0" smtClean="0"/>
              <a:t>, то</a:t>
            </a:r>
            <a:r>
              <a:rPr lang="en-US" dirty="0" smtClean="0"/>
              <a:t> a&gt;c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7</a:t>
            </a:r>
            <a:r>
              <a:rPr lang="en-US" dirty="0" smtClean="0"/>
              <a:t>&gt;</a:t>
            </a:r>
            <a:r>
              <a:rPr lang="ru-RU" dirty="0" smtClean="0"/>
              <a:t>4,</a:t>
            </a:r>
            <a:r>
              <a:rPr lang="ru-RU" dirty="0"/>
              <a:t> 4</a:t>
            </a:r>
            <a:r>
              <a:rPr lang="ru-RU" dirty="0" smtClean="0"/>
              <a:t> </a:t>
            </a:r>
            <a:r>
              <a:rPr lang="en-US" dirty="0" smtClean="0"/>
              <a:t>&gt;</a:t>
            </a:r>
            <a:r>
              <a:rPr lang="ru-RU" dirty="0" smtClean="0"/>
              <a:t>2, то 7</a:t>
            </a:r>
            <a:r>
              <a:rPr lang="en-US" dirty="0"/>
              <a:t>&gt;</a:t>
            </a:r>
            <a:r>
              <a:rPr lang="ru-RU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6408775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05273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3.Если к обеим частям верного неравенства прибавить одно и тоже число, то получится верное неравенство.</a:t>
            </a:r>
            <a:br>
              <a:rPr lang="ru-RU" dirty="0" smtClean="0"/>
            </a:br>
            <a:r>
              <a:rPr lang="ru-RU" dirty="0" smtClean="0"/>
              <a:t>Есл</a:t>
            </a:r>
            <a:r>
              <a:rPr lang="ru-RU" dirty="0"/>
              <a:t>и</a:t>
            </a:r>
            <a:r>
              <a:rPr lang="ru-RU" dirty="0" smtClean="0"/>
              <a:t> </a:t>
            </a:r>
            <a:r>
              <a:rPr lang="en-US" dirty="0" smtClean="0"/>
              <a:t>a&gt;b</a:t>
            </a:r>
            <a:r>
              <a:rPr lang="ru-RU" dirty="0" smtClean="0"/>
              <a:t>, то </a:t>
            </a:r>
            <a:r>
              <a:rPr lang="en-US" dirty="0" smtClean="0"/>
              <a:t>  </a:t>
            </a:r>
            <a:r>
              <a:rPr lang="en-US" dirty="0" err="1" smtClean="0"/>
              <a:t>a+c</a:t>
            </a:r>
            <a:r>
              <a:rPr lang="en-US" dirty="0" smtClean="0"/>
              <a:t>&gt;</a:t>
            </a:r>
            <a:r>
              <a:rPr lang="en-US" dirty="0" err="1"/>
              <a:t>b</a:t>
            </a:r>
            <a:r>
              <a:rPr lang="en-US" dirty="0" err="1" smtClean="0"/>
              <a:t>+c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     </a:t>
            </a:r>
            <a:r>
              <a:rPr lang="en-US" dirty="0" smtClean="0"/>
              <a:t>a&lt;b</a:t>
            </a:r>
            <a:r>
              <a:rPr lang="ru-RU" dirty="0" smtClean="0"/>
              <a:t>, то</a:t>
            </a:r>
            <a:r>
              <a:rPr lang="en-US" dirty="0" smtClean="0"/>
              <a:t> </a:t>
            </a:r>
            <a:r>
              <a:rPr lang="en-US" dirty="0" err="1" smtClean="0"/>
              <a:t>a+c</a:t>
            </a:r>
            <a:r>
              <a:rPr lang="en-US" dirty="0" smtClean="0"/>
              <a:t> &lt;</a:t>
            </a:r>
            <a:r>
              <a:rPr lang="en-US" dirty="0" err="1" smtClean="0"/>
              <a:t>b+c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93018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800000"/>
      </a:hlink>
      <a:folHlink>
        <a:srgbClr val="D99694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483</TotalTime>
  <Words>116</Words>
  <Application>Microsoft Office PowerPoint</Application>
  <PresentationFormat>Экран (4:3)</PresentationFormat>
  <Paragraphs>40</Paragraphs>
  <Slides>20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Презентация PowerPoint</vt:lpstr>
      <vt:lpstr>      Неравенство    - это результат сравнения чисел с помощью знаков &gt;, &lt;,≤, ≥.  Например: a&gt;b, a&lt;b,                 a≤b, a≥b. </vt:lpstr>
      <vt:lpstr>      Определение.  Число a больше числа b, если разность  (a – b) – положительна;  число a больше числа b, если разность  (a – b)  - отрицательна.</vt:lpstr>
      <vt:lpstr>      Замечание:   если a-b=0, a=b</vt:lpstr>
      <vt:lpstr>       РЕШИТЬ НЕРАВЕНСТВО – это значит указать границы, в которых должны заключатся значения неизвестных величин, чтобы неравенство было верным.</vt:lpstr>
      <vt:lpstr>      СВОЙСТВА НЕРАВЕНСТВ</vt:lpstr>
      <vt:lpstr>            1.   Если a&gt;b, то b&lt;a.  Пример:  5&gt;3, то 3&lt;5                       </vt:lpstr>
      <vt:lpstr>      2. Если a&gt;b и  b&gt;c, то a&gt;c.  7&gt;4, 4 &gt;2, то 7&gt;2</vt:lpstr>
      <vt:lpstr>           3.Если к обеим частям верного неравенства прибавить одно и тоже число, то получится верное неравенство. Если a&gt;b, то   a+c&gt;b+c      a&lt;b, то a+c &lt;b+c      </vt:lpstr>
      <vt:lpstr>         4.Если из одной части верного неравенства перенести в другую какое-либо слагаемое, изменив знак, то получится верное неравенство. a +5&gt;b, то a&gt;b-5</vt:lpstr>
      <vt:lpstr>        5.Если обе части верного неравенства умножить или разделить на одно и то же положительное число, то получится верное неравенство. a&gt;b, то  5a&gt;5b,       a :5&gt;b :5</vt:lpstr>
      <vt:lpstr>        6. Если обе части верного неравенства умножить или разделить на одно и то же отрицательное число и изменить знак неравенства на противоположный, то получится верное неравенство.        a&gt;b,то  –a&lt;-b,      a&lt;d, то  –a&gt;-b.</vt:lpstr>
      <vt:lpstr>       ДЕЙСТВИЯ   С    НЕРАВЕНСТВАМИ.</vt:lpstr>
      <vt:lpstr>        1.Неравенства одинакового смысла можно почленно складывать.  (a&gt;b)  +(c&gt;d), то a+c &gt;b+c (a&lt;b) + (c&lt;d), то  a+c &lt;b+d   </vt:lpstr>
      <vt:lpstr>      2. Неравенства противоположного смысла можно почленно вычитать, оставляя знак того неравенства из которого производится вычитание. (a&lt;b) – (c&gt;d), то  a-c&lt;b-d (a&gt;d) – (c&lt;d), то a-c&gt;b-d</vt:lpstr>
      <vt:lpstr>        3.Неравенства одинакового смысла с положительными членами можно почленно умножать.   (a&gt;b&gt;0)∙(c&gt;d&gt;0), то ac&gt;bd </vt:lpstr>
      <vt:lpstr>        4. Обе части неравенства с положительными членами можно возводить в одну и ту же степень или извлекать корень одной и той же степени. a&gt;b, то aⁿ&gt;bⁿ a&gt;b,то √ a&gt;√b,a&gt;0,b&gt;0 </vt:lpstr>
      <vt:lpstr>      СПАСИБО ЗА ВНИМАНИЕ.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презентации</dc:title>
  <dc:creator>Елена</dc:creator>
  <cp:lastModifiedBy>Mathematic</cp:lastModifiedBy>
  <cp:revision>38</cp:revision>
  <dcterms:created xsi:type="dcterms:W3CDTF">2013-07-29T17:42:42Z</dcterms:created>
  <dcterms:modified xsi:type="dcterms:W3CDTF">2001-12-31T21:23:58Z</dcterms:modified>
</cp:coreProperties>
</file>