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80" r:id="rId3"/>
    <p:sldId id="281" r:id="rId4"/>
    <p:sldId id="279" r:id="rId5"/>
    <p:sldId id="292" r:id="rId6"/>
    <p:sldId id="278" r:id="rId7"/>
    <p:sldId id="288" r:id="rId8"/>
    <p:sldId id="273" r:id="rId9"/>
    <p:sldId id="272" r:id="rId10"/>
    <p:sldId id="290" r:id="rId11"/>
    <p:sldId id="274" r:id="rId12"/>
    <p:sldId id="276" r:id="rId13"/>
    <p:sldId id="265" r:id="rId14"/>
    <p:sldId id="275" r:id="rId15"/>
    <p:sldId id="289" r:id="rId16"/>
    <p:sldId id="261" r:id="rId17"/>
    <p:sldId id="291" r:id="rId18"/>
    <p:sldId id="262" r:id="rId19"/>
    <p:sldId id="263" r:id="rId20"/>
    <p:sldId id="295" r:id="rId21"/>
    <p:sldId id="266" r:id="rId22"/>
    <p:sldId id="268" r:id="rId23"/>
    <p:sldId id="277" r:id="rId24"/>
    <p:sldId id="284" r:id="rId25"/>
    <p:sldId id="286" r:id="rId26"/>
    <p:sldId id="285" r:id="rId27"/>
    <p:sldId id="293" r:id="rId28"/>
    <p:sldId id="26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F61948-6152-4649-B99E-E49F071DA100}" type="datetimeFigureOut">
              <a:rPr lang="ru-RU" smtClean="0"/>
              <a:t>11.12.2015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7E457F-FABC-4AAA-ACC1-37E63D96AD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8598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E457F-FABC-4AAA-ACC1-37E63D96AD1D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8005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7E457F-FABC-4AAA-ACC1-37E63D96AD1D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888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63F60-1F2F-44D3-9CCE-E4F47301DD88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F1A42-7A02-46A2-8905-FDCF3E695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63F60-1F2F-44D3-9CCE-E4F47301DD88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F1A42-7A02-46A2-8905-FDCF3E695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63F60-1F2F-44D3-9CCE-E4F47301DD88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F1A42-7A02-46A2-8905-FDCF3E695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63F60-1F2F-44D3-9CCE-E4F47301DD88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F1A42-7A02-46A2-8905-FDCF3E695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63F60-1F2F-44D3-9CCE-E4F47301DD88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F1A42-7A02-46A2-8905-FDCF3E695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63F60-1F2F-44D3-9CCE-E4F47301DD88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F1A42-7A02-46A2-8905-FDCF3E695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63F60-1F2F-44D3-9CCE-E4F47301DD88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F1A42-7A02-46A2-8905-FDCF3E695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63F60-1F2F-44D3-9CCE-E4F47301DD88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F1A42-7A02-46A2-8905-FDCF3E695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63F60-1F2F-44D3-9CCE-E4F47301DD88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F1A42-7A02-46A2-8905-FDCF3E695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63F60-1F2F-44D3-9CCE-E4F47301DD88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F1A42-7A02-46A2-8905-FDCF3E695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D63F60-1F2F-44D3-9CCE-E4F47301DD88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CF1A42-7A02-46A2-8905-FDCF3E695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D63F60-1F2F-44D3-9CCE-E4F47301DD88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CF1A42-7A02-46A2-8905-FDCF3E69518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slide" Target="slide9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jpeg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text=&#1075;&#1088;&#1091;&#1079;&#1076;&#1100;&amp;img_url=www.pilz-baden.ch/galerie/piperatus.jpg&amp;pos=25&amp;rpt=simage" TargetMode="External"/><Relationship Id="rId3" Type="http://schemas.openxmlformats.org/officeDocument/2006/relationships/hyperlink" Target="http://rudocs.exdat.com/docs/index-75537.html" TargetMode="External"/><Relationship Id="rId7" Type="http://schemas.openxmlformats.org/officeDocument/2006/relationships/hyperlink" Target="http://images.yandex.ru/yandsearch?text=&#1075;&#1088;&#1080;&#1073;&#1099;%20&#1087;&#1072;&#1088;&#1072;&#1079;&#1080;&#1090;&#1099;&amp;img_url=900igr.net/datai/biologija/Griby/0032-045-Griby-parazity-Sporynja-purpurnaja.png&amp;pos=10&amp;rpt=simage" TargetMode="External"/><Relationship Id="rId2" Type="http://schemas.openxmlformats.org/officeDocument/2006/relationships/hyperlink" Target="http://www.shishlena.ru/5-klass-prirodovedenie/urok-onlayn-tsarstvo-gribi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yandex.ru/yandsearch?text=&#1075;&#1088;&#1080;&#1073;&#1099;%20&#1087;&#1072;&#1088;&#1072;&#1079;&#1080;&#1090;&#1099;&amp;img_url=ibud.ua/userfiles/image/arhitektura%20i%20dizain/Obrezka_rasteniy/Obrezka-rasteniy-7.jpg&amp;pos=2&amp;rpt=simage" TargetMode="External"/><Relationship Id="rId11" Type="http://schemas.openxmlformats.org/officeDocument/2006/relationships/hyperlink" Target="http://www.youtube.com/watch?v=oVLeUqrzW-o" TargetMode="External"/><Relationship Id="rId5" Type="http://schemas.openxmlformats.org/officeDocument/2006/relationships/hyperlink" Target="http://images.yandex.ru/yandsearch?icolor=white&amp;text=&#1076;&#1077;&#1088;&#1077;&#1074;&#1086;&amp;img_url=img-fotki.yandex.ru/get/5507/cadi-1986.4ae/0_7e751_41757565_XL&amp;pos=0&amp;rpt=simage-" TargetMode="External"/><Relationship Id="rId10" Type="http://schemas.openxmlformats.org/officeDocument/2006/relationships/hyperlink" Target="http://images.yandex.ru/yandsearch?text=&#1083;&#1086;&#1078;&#1085;&#1099;&#1081;%20&#1086;&#1087;&#1077;&#1085;&#1086;&#1082;&amp;img_url=lisichki.net/wp-content/uploads/2010/06/17.jpg&amp;pos=0&amp;rpt=simage-" TargetMode="External"/><Relationship Id="rId4" Type="http://schemas.openxmlformats.org/officeDocument/2006/relationships/hyperlink" Target="http://images.yandex.ru/yandsearch?icolor=white&amp;text=&#1084;&#1077;&#1076;&#1074;&#1077;&#1076;&#1100;&amp;img_url=img-fotki.yandex.ru/get/5801/dimonych-eleonora.65/0_4b805_262b3dce_XL&amp;pos=2&amp;rpt=simage" TargetMode="External"/><Relationship Id="rId9" Type="http://schemas.openxmlformats.org/officeDocument/2006/relationships/hyperlink" Target="http://images.yandex.ru/yandsearch?text=&#1084;&#1091;&#1093;&#1086;&#1084;&#1086;&#1088;&amp;img_url=img0.liveinternet.ru/images/attach/c/2/73/867/73867586_2642543_549418c1.jpg&amp;pos=7&amp;rpt=simage-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slide" Target="slide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17.png"/><Relationship Id="rId5" Type="http://schemas.openxmlformats.org/officeDocument/2006/relationships/image" Target="../media/image11.jpeg"/><Relationship Id="rId10" Type="http://schemas.openxmlformats.org/officeDocument/2006/relationships/image" Target="../media/image16.pn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slide" Target="slide12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2214546" cy="6858000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14546" y="5072074"/>
            <a:ext cx="6929454" cy="178592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Зинченко Виктория Сергеевна, 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</a:rPr>
              <a:t> учитель  биологии  МКОУ ВСОШ № 2 при ИК</a:t>
            </a:r>
          </a:p>
          <a:p>
            <a:pPr algn="ctr"/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err="1">
                <a:solidFill>
                  <a:schemeClr val="tx1"/>
                </a:solidFill>
              </a:rPr>
              <a:t>с.Чугуевка</a:t>
            </a:r>
            <a:r>
              <a:rPr lang="ru-RU" sz="2400" dirty="0">
                <a:solidFill>
                  <a:schemeClr val="tx1"/>
                </a:solidFill>
              </a:rPr>
              <a:t>   Приморского края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55776" y="548680"/>
            <a:ext cx="58041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sz="6000" dirty="0" smtClean="0">
                <a:solidFill>
                  <a:schemeClr val="tx2">
                    <a:lumMod val="50000"/>
                  </a:schemeClr>
                </a:solidFill>
              </a:rPr>
              <a:t>Царство  Грибы</a:t>
            </a:r>
            <a:endParaRPr lang="ru-RU" sz="60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8" name="Picture 2" descr="Урок онлайн. Царство Гриб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79" y="4869160"/>
            <a:ext cx="1857388" cy="178595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4644008" y="4077072"/>
            <a:ext cx="2016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6 класс</a:t>
            </a:r>
            <a:endParaRPr lang="ru-RU" sz="4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58" y="2609873"/>
            <a:ext cx="1997210" cy="1920801"/>
          </a:xfrm>
          <a:prstGeom prst="ellipse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6" y="483043"/>
            <a:ext cx="1924173" cy="1762489"/>
          </a:xfrm>
          <a:prstGeom prst="ellipse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нтересные факты о грибах-сегмент1(00-02-46-00-03-22).mp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3725" y="1109663"/>
            <a:ext cx="7956550" cy="4525962"/>
          </a:xfrm>
        </p:spPr>
      </p:pic>
      <p:sp>
        <p:nvSpPr>
          <p:cNvPr id="3" name="Управляющая кнопка: далее 2">
            <a:hlinkClick r:id="rId5" action="ppaction://hlinksldjump" highlightClick="1"/>
          </p:cNvPr>
          <p:cNvSpPr/>
          <p:nvPr/>
        </p:nvSpPr>
        <p:spPr>
          <a:xfrm>
            <a:off x="8532440" y="6309320"/>
            <a:ext cx="611560" cy="54868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510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500034" y="928670"/>
            <a:ext cx="3276000" cy="2714644"/>
            <a:chOff x="428596" y="2214554"/>
            <a:chExt cx="2857520" cy="2143140"/>
          </a:xfrm>
        </p:grpSpPr>
        <p:pic>
          <p:nvPicPr>
            <p:cNvPr id="31746" name="Picture 2" descr="http://img-fotki.yandex.ru/get/5822/105028310.4f/0_87df1_1a67f868_XL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596" y="2214554"/>
              <a:ext cx="2857499" cy="2143124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</p:pic>
        <p:sp>
          <p:nvSpPr>
            <p:cNvPr id="3" name="Скругленный прямоугольник 2"/>
            <p:cNvSpPr/>
            <p:nvPr/>
          </p:nvSpPr>
          <p:spPr>
            <a:xfrm>
              <a:off x="1785918" y="4071942"/>
              <a:ext cx="1500198" cy="285752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solidFill>
                    <a:schemeClr val="tx1"/>
                  </a:solidFill>
                </a:rPr>
                <a:t>Белый гриб</a:t>
              </a:r>
              <a:endParaRPr lang="ru-RU" sz="2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500034" y="3857628"/>
            <a:ext cx="3276000" cy="2714644"/>
            <a:chOff x="571472" y="3286124"/>
            <a:chExt cx="2786082" cy="2714644"/>
          </a:xfrm>
        </p:grpSpPr>
        <p:pic>
          <p:nvPicPr>
            <p:cNvPr id="31748" name="Picture 4" descr="http://vasabi.my1.ru/swf/117293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472" y="3286124"/>
              <a:ext cx="2786082" cy="2714644"/>
            </a:xfrm>
            <a:prstGeom prst="rect">
              <a:avLst/>
            </a:prstGeom>
            <a:noFill/>
            <a:ln w="19050">
              <a:solidFill>
                <a:schemeClr val="tx2"/>
              </a:solidFill>
            </a:ln>
          </p:spPr>
        </p:pic>
        <p:sp>
          <p:nvSpPr>
            <p:cNvPr id="6" name="Скругленный прямоугольник 5"/>
            <p:cNvSpPr/>
            <p:nvPr/>
          </p:nvSpPr>
          <p:spPr>
            <a:xfrm>
              <a:off x="1285852" y="5643578"/>
              <a:ext cx="2071702" cy="35719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solidFill>
                    <a:schemeClr val="tx1"/>
                  </a:solidFill>
                </a:rPr>
                <a:t>Подосиновик</a:t>
              </a:r>
              <a:endParaRPr lang="ru-RU" sz="2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5000628" y="3857628"/>
            <a:ext cx="3276000" cy="2700000"/>
            <a:chOff x="4929190" y="571480"/>
            <a:chExt cx="2857520" cy="2500330"/>
          </a:xfrm>
        </p:grpSpPr>
        <p:pic>
          <p:nvPicPr>
            <p:cNvPr id="31750" name="Picture 6" descr="http://www.pilz-baden.ch/galerie/piperatus.jp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9190" y="571480"/>
              <a:ext cx="2857520" cy="2500298"/>
            </a:xfrm>
            <a:prstGeom prst="rect">
              <a:avLst/>
            </a:prstGeom>
            <a:noFill/>
            <a:ln w="19050">
              <a:solidFill>
                <a:schemeClr val="tx2"/>
              </a:solidFill>
            </a:ln>
          </p:spPr>
        </p:pic>
        <p:sp>
          <p:nvSpPr>
            <p:cNvPr id="8" name="Скругленный прямоугольник 7"/>
            <p:cNvSpPr/>
            <p:nvPr/>
          </p:nvSpPr>
          <p:spPr>
            <a:xfrm>
              <a:off x="6429388" y="2786058"/>
              <a:ext cx="1357322" cy="285752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solidFill>
                    <a:schemeClr val="tx1"/>
                  </a:solidFill>
                </a:rPr>
                <a:t>Груздь</a:t>
              </a:r>
              <a:r>
                <a:rPr lang="ru-RU" dirty="0" smtClean="0">
                  <a:solidFill>
                    <a:schemeClr val="tx1"/>
                  </a:solidFill>
                </a:rPr>
                <a:t> </a:t>
              </a:r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00034" y="285728"/>
            <a:ext cx="3643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трубчатые</a:t>
            </a:r>
            <a:endParaRPr lang="ru-RU" sz="3600" b="1" dirty="0"/>
          </a:p>
        </p:txBody>
      </p:sp>
      <p:grpSp>
        <p:nvGrpSpPr>
          <p:cNvPr id="14" name="Группа 13"/>
          <p:cNvGrpSpPr/>
          <p:nvPr/>
        </p:nvGrpSpPr>
        <p:grpSpPr>
          <a:xfrm>
            <a:off x="5000628" y="928670"/>
            <a:ext cx="3276581" cy="2714644"/>
            <a:chOff x="5000628" y="785794"/>
            <a:chExt cx="3276581" cy="2714644"/>
          </a:xfrm>
        </p:grpSpPr>
        <p:pic>
          <p:nvPicPr>
            <p:cNvPr id="31752" name="Picture 8" descr="http://kolyan.net/uploads/posts/2009-10/1256640626__1171732480.jp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0628" y="785794"/>
              <a:ext cx="3276581" cy="2714644"/>
            </a:xfrm>
            <a:prstGeom prst="rect">
              <a:avLst/>
            </a:prstGeom>
            <a:noFill/>
            <a:ln w="19050">
              <a:solidFill>
                <a:schemeClr val="tx2"/>
              </a:solidFill>
            </a:ln>
          </p:spPr>
        </p:pic>
        <p:sp>
          <p:nvSpPr>
            <p:cNvPr id="13" name="Скругленный прямоугольник 12"/>
            <p:cNvSpPr/>
            <p:nvPr/>
          </p:nvSpPr>
          <p:spPr>
            <a:xfrm>
              <a:off x="6000760" y="3143248"/>
              <a:ext cx="2214578" cy="35719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solidFill>
                    <a:schemeClr val="tx1"/>
                  </a:solidFill>
                </a:rPr>
                <a:t>Сыроежка</a:t>
              </a:r>
              <a:r>
                <a:rPr lang="ru-RU" sz="2000" dirty="0" smtClean="0">
                  <a:solidFill>
                    <a:schemeClr val="tx2"/>
                  </a:solidFill>
                </a:rPr>
                <a:t> </a:t>
              </a:r>
              <a:endParaRPr lang="ru-RU" sz="2000" dirty="0">
                <a:solidFill>
                  <a:schemeClr val="tx2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5072066" y="285728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пластинчатые</a:t>
            </a:r>
            <a:endParaRPr lang="ru-RU" sz="3600" b="1" dirty="0"/>
          </a:p>
        </p:txBody>
      </p:sp>
      <p:sp>
        <p:nvSpPr>
          <p:cNvPr id="16" name="Управляющая кнопка: назад 15">
            <a:hlinkClick r:id="rId6" action="ppaction://hlinksldjump" highlightClick="1"/>
          </p:cNvPr>
          <p:cNvSpPr/>
          <p:nvPr/>
        </p:nvSpPr>
        <p:spPr>
          <a:xfrm>
            <a:off x="8572528" y="6215082"/>
            <a:ext cx="571472" cy="4286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ogoroniks.ru/uploads/posts/2011-09/1316404246_kak-razmnozhayutsya-grib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14" y="857232"/>
            <a:ext cx="6286544" cy="528641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572396" y="4500570"/>
            <a:ext cx="1357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споры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5929330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грибница</a:t>
            </a:r>
            <a:endParaRPr lang="ru-RU" sz="2800" dirty="0"/>
          </a:p>
        </p:txBody>
      </p:sp>
      <p:sp>
        <p:nvSpPr>
          <p:cNvPr id="6" name="Стрелка вниз 5"/>
          <p:cNvSpPr/>
          <p:nvPr/>
        </p:nvSpPr>
        <p:spPr>
          <a:xfrm rot="7200000">
            <a:off x="7521039" y="4254041"/>
            <a:ext cx="214314" cy="500066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19517089">
            <a:off x="1590381" y="5694752"/>
            <a:ext cx="500066" cy="222251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928794" y="214290"/>
            <a:ext cx="4857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/>
              <a:t>р</a:t>
            </a:r>
            <a:r>
              <a:rPr lang="ru-RU" sz="3600" b="1" dirty="0" smtClean="0"/>
              <a:t>азмножение грибов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14612" y="2857496"/>
            <a:ext cx="32146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endParaRPr lang="ru-RU" b="1" dirty="0"/>
          </a:p>
          <a:p>
            <a:pPr lvl="1"/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23728" y="0"/>
            <a:ext cx="4608512" cy="114298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tx1"/>
                </a:solidFill>
              </a:rPr>
              <a:t>п</a:t>
            </a:r>
            <a:r>
              <a:rPr lang="ru-RU" sz="3600" b="1" dirty="0" smtClean="0">
                <a:solidFill>
                  <a:schemeClr val="tx1"/>
                </a:solidFill>
              </a:rPr>
              <a:t>итание грибов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929190" y="924288"/>
            <a:ext cx="3214710" cy="114298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200" b="1" dirty="0">
                <a:solidFill>
                  <a:schemeClr val="tx1"/>
                </a:solidFill>
              </a:rPr>
              <a:t>п</a:t>
            </a:r>
            <a:r>
              <a:rPr lang="ru-RU" sz="3200" b="1" dirty="0" smtClean="0">
                <a:solidFill>
                  <a:schemeClr val="tx1"/>
                </a:solidFill>
              </a:rPr>
              <a:t>аразиты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16373" y="959621"/>
            <a:ext cx="3214710" cy="114298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200" b="1" dirty="0">
                <a:solidFill>
                  <a:schemeClr val="tx1"/>
                </a:solidFill>
              </a:rPr>
              <a:t>с</a:t>
            </a:r>
            <a:r>
              <a:rPr lang="ru-RU" sz="3200" b="1" dirty="0" smtClean="0">
                <a:solidFill>
                  <a:schemeClr val="tx1"/>
                </a:solidFill>
              </a:rPr>
              <a:t>апрофиты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0654" y="2317305"/>
            <a:ext cx="2857520" cy="21431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питаются органическими веществами отмерших организмов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89166" y="2334135"/>
            <a:ext cx="2857520" cy="21431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питаются органическими веществами живых организмов 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0" name="Picture 4" descr="http://ibud.ua/userfiles/image/arhitektura%20i%20dizain/Obrezka_rasteniy/Obrezka-rasteniy-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360" y="4532899"/>
            <a:ext cx="2512369" cy="2196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1" name="Picture 6" descr="http://deshino.narod.ru/gri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965" y="4588998"/>
            <a:ext cx="2624897" cy="219758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12" name="Стрелка вниз 11"/>
          <p:cNvSpPr/>
          <p:nvPr/>
        </p:nvSpPr>
        <p:spPr>
          <a:xfrm>
            <a:off x="6517926" y="1708007"/>
            <a:ext cx="428628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1695100" y="1817239"/>
            <a:ext cx="428628" cy="50006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8" grpId="0"/>
      <p:bldP spid="9" grpId="0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900igr.net/datai/biologija/Rol-gribov/0014-018-5.Mikorizagribokoren-simbioz-gribov-i-kornej-dereve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616" y="0"/>
            <a:ext cx="5767384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285728"/>
            <a:ext cx="6215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Симбиоз</a:t>
            </a:r>
            <a:endParaRPr lang="ru-RU" sz="3600" b="1" dirty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357422" y="3000372"/>
            <a:ext cx="846426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71472" y="2786058"/>
            <a:ext cx="21431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4" action="ppaction://hlinksldjump"/>
              </a:rPr>
              <a:t>    </a:t>
            </a:r>
            <a:r>
              <a:rPr lang="ru-RU" sz="2400" b="1" dirty="0" smtClean="0">
                <a:solidFill>
                  <a:schemeClr val="tx2"/>
                </a:solidFill>
                <a:hlinkClick r:id="rId4" action="ppaction://hlinksldjump"/>
              </a:rPr>
              <a:t>микориза</a:t>
            </a:r>
          </a:p>
          <a:p>
            <a:r>
              <a:rPr lang="ru-RU" sz="2400" b="1" dirty="0" smtClean="0">
                <a:solidFill>
                  <a:schemeClr val="tx2"/>
                </a:solidFill>
                <a:hlinkClick r:id="rId4" action="ppaction://hlinksldjump"/>
              </a:rPr>
              <a:t>(грибокорень)</a:t>
            </a:r>
            <a:endParaRPr lang="ru-RU" sz="2400" b="1" dirty="0">
              <a:solidFill>
                <a:schemeClr val="tx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57554" y="2214554"/>
            <a:ext cx="2000264" cy="2357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http://900igr.net/datai/biologija/Rol-gribov/0014-018-5.Mikorizagribokoren-simbioz-gribov-i-kornej-dereve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29198"/>
            <a:ext cx="3428992" cy="1928802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13" y="1311952"/>
            <a:ext cx="735683" cy="902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03648" y="1260447"/>
            <a:ext cx="32804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Микориза- грибокорень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нтересные факты о грибах-сегмент3(00-12-29-00-13-35).mp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3725" y="548680"/>
            <a:ext cx="7956550" cy="5577483"/>
          </a:xfrm>
        </p:spPr>
      </p:pic>
    </p:spTree>
    <p:extLst>
      <p:ext uri="{BB962C8B-B14F-4D97-AF65-F5344CB8AC3E}">
        <p14:creationId xmlns:p14="http://schemas.microsoft.com/office/powerpoint/2010/main" val="3661868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Урок онлайн. Царство Грибы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06" y="3786190"/>
            <a:ext cx="4286248" cy="307181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286248" y="714356"/>
            <a:ext cx="485775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b="1" dirty="0" smtClean="0"/>
              <a:t>неподвижны</a:t>
            </a:r>
            <a:endParaRPr lang="ru-RU" sz="2400" b="1" dirty="0"/>
          </a:p>
          <a:p>
            <a:pPr marL="457200" indent="-457200">
              <a:buFont typeface="+mj-lt"/>
              <a:buAutoNum type="arabicPeriod"/>
            </a:pPr>
            <a:r>
              <a:rPr lang="ru-RU" sz="2400" b="1" dirty="0"/>
              <a:t>постоянно растут верхушечной </a:t>
            </a:r>
            <a:r>
              <a:rPr lang="ru-RU" sz="2400" b="1" dirty="0" smtClean="0"/>
              <a:t>частью</a:t>
            </a:r>
            <a:endParaRPr lang="ru-RU" sz="2400" b="1" dirty="0"/>
          </a:p>
          <a:p>
            <a:pPr marL="457200" indent="-457200">
              <a:buFont typeface="+mj-lt"/>
              <a:buAutoNum type="arabicPeriod"/>
            </a:pPr>
            <a:r>
              <a:rPr lang="ru-RU" sz="2400" b="1" dirty="0"/>
              <a:t>имеют прочные клеточные </a:t>
            </a:r>
            <a:r>
              <a:rPr lang="ru-RU" sz="2400" b="1" dirty="0" smtClean="0"/>
              <a:t>стенки</a:t>
            </a:r>
            <a:endParaRPr lang="ru-RU" sz="2400" b="1" dirty="0"/>
          </a:p>
          <a:p>
            <a:pPr marL="457200" indent="-457200">
              <a:buFont typeface="+mj-lt"/>
              <a:buAutoNum type="arabicPeriod"/>
            </a:pPr>
            <a:r>
              <a:rPr lang="ru-RU" sz="2400" b="1" dirty="0"/>
              <a:t>способны синтезировать </a:t>
            </a:r>
            <a:r>
              <a:rPr lang="ru-RU" sz="2400" b="1" dirty="0" smtClean="0"/>
              <a:t>витамины, белки</a:t>
            </a:r>
            <a:endParaRPr lang="ru-RU" sz="2400" b="1" dirty="0"/>
          </a:p>
          <a:p>
            <a:pPr marL="457200" indent="-457200"/>
            <a:endParaRPr lang="ru-RU" sz="2400" b="1" dirty="0">
              <a:solidFill>
                <a:schemeClr val="tx2"/>
              </a:solidFill>
            </a:endParaRPr>
          </a:p>
        </p:txBody>
      </p:sp>
      <p:pic>
        <p:nvPicPr>
          <p:cNvPr id="21506" name="Picture 2" descr="http://img-fotki.yandex.ru/get/5507/cadi-1986.4ae/0_7e751_41757565_XL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166"/>
            <a:ext cx="4356000" cy="62072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Интересные факты о грибах-сегмент2(00-03-34-00-04-21).mp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93725" y="548680"/>
            <a:ext cx="7956550" cy="5577483"/>
          </a:xfrm>
        </p:spPr>
      </p:pic>
    </p:spTree>
    <p:extLst>
      <p:ext uri="{BB962C8B-B14F-4D97-AF65-F5344CB8AC3E}">
        <p14:creationId xmlns:p14="http://schemas.microsoft.com/office/powerpoint/2010/main" val="2483464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Урок онлайн. Царство Грибы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857496"/>
            <a:ext cx="4286248" cy="371785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357554" y="214290"/>
            <a:ext cx="4572000" cy="221599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 </a:t>
            </a:r>
            <a:endParaRPr lang="ru-RU" dirty="0"/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/>
              <a:t>питаются </a:t>
            </a:r>
            <a:r>
              <a:rPr lang="ru-RU" sz="2400" b="1" dirty="0"/>
              <a:t>готовыми органическими </a:t>
            </a:r>
            <a:r>
              <a:rPr lang="ru-RU" sz="2400" b="1" dirty="0" smtClean="0"/>
              <a:t>веществами</a:t>
            </a:r>
            <a:endParaRPr lang="ru-RU" sz="2400" b="1" dirty="0"/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/>
              <a:t> содержат хитин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b="1" dirty="0" smtClean="0"/>
              <a:t>способны образовывать мочевину</a:t>
            </a:r>
            <a:endParaRPr lang="ru-RU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857496"/>
            <a:ext cx="2714625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62" y="285728"/>
            <a:ext cx="371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428728" y="285728"/>
            <a:ext cx="564360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3600" b="1" dirty="0" smtClean="0"/>
              <a:t>отличительные признаки грибов</a:t>
            </a:r>
            <a:endParaRPr lang="ru-RU" sz="3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217" y="2819555"/>
            <a:ext cx="4286250" cy="3719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2204864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b="1" dirty="0" smtClean="0"/>
              <a:t> основу  тела гриба </a:t>
            </a:r>
            <a:r>
              <a:rPr lang="ru-RU" sz="2400" b="1" dirty="0"/>
              <a:t>составляет </a:t>
            </a:r>
            <a:r>
              <a:rPr lang="ru-RU" sz="2400" b="1" dirty="0" smtClean="0"/>
              <a:t>грибница</a:t>
            </a:r>
            <a:endParaRPr lang="ru-RU" sz="2400" b="1" dirty="0"/>
          </a:p>
          <a:p>
            <a:pPr marL="457200" indent="-457200">
              <a:buFont typeface="+mj-lt"/>
              <a:buAutoNum type="arabicPeriod"/>
            </a:pPr>
            <a:r>
              <a:rPr lang="ru-RU" sz="2400" b="1" dirty="0"/>
              <a:t>грибница состоит </a:t>
            </a:r>
            <a:r>
              <a:rPr lang="ru-RU" sz="2400" b="1" dirty="0" smtClean="0"/>
              <a:t>  из гифов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000100" y="1750913"/>
            <a:ext cx="700089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2" action="ppaction://hlinksldjump"/>
              </a:rPr>
              <a:t>Какие  организмы  вы изучали на прошлом уроке?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3" action="ppaction://hlinksldjump"/>
              </a:rPr>
              <a:t>Какова роль бактерий в природе и жизни человека?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457200" marR="0" lvl="0" indent="-4572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4" action="ppaction://hlinksldjump"/>
              </a:rPr>
              <a:t>Почему бактерии выделили в отдельное царство?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691918"/>
            <a:ext cx="2479451" cy="3174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08018" y="1196752"/>
            <a:ext cx="496855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1.Разрушают  </a:t>
            </a:r>
            <a:r>
              <a:rPr lang="ru-RU" sz="2400" b="1" dirty="0"/>
              <a:t>органические остатки, </a:t>
            </a:r>
            <a:r>
              <a:rPr lang="ru-RU" sz="2400" b="1" dirty="0" smtClean="0"/>
              <a:t>  образуют плодородный слой </a:t>
            </a:r>
            <a:r>
              <a:rPr lang="ru-RU" sz="2400" b="1" dirty="0"/>
              <a:t>почвы.</a:t>
            </a:r>
          </a:p>
          <a:p>
            <a:r>
              <a:rPr lang="ru-RU" sz="2400" b="1" dirty="0" smtClean="0"/>
              <a:t>2.Пища </a:t>
            </a:r>
            <a:r>
              <a:rPr lang="ru-RU" sz="2400" b="1" dirty="0"/>
              <a:t>и лекарство </a:t>
            </a:r>
            <a:r>
              <a:rPr lang="ru-RU" sz="2400" b="1" dirty="0" smtClean="0"/>
              <a:t>многих животных.</a:t>
            </a:r>
            <a:endParaRPr lang="ru-RU" sz="2400" b="1" dirty="0"/>
          </a:p>
          <a:p>
            <a:r>
              <a:rPr lang="ru-RU" sz="2400" b="1" dirty="0" smtClean="0"/>
              <a:t>3.Участвуют </a:t>
            </a:r>
            <a:r>
              <a:rPr lang="ru-RU" sz="2400" b="1" dirty="0"/>
              <a:t>в образовании микоризы,  увеличивая поглотительную способность корней растений.</a:t>
            </a:r>
          </a:p>
        </p:txBody>
      </p:sp>
      <p:pic>
        <p:nvPicPr>
          <p:cNvPr id="3" name="Picture 2" descr="Урок онлайн. Царство Грибы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6659" y="5062481"/>
            <a:ext cx="2941419" cy="1803792"/>
          </a:xfrm>
          <a:prstGeom prst="rect">
            <a:avLst/>
          </a:prstGeom>
          <a:noFill/>
        </p:spPr>
      </p:pic>
      <p:pic>
        <p:nvPicPr>
          <p:cNvPr id="21506" name="Picture 2" descr="http://img-fotki.yandex.ru/get/5507/cadi-1986.4ae/0_7e751_41757565_XL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8" y="764704"/>
            <a:ext cx="4356000" cy="569588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15623" y="267994"/>
            <a:ext cx="49127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роль  </a:t>
            </a:r>
            <a:r>
              <a:rPr lang="ru-RU" sz="3600" b="1" dirty="0"/>
              <a:t>грибов в природе</a:t>
            </a:r>
          </a:p>
        </p:txBody>
      </p:sp>
    </p:spTree>
    <p:extLst>
      <p:ext uri="{BB962C8B-B14F-4D97-AF65-F5344CB8AC3E}">
        <p14:creationId xmlns:p14="http://schemas.microsoft.com/office/powerpoint/2010/main" val="297431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kurzweilai.net/images/Yeas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02" y="1214422"/>
            <a:ext cx="2655051" cy="2214578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57158" y="357166"/>
            <a:ext cx="81032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            </a:t>
            </a:r>
            <a:r>
              <a:rPr lang="ru-RU" sz="3600" b="1" dirty="0"/>
              <a:t>р</a:t>
            </a:r>
            <a:r>
              <a:rPr lang="ru-RU" sz="3600" b="1" dirty="0" smtClean="0"/>
              <a:t>оль грибов  в жизни человека</a:t>
            </a:r>
            <a:endParaRPr lang="ru-RU" sz="3600" b="1" dirty="0"/>
          </a:p>
        </p:txBody>
      </p:sp>
      <p:pic>
        <p:nvPicPr>
          <p:cNvPr id="4100" name="Picture 4" descr="http://s017.radikal.ru/i406/1202/7d/59b3dcdba0de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4286256"/>
            <a:ext cx="3271336" cy="1976433"/>
          </a:xfrm>
          <a:prstGeom prst="rect">
            <a:avLst/>
          </a:prstGeom>
          <a:noFill/>
        </p:spPr>
      </p:pic>
      <p:pic>
        <p:nvPicPr>
          <p:cNvPr id="4102" name="Picture 6" descr="http://swengelsk.se/COOKING/ost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16" y="4357694"/>
            <a:ext cx="3071834" cy="2075244"/>
          </a:xfrm>
          <a:prstGeom prst="rect">
            <a:avLst/>
          </a:prstGeom>
          <a:noFill/>
        </p:spPr>
      </p:pic>
      <p:pic>
        <p:nvPicPr>
          <p:cNvPr id="4104" name="Picture 8" descr="http://s017.radikal.ru/i431/1112/f6/f88baf55b34e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2" y="4000504"/>
            <a:ext cx="2500334" cy="2455355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3500430" y="3000372"/>
            <a:ext cx="1928826" cy="50006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Дрожжи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endParaRPr lang="ru-RU" sz="2400" dirty="0">
              <a:solidFill>
                <a:srgbClr val="002060"/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rot="10800000" flipV="1">
            <a:off x="2143108" y="3429000"/>
            <a:ext cx="857256" cy="71438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643570" y="3357562"/>
            <a:ext cx="1214446" cy="642942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7" idx="2"/>
          </p:cNvCxnSpPr>
          <p:nvPr/>
        </p:nvCxnSpPr>
        <p:spPr>
          <a:xfrm rot="16200000" flipH="1">
            <a:off x="4054074" y="3911206"/>
            <a:ext cx="857256" cy="35719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-189119"/>
            <a:ext cx="35266" cy="37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133308" rIns="0" bIns="88872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rgbClr val="646464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rgbClr val="3E8AB9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214290"/>
            <a:ext cx="721523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+mj-lt"/>
                <a:cs typeface="Arial" pitchFamily="34" charset="0"/>
              </a:rPr>
              <a:t> </a:t>
            </a:r>
            <a:endParaRPr lang="ru-RU" sz="1600" dirty="0">
              <a:latin typeface="+mj-lt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+mj-lt"/>
                <a:cs typeface="Arial" pitchFamily="34" charset="0"/>
              </a:rPr>
              <a:t>  </a:t>
            </a:r>
            <a:r>
              <a:rPr lang="ru-RU" sz="3600" b="1" dirty="0">
                <a:latin typeface="+mj-lt"/>
                <a:cs typeface="Arial" pitchFamily="34" charset="0"/>
              </a:rPr>
              <a:t>г</a:t>
            </a:r>
            <a:r>
              <a:rPr lang="ru-RU" sz="3600" b="1" dirty="0" smtClean="0">
                <a:latin typeface="+mj-lt"/>
                <a:cs typeface="Arial" pitchFamily="34" charset="0"/>
              </a:rPr>
              <a:t>рибы </a:t>
            </a:r>
            <a:r>
              <a:rPr lang="ru-RU" sz="3600" b="1" dirty="0">
                <a:latin typeface="+mj-lt"/>
                <a:cs typeface="Arial" pitchFamily="34" charset="0"/>
              </a:rPr>
              <a:t>и препараты из них широко применяются в </a:t>
            </a:r>
            <a:r>
              <a:rPr lang="ru-RU" sz="3600" b="1" dirty="0" smtClean="0">
                <a:latin typeface="+mj-lt"/>
                <a:cs typeface="Arial" pitchFamily="34" charset="0"/>
              </a:rPr>
              <a:t>медицине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 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940561" y="2153282"/>
            <a:ext cx="3071834" cy="3020400"/>
            <a:chOff x="964381" y="2143116"/>
            <a:chExt cx="3071834" cy="3096008"/>
          </a:xfrm>
        </p:grpSpPr>
        <p:pic>
          <p:nvPicPr>
            <p:cNvPr id="2050" name="Picture 2" descr="http://nrcii.ru/images/units/pat_grib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0100" y="2143116"/>
              <a:ext cx="3000396" cy="301858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sp>
          <p:nvSpPr>
            <p:cNvPr id="6" name="Скругленный прямоугольник 5"/>
            <p:cNvSpPr/>
            <p:nvPr/>
          </p:nvSpPr>
          <p:spPr>
            <a:xfrm>
              <a:off x="964381" y="4810496"/>
              <a:ext cx="3071834" cy="428628"/>
            </a:xfrm>
            <a:prstGeom prst="round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err="1" smtClean="0">
                  <a:solidFill>
                    <a:schemeClr val="tx1"/>
                  </a:solidFill>
                </a:rPr>
                <a:t>Пеницилл</a:t>
              </a:r>
              <a:r>
                <a:rPr lang="ru-RU" sz="2400" dirty="0" smtClean="0">
                  <a:solidFill>
                    <a:schemeClr val="tx1"/>
                  </a:solidFill>
                </a:rPr>
                <a:t> 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4976999" y="2143116"/>
            <a:ext cx="3095462" cy="3018580"/>
            <a:chOff x="4976999" y="2143116"/>
            <a:chExt cx="3095462" cy="3018580"/>
          </a:xfrm>
        </p:grpSpPr>
        <p:pic>
          <p:nvPicPr>
            <p:cNvPr id="5" name="Picture 6" descr="http://900igr.net/datai/biologija/Griby/0032-045-Griby-parazity-Sporynja-purpurnaja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0628" y="2143116"/>
              <a:ext cx="3071833" cy="3000396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sp>
          <p:nvSpPr>
            <p:cNvPr id="7" name="Скругленный прямоугольник 6"/>
            <p:cNvSpPr/>
            <p:nvPr/>
          </p:nvSpPr>
          <p:spPr>
            <a:xfrm>
              <a:off x="4976999" y="4733068"/>
              <a:ext cx="3071834" cy="428628"/>
            </a:xfrm>
            <a:prstGeom prst="roundRect">
              <a:avLst/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tx1"/>
                  </a:solidFill>
                </a:rPr>
                <a:t>Спорынья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28860" y="357166"/>
            <a:ext cx="49292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Ядовитые грибы</a:t>
            </a:r>
            <a:endParaRPr lang="ru-RU" sz="4000" b="1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4919612" y="1183180"/>
            <a:ext cx="3357586" cy="2571768"/>
            <a:chOff x="5000628" y="1357298"/>
            <a:chExt cx="3357586" cy="2571768"/>
          </a:xfrm>
        </p:grpSpPr>
        <p:pic>
          <p:nvPicPr>
            <p:cNvPr id="33796" name="Picture 4" descr="http://dic.academic.ru/pictures/enc_medicine/0234943034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0628" y="1357298"/>
              <a:ext cx="3357586" cy="2571768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sp>
          <p:nvSpPr>
            <p:cNvPr id="7" name="Скругленный прямоугольник 6"/>
            <p:cNvSpPr/>
            <p:nvPr/>
          </p:nvSpPr>
          <p:spPr>
            <a:xfrm>
              <a:off x="5929322" y="3571876"/>
              <a:ext cx="2428892" cy="35719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solidFill>
                    <a:schemeClr val="tx1"/>
                  </a:solidFill>
                </a:rPr>
                <a:t>Бледная поганка</a:t>
              </a:r>
              <a:endParaRPr lang="ru-RU" sz="2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69145" y="1183180"/>
            <a:ext cx="3429024" cy="2571768"/>
            <a:chOff x="500034" y="1357298"/>
            <a:chExt cx="3429024" cy="2571768"/>
          </a:xfrm>
        </p:grpSpPr>
        <p:pic>
          <p:nvPicPr>
            <p:cNvPr id="33794" name="Picture 2" descr="http://img0.liveinternet.ru/images/attach/c/2/73/867/73867586_2642543_549418c1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034" y="1357298"/>
              <a:ext cx="3429024" cy="2571768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sp>
          <p:nvSpPr>
            <p:cNvPr id="9" name="Скругленный прямоугольник 8"/>
            <p:cNvSpPr/>
            <p:nvPr/>
          </p:nvSpPr>
          <p:spPr>
            <a:xfrm>
              <a:off x="1428728" y="3571876"/>
              <a:ext cx="2428892" cy="35719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solidFill>
                    <a:schemeClr val="tx1"/>
                  </a:solidFill>
                </a:rPr>
                <a:t> Мухомор красный</a:t>
              </a:r>
              <a:endParaRPr lang="ru-RU" sz="2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500034" y="4000504"/>
            <a:ext cx="3429024" cy="2643206"/>
            <a:chOff x="500034" y="4000504"/>
            <a:chExt cx="3429024" cy="2643206"/>
          </a:xfrm>
        </p:grpSpPr>
        <p:pic>
          <p:nvPicPr>
            <p:cNvPr id="33798" name="Picture 6" descr="http://lisichki.net/wp-content/uploads/2010/06/17.jp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034" y="4000504"/>
              <a:ext cx="3429024" cy="2571768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sp>
          <p:nvSpPr>
            <p:cNvPr id="10" name="Скругленный прямоугольник 9"/>
            <p:cNvSpPr/>
            <p:nvPr/>
          </p:nvSpPr>
          <p:spPr>
            <a:xfrm>
              <a:off x="1500166" y="6072206"/>
              <a:ext cx="2428892" cy="571504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solidFill>
                    <a:schemeClr val="tx1"/>
                  </a:solidFill>
                </a:rPr>
                <a:t> </a:t>
              </a:r>
              <a:r>
                <a:rPr lang="ru-RU" sz="2000" dirty="0" err="1" smtClean="0">
                  <a:solidFill>
                    <a:schemeClr val="tx1"/>
                  </a:solidFill>
                </a:rPr>
                <a:t>Ложноопёнок</a:t>
              </a:r>
              <a:r>
                <a:rPr lang="ru-RU" sz="2000" dirty="0" smtClean="0">
                  <a:solidFill>
                    <a:schemeClr val="tx1"/>
                  </a:solidFill>
                </a:rPr>
                <a:t> серно-желтый</a:t>
              </a:r>
              <a:endParaRPr lang="ru-RU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4929190" y="4000505"/>
            <a:ext cx="3429024" cy="2571768"/>
            <a:chOff x="4929190" y="4000505"/>
            <a:chExt cx="3429024" cy="2571768"/>
          </a:xfrm>
        </p:grpSpPr>
        <p:pic>
          <p:nvPicPr>
            <p:cNvPr id="6146" name="Picture 2" descr="http://biznessknigi.com/d/203717/d/1266187601_6.jp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9190" y="4000505"/>
              <a:ext cx="3429000" cy="2571768"/>
            </a:xfrm>
            <a:prstGeom prst="rect">
              <a:avLst/>
            </a:prstGeom>
            <a:noFill/>
            <a:ln>
              <a:solidFill>
                <a:schemeClr val="accent1">
                  <a:lumMod val="75000"/>
                </a:schemeClr>
              </a:solidFill>
            </a:ln>
          </p:spPr>
        </p:pic>
        <p:sp>
          <p:nvSpPr>
            <p:cNvPr id="14" name="Скругленный прямоугольник 13"/>
            <p:cNvSpPr/>
            <p:nvPr/>
          </p:nvSpPr>
          <p:spPr>
            <a:xfrm>
              <a:off x="5857884" y="6072206"/>
              <a:ext cx="2500330" cy="500066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solidFill>
                    <a:srgbClr val="002060"/>
                  </a:solidFill>
                </a:rPr>
                <a:t> </a:t>
              </a:r>
              <a:r>
                <a:rPr lang="ru-RU" dirty="0" smtClean="0">
                  <a:solidFill>
                    <a:srgbClr val="002060"/>
                  </a:solidFill>
                </a:rPr>
                <a:t> </a:t>
              </a:r>
              <a:r>
                <a:rPr lang="ru-RU" dirty="0" err="1" smtClean="0">
                  <a:solidFill>
                    <a:schemeClr val="tx1"/>
                  </a:solidFill>
                </a:rPr>
                <a:t>Волоконница</a:t>
              </a:r>
              <a:r>
                <a:rPr lang="ru-RU" dirty="0" smtClean="0">
                  <a:solidFill>
                    <a:schemeClr val="tx1"/>
                  </a:solidFill>
                </a:rPr>
                <a:t> разорванная</a:t>
              </a:r>
              <a:endParaRPr lang="ru-RU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214282" y="1928802"/>
            <a:ext cx="2714644" cy="2158180"/>
            <a:chOff x="571472" y="3286124"/>
            <a:chExt cx="2714644" cy="2562839"/>
          </a:xfrm>
        </p:grpSpPr>
        <p:pic>
          <p:nvPicPr>
            <p:cNvPr id="7" name="Picture 4" descr="http://vasabi.my1.ru/swf/117293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472" y="3286124"/>
              <a:ext cx="2714644" cy="2522250"/>
            </a:xfrm>
            <a:prstGeom prst="rect">
              <a:avLst/>
            </a:prstGeom>
            <a:noFill/>
            <a:ln w="19050">
              <a:solidFill>
                <a:schemeClr val="tx2"/>
              </a:solidFill>
            </a:ln>
          </p:spPr>
        </p:pic>
        <p:sp>
          <p:nvSpPr>
            <p:cNvPr id="8" name="Скругленный прямоугольник 7"/>
            <p:cNvSpPr/>
            <p:nvPr/>
          </p:nvSpPr>
          <p:spPr>
            <a:xfrm>
              <a:off x="1285852" y="5491772"/>
              <a:ext cx="1857388" cy="357191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solidFill>
                    <a:schemeClr val="tx1"/>
                  </a:solidFill>
                </a:rPr>
                <a:t>Подосиновик</a:t>
              </a:r>
              <a:endParaRPr lang="ru-RU" sz="2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3059832" y="1928802"/>
            <a:ext cx="2714400" cy="2143140"/>
            <a:chOff x="428596" y="2214554"/>
            <a:chExt cx="2857520" cy="2143140"/>
          </a:xfrm>
        </p:grpSpPr>
        <p:pic>
          <p:nvPicPr>
            <p:cNvPr id="10" name="Picture 2" descr="http://img-fotki.yandex.ru/get/5822/105028310.4f/0_87df1_1a67f868_XL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596" y="2214554"/>
              <a:ext cx="2857499" cy="2143124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1785918" y="4071942"/>
              <a:ext cx="1500198" cy="285752"/>
            </a:xfrm>
            <a:prstGeom prst="round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chemeClr val="tx1"/>
                  </a:solidFill>
                </a:rPr>
                <a:t>Белый гриб</a:t>
              </a:r>
              <a:endParaRPr lang="ru-RU" dirty="0">
                <a:solidFill>
                  <a:schemeClr val="tx1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785918" y="428604"/>
            <a:ext cx="55721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4400" b="1" dirty="0" smtClean="0"/>
              <a:t>третий лишний</a:t>
            </a:r>
            <a:endParaRPr lang="ru-RU" sz="4400" b="1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6072198" y="1928802"/>
            <a:ext cx="2714644" cy="2143140"/>
            <a:chOff x="5000628" y="785794"/>
            <a:chExt cx="3276581" cy="2714644"/>
          </a:xfrm>
        </p:grpSpPr>
        <p:pic>
          <p:nvPicPr>
            <p:cNvPr id="4" name="Picture 8" descr="http://kolyan.net/uploads/posts/2009-10/1256640626__1171732480.jp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0628" y="785794"/>
              <a:ext cx="3276581" cy="2714644"/>
            </a:xfrm>
            <a:prstGeom prst="rect">
              <a:avLst/>
            </a:prstGeom>
            <a:noFill/>
            <a:ln w="19050">
              <a:solidFill>
                <a:schemeClr val="tx2"/>
              </a:solidFill>
            </a:ln>
          </p:spPr>
        </p:pic>
        <p:sp>
          <p:nvSpPr>
            <p:cNvPr id="5" name="Скругленный прямоугольник 4"/>
            <p:cNvSpPr/>
            <p:nvPr/>
          </p:nvSpPr>
          <p:spPr>
            <a:xfrm>
              <a:off x="6000760" y="3143248"/>
              <a:ext cx="2214578" cy="35719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dirty="0" smtClean="0">
                  <a:solidFill>
                    <a:schemeClr val="tx1"/>
                  </a:solidFill>
                </a:rPr>
                <a:t>Сыроежка</a:t>
              </a:r>
              <a:r>
                <a:rPr lang="ru-RU" sz="2000" dirty="0" smtClean="0">
                  <a:solidFill>
                    <a:schemeClr val="tx2"/>
                  </a:solidFill>
                </a:rPr>
                <a:t> </a:t>
              </a:r>
              <a:endParaRPr lang="ru-RU" sz="2000" dirty="0">
                <a:solidFill>
                  <a:schemeClr val="tx2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57356" y="500042"/>
            <a:ext cx="5429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         </a:t>
            </a:r>
            <a:r>
              <a:rPr lang="ru-RU" sz="4400" b="1" dirty="0"/>
              <a:t>т</a:t>
            </a:r>
            <a:r>
              <a:rPr lang="ru-RU" sz="4400" b="1" dirty="0" smtClean="0"/>
              <a:t>ретий лишний</a:t>
            </a:r>
            <a:endParaRPr lang="ru-RU" sz="44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365" y="1957600"/>
            <a:ext cx="2814433" cy="243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988839"/>
            <a:ext cx="2813187" cy="243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1927" y="1957601"/>
            <a:ext cx="2845628" cy="245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30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20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285728"/>
            <a:ext cx="72866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4000" b="1" dirty="0" smtClean="0">
                <a:solidFill>
                  <a:srgbClr val="C00000"/>
                </a:solidFill>
              </a:rPr>
              <a:t>загадка</a:t>
            </a:r>
            <a:endParaRPr lang="ru-RU" sz="40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3600" b="1" dirty="0" smtClean="0"/>
              <a:t>«Шапочка </a:t>
            </a:r>
            <a:r>
              <a:rPr lang="ru-RU" sz="3600" b="1" dirty="0" smtClean="0"/>
              <a:t>красная , белые пуговки, работа </a:t>
            </a:r>
            <a:r>
              <a:rPr lang="ru-RU" sz="3600" b="1" dirty="0" smtClean="0"/>
              <a:t>напрасная»</a:t>
            </a:r>
            <a:endParaRPr lang="ru-RU" sz="3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4936" y="2780928"/>
            <a:ext cx="3455987" cy="2713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Выпишите номера 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smtClean="0">
                <a:solidFill>
                  <a:srgbClr val="FF0000"/>
                </a:solidFill>
              </a:rPr>
              <a:t>верных суждений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964488" cy="5805264"/>
          </a:xfrm>
        </p:spPr>
        <p:txBody>
          <a:bodyPr>
            <a:normAutofit fontScale="475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ru-RU" dirty="0" smtClean="0"/>
              <a:t>1</a:t>
            </a:r>
            <a:r>
              <a:rPr lang="ru-RU" sz="4200" b="1" dirty="0" smtClean="0"/>
              <a:t>. Грибы </a:t>
            </a:r>
            <a:r>
              <a:rPr lang="ru-RU" sz="4200" b="1" dirty="0"/>
              <a:t>принадлежат к самостоятельному царству.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4200" b="1" dirty="0" smtClean="0"/>
              <a:t>2. Сыроежка </a:t>
            </a:r>
            <a:r>
              <a:rPr lang="ru-RU" sz="4200" b="1" dirty="0"/>
              <a:t>относится к трубчатым грибам.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4200" b="1" dirty="0" smtClean="0"/>
              <a:t>3. Грибы  </a:t>
            </a:r>
            <a:r>
              <a:rPr lang="ru-RU" sz="4200" b="1" dirty="0"/>
              <a:t>способны к фотосинтезу. 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4200" b="1" dirty="0" smtClean="0"/>
              <a:t>4. Грибы </a:t>
            </a:r>
            <a:r>
              <a:rPr lang="ru-RU" sz="4200" b="1" dirty="0"/>
              <a:t>имеют грибницу ( мицелий), состоящий из нитей-гифов.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4200" b="1" dirty="0" smtClean="0"/>
              <a:t>5. В </a:t>
            </a:r>
            <a:r>
              <a:rPr lang="ru-RU" sz="4200" b="1" dirty="0"/>
              <a:t>клеточных стенках грибов, имеется органическое вещество - хитин.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4200" b="1" dirty="0"/>
              <a:t>6</a:t>
            </a:r>
            <a:r>
              <a:rPr lang="ru-RU" sz="4200" b="1" dirty="0" smtClean="0"/>
              <a:t>. </a:t>
            </a:r>
            <a:r>
              <a:rPr lang="ru-RU" sz="4200" b="1" dirty="0"/>
              <a:t>Белый гриб – паразит деревьев.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4200" b="1" dirty="0" smtClean="0"/>
              <a:t>7. Грибы </a:t>
            </a:r>
            <a:r>
              <a:rPr lang="ru-RU" sz="4200" b="1" dirty="0"/>
              <a:t>размножаются  спорами.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4200" b="1" dirty="0" smtClean="0"/>
              <a:t>8. Мицелий </a:t>
            </a:r>
            <a:r>
              <a:rPr lang="ru-RU" sz="4200" b="1" dirty="0"/>
              <a:t>- это симбиоз корней дерева и грибницы гриба.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4200" b="1" dirty="0"/>
              <a:t>9</a:t>
            </a:r>
            <a:r>
              <a:rPr lang="ru-RU" sz="4200" b="1" dirty="0" smtClean="0"/>
              <a:t>. </a:t>
            </a:r>
            <a:r>
              <a:rPr lang="ru-RU" sz="4200" b="1" dirty="0"/>
              <a:t>Подосиновик относится к пластинчатым грибам.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ru-RU" sz="4200" b="1" dirty="0"/>
              <a:t>10</a:t>
            </a:r>
            <a:r>
              <a:rPr lang="ru-RU" sz="4200" b="1" dirty="0" smtClean="0"/>
              <a:t>. </a:t>
            </a:r>
            <a:r>
              <a:rPr lang="ru-RU" sz="4200" b="1" dirty="0"/>
              <a:t>Плесени – это грибы.</a:t>
            </a:r>
          </a:p>
          <a:p>
            <a:pPr>
              <a:lnSpc>
                <a:spcPct val="170000"/>
              </a:lnSpc>
            </a:pPr>
            <a:endParaRPr lang="ru-RU" sz="42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476672"/>
            <a:ext cx="738187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2607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016" y="451114"/>
            <a:ext cx="9145016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 smtClean="0">
                <a:hlinkClick r:id="rId2"/>
              </a:rPr>
              <a:t>http://www.shishlena.ru/5-klass-prirodovedenie/urok-onlayn-tsarstvo-gribi</a:t>
            </a:r>
            <a:r>
              <a:rPr lang="ru-RU" dirty="0" smtClean="0"/>
              <a:t> - урок </a:t>
            </a:r>
            <a:r>
              <a:rPr lang="ru-RU" dirty="0" err="1" smtClean="0"/>
              <a:t>онлайн</a:t>
            </a:r>
            <a:r>
              <a:rPr lang="ru-RU" dirty="0" smtClean="0"/>
              <a:t>. </a:t>
            </a:r>
            <a:r>
              <a:rPr lang="ru-RU" dirty="0"/>
              <a:t>Ц</a:t>
            </a:r>
            <a:r>
              <a:rPr lang="ru-RU" dirty="0" smtClean="0"/>
              <a:t>арство Грибы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hlinkClick r:id="rId3"/>
              </a:rPr>
              <a:t>http://rudocs.exdat.com/docs/index-75537.html</a:t>
            </a:r>
            <a:r>
              <a:rPr lang="ru-RU" dirty="0" smtClean="0"/>
              <a:t> - план-конспект урока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hlinkClick r:id="rId4"/>
              </a:rPr>
              <a:t>http://images.yandex.ru/yandsearch?icolor=white&amp;text=</a:t>
            </a:r>
            <a:r>
              <a:rPr lang="ru-RU" dirty="0" err="1" smtClean="0">
                <a:hlinkClick r:id="rId4"/>
              </a:rPr>
              <a:t>медведь&amp;</a:t>
            </a:r>
            <a:r>
              <a:rPr lang="en-US" dirty="0" err="1" smtClean="0">
                <a:hlinkClick r:id="rId4"/>
              </a:rPr>
              <a:t>img_url</a:t>
            </a:r>
            <a:r>
              <a:rPr lang="en-US" dirty="0" smtClean="0">
                <a:hlinkClick r:id="rId4"/>
              </a:rPr>
              <a:t>=img-fotki.yandex.ru/get/5801/dimonych-eleonora.65/0_4b805_262b3dce_XL&amp;pos=2&amp;rpt=</a:t>
            </a:r>
            <a:r>
              <a:rPr lang="en-US" dirty="0" err="1" smtClean="0">
                <a:hlinkClick r:id="rId4"/>
              </a:rPr>
              <a:t>simage</a:t>
            </a:r>
            <a:r>
              <a:rPr lang="ru-RU" dirty="0" smtClean="0"/>
              <a:t> – фото медведь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hlinkClick r:id="rId5"/>
              </a:rPr>
              <a:t>http://images.yandex.ru/yandsearch?icolor=white&amp;text=</a:t>
            </a:r>
            <a:r>
              <a:rPr lang="ru-RU" dirty="0" err="1" smtClean="0">
                <a:hlinkClick r:id="rId5"/>
              </a:rPr>
              <a:t>дерево&amp;</a:t>
            </a:r>
            <a:r>
              <a:rPr lang="en-US" dirty="0" err="1" smtClean="0">
                <a:hlinkClick r:id="rId5"/>
              </a:rPr>
              <a:t>img_url</a:t>
            </a:r>
            <a:r>
              <a:rPr lang="en-US" dirty="0" smtClean="0">
                <a:hlinkClick r:id="rId5"/>
              </a:rPr>
              <a:t>=img-fotki.yandex.ru/get/5507/cadi-1986.4ae/0_7e751_41757565_XL&amp;pos=0&amp;rpt=</a:t>
            </a:r>
            <a:r>
              <a:rPr lang="en-US" dirty="0" err="1" smtClean="0">
                <a:hlinkClick r:id="rId5"/>
              </a:rPr>
              <a:t>simage</a:t>
            </a:r>
            <a:r>
              <a:rPr lang="ru-RU" dirty="0" smtClean="0">
                <a:hlinkClick r:id="rId5"/>
              </a:rPr>
              <a:t>-</a:t>
            </a:r>
            <a:r>
              <a:rPr lang="ru-RU" dirty="0" smtClean="0"/>
              <a:t> фото дерево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hlinkClick r:id="rId6"/>
              </a:rPr>
              <a:t>http://images.yandex.ru/yandsearch?text=</a:t>
            </a:r>
            <a:r>
              <a:rPr lang="ru-RU" dirty="0" smtClean="0">
                <a:hlinkClick r:id="rId6"/>
              </a:rPr>
              <a:t>грибы%20паразиты&amp;</a:t>
            </a:r>
            <a:r>
              <a:rPr lang="en-US" dirty="0" err="1" smtClean="0">
                <a:hlinkClick r:id="rId6"/>
              </a:rPr>
              <a:t>img_url</a:t>
            </a:r>
            <a:r>
              <a:rPr lang="en-US" dirty="0" smtClean="0">
                <a:hlinkClick r:id="rId6"/>
              </a:rPr>
              <a:t>=ibud.ua/</a:t>
            </a:r>
            <a:r>
              <a:rPr lang="en-US" dirty="0" err="1" smtClean="0">
                <a:hlinkClick r:id="rId6"/>
              </a:rPr>
              <a:t>userfiles</a:t>
            </a:r>
            <a:r>
              <a:rPr lang="en-US" dirty="0" smtClean="0">
                <a:hlinkClick r:id="rId6"/>
              </a:rPr>
              <a:t>/image/arhitektura%20i%20dizain/</a:t>
            </a:r>
            <a:r>
              <a:rPr lang="en-US" dirty="0" err="1" smtClean="0">
                <a:hlinkClick r:id="rId6"/>
              </a:rPr>
              <a:t>Obrezka_rasteniy</a:t>
            </a:r>
            <a:r>
              <a:rPr lang="en-US" dirty="0" smtClean="0">
                <a:hlinkClick r:id="rId6"/>
              </a:rPr>
              <a:t>/Obrezka-rasteniy-7.jpg&amp;pos=2&amp;rpt=</a:t>
            </a:r>
            <a:r>
              <a:rPr lang="en-US" dirty="0" err="1" smtClean="0">
                <a:hlinkClick r:id="rId6"/>
              </a:rPr>
              <a:t>simage</a:t>
            </a:r>
            <a:r>
              <a:rPr lang="ru-RU" dirty="0" smtClean="0"/>
              <a:t> – гриб трутовик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hlinkClick r:id="rId7"/>
              </a:rPr>
              <a:t>http://images.yandex.ru/yandsearch?text=</a:t>
            </a:r>
            <a:r>
              <a:rPr lang="ru-RU" dirty="0" smtClean="0">
                <a:hlinkClick r:id="rId7"/>
              </a:rPr>
              <a:t>грибы%20паразиты&amp;</a:t>
            </a:r>
            <a:r>
              <a:rPr lang="en-US" dirty="0" err="1" smtClean="0">
                <a:hlinkClick r:id="rId7"/>
              </a:rPr>
              <a:t>img_url</a:t>
            </a:r>
            <a:r>
              <a:rPr lang="en-US" dirty="0" smtClean="0">
                <a:hlinkClick r:id="rId7"/>
              </a:rPr>
              <a:t>=900igr.net/</a:t>
            </a:r>
            <a:r>
              <a:rPr lang="en-US" dirty="0" err="1" smtClean="0">
                <a:hlinkClick r:id="rId7"/>
              </a:rPr>
              <a:t>datai</a:t>
            </a:r>
            <a:r>
              <a:rPr lang="en-US" dirty="0" smtClean="0">
                <a:hlinkClick r:id="rId7"/>
              </a:rPr>
              <a:t>/</a:t>
            </a:r>
            <a:r>
              <a:rPr lang="en-US" dirty="0" err="1" smtClean="0">
                <a:hlinkClick r:id="rId7"/>
              </a:rPr>
              <a:t>biologija</a:t>
            </a:r>
            <a:r>
              <a:rPr lang="en-US" dirty="0" smtClean="0">
                <a:hlinkClick r:id="rId7"/>
              </a:rPr>
              <a:t>/</a:t>
            </a:r>
            <a:r>
              <a:rPr lang="en-US" dirty="0" err="1" smtClean="0">
                <a:hlinkClick r:id="rId7"/>
              </a:rPr>
              <a:t>Griby</a:t>
            </a:r>
            <a:r>
              <a:rPr lang="en-US" dirty="0" smtClean="0">
                <a:hlinkClick r:id="rId7"/>
              </a:rPr>
              <a:t>/0032-045-Griby-parazity-Sporynja-purpurnaja.png&amp;pos=10&amp;rpt=</a:t>
            </a:r>
            <a:r>
              <a:rPr lang="en-US" dirty="0" err="1" smtClean="0">
                <a:hlinkClick r:id="rId7"/>
              </a:rPr>
              <a:t>simage</a:t>
            </a:r>
            <a:r>
              <a:rPr lang="ru-RU" dirty="0" smtClean="0"/>
              <a:t> – спорынья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hlinkClick r:id="rId8"/>
              </a:rPr>
              <a:t>http://images.yandex.ru/yandsearch?text=</a:t>
            </a:r>
            <a:r>
              <a:rPr lang="ru-RU" dirty="0" err="1" smtClean="0">
                <a:hlinkClick r:id="rId8"/>
              </a:rPr>
              <a:t>груздь&amp;</a:t>
            </a:r>
            <a:r>
              <a:rPr lang="en-US" dirty="0" err="1" smtClean="0">
                <a:hlinkClick r:id="rId8"/>
              </a:rPr>
              <a:t>img_url</a:t>
            </a:r>
            <a:r>
              <a:rPr lang="en-US" dirty="0" smtClean="0">
                <a:hlinkClick r:id="rId8"/>
              </a:rPr>
              <a:t>=www.pilz-baden.ch/galerie/piperatus.jpg&amp;pos=25&amp;rpt=simage</a:t>
            </a:r>
            <a:r>
              <a:rPr lang="ru-RU" dirty="0" smtClean="0"/>
              <a:t> – груздь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hlinkClick r:id="rId9"/>
              </a:rPr>
              <a:t>http://images.yandex.ru/yandsearch?text=</a:t>
            </a:r>
            <a:r>
              <a:rPr lang="ru-RU" dirty="0" err="1" smtClean="0">
                <a:hlinkClick r:id="rId9"/>
              </a:rPr>
              <a:t>мухомор&amp;</a:t>
            </a:r>
            <a:r>
              <a:rPr lang="en-US" dirty="0" err="1" smtClean="0">
                <a:hlinkClick r:id="rId9"/>
              </a:rPr>
              <a:t>img_url</a:t>
            </a:r>
            <a:r>
              <a:rPr lang="en-US" dirty="0" smtClean="0">
                <a:hlinkClick r:id="rId9"/>
              </a:rPr>
              <a:t>=img0.liveinternet.ru/images/attach/c/2/73/867/73867586_2642543_549418c1.jpg&amp;pos=7&amp;rpt=</a:t>
            </a:r>
            <a:r>
              <a:rPr lang="en-US" dirty="0" err="1" smtClean="0">
                <a:hlinkClick r:id="rId9"/>
              </a:rPr>
              <a:t>simage</a:t>
            </a:r>
            <a:r>
              <a:rPr lang="ru-RU" dirty="0" smtClean="0">
                <a:hlinkClick r:id="rId9"/>
              </a:rPr>
              <a:t>-</a:t>
            </a:r>
            <a:r>
              <a:rPr lang="ru-RU" dirty="0" smtClean="0"/>
              <a:t> мухомор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smtClean="0">
                <a:hlinkClick r:id="rId10"/>
              </a:rPr>
              <a:t>http://images.yandex.ru/yandsearch?text=</a:t>
            </a:r>
            <a:r>
              <a:rPr lang="ru-RU" dirty="0" smtClean="0">
                <a:hlinkClick r:id="rId10"/>
              </a:rPr>
              <a:t>ложный%20опенок&amp;</a:t>
            </a:r>
            <a:r>
              <a:rPr lang="en-US" dirty="0" err="1" smtClean="0">
                <a:hlinkClick r:id="rId10"/>
              </a:rPr>
              <a:t>img_url</a:t>
            </a:r>
            <a:r>
              <a:rPr lang="en-US" dirty="0" smtClean="0">
                <a:hlinkClick r:id="rId10"/>
              </a:rPr>
              <a:t>=lisichki.net/</a:t>
            </a:r>
            <a:r>
              <a:rPr lang="en-US" dirty="0" err="1" smtClean="0">
                <a:hlinkClick r:id="rId10"/>
              </a:rPr>
              <a:t>wp</a:t>
            </a:r>
            <a:r>
              <a:rPr lang="en-US" dirty="0" smtClean="0">
                <a:hlinkClick r:id="rId10"/>
              </a:rPr>
              <a:t>-content/uploads/2010/06/17.jpg&amp;pos=0&amp;rpt=</a:t>
            </a:r>
            <a:r>
              <a:rPr lang="en-US" dirty="0" err="1" smtClean="0">
                <a:hlinkClick r:id="rId10"/>
              </a:rPr>
              <a:t>simage</a:t>
            </a:r>
            <a:r>
              <a:rPr lang="ru-RU" dirty="0" smtClean="0">
                <a:hlinkClick r:id="rId10"/>
              </a:rPr>
              <a:t>-</a:t>
            </a:r>
            <a:r>
              <a:rPr lang="ru-RU" dirty="0" smtClean="0"/>
              <a:t> ложный опенок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hlinkClick r:id="rId11"/>
              </a:rPr>
              <a:t>http://</a:t>
            </a:r>
            <a:r>
              <a:rPr lang="en-US" dirty="0" smtClean="0">
                <a:hlinkClick r:id="rId11"/>
              </a:rPr>
              <a:t>www.youtube.com/watch?v=oVLeUqrzW-o</a:t>
            </a:r>
            <a:r>
              <a:rPr lang="ru-RU" dirty="0" smtClean="0"/>
              <a:t> – фильм «интересные факты о грибах»</a:t>
            </a:r>
          </a:p>
          <a:p>
            <a:pPr marL="342900" indent="-342900">
              <a:buFont typeface="+mj-lt"/>
              <a:buAutoNum type="arabicPeriod"/>
            </a:pP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961190" y="-10551"/>
            <a:ext cx="4929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Список источников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1 из 31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70" y="1571612"/>
            <a:ext cx="4562753" cy="3505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000364" y="428604"/>
            <a:ext cx="27860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бактерии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Управляющая кнопка: назад 3">
            <a:hlinkClick r:id="" action="ppaction://hlinkshowjump?jump=previousslide" highlightClick="1"/>
          </p:cNvPr>
          <p:cNvSpPr/>
          <p:nvPr/>
        </p:nvSpPr>
        <p:spPr>
          <a:xfrm>
            <a:off x="7643834" y="5857892"/>
            <a:ext cx="714380" cy="57150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1 из 31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073" y="3917983"/>
            <a:ext cx="3000396" cy="2428892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3" name="Picture 4" descr="Картинка 4 из 5289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548680"/>
            <a:ext cx="3000396" cy="2428892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4" name="Picture 2" descr="Картинка 3 из 4258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66921"/>
            <a:ext cx="2998800" cy="2491556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6" name="Управляющая кнопка: назад 5">
            <a:hlinkClick r:id="rId5" action="ppaction://hlinksldjump" highlightClick="1"/>
          </p:cNvPr>
          <p:cNvSpPr/>
          <p:nvPr/>
        </p:nvSpPr>
        <p:spPr>
          <a:xfrm>
            <a:off x="8286776" y="6093296"/>
            <a:ext cx="642942" cy="55041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58" name="Picture 2" descr="Phaseolus vulgari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494" y="3915613"/>
            <a:ext cx="2998800" cy="2491663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а 1 из 31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7757" y="940052"/>
            <a:ext cx="3000396" cy="2428892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4" name="Picture 2" descr="Картинка 3 из 425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715" y="908720"/>
            <a:ext cx="2998800" cy="2491556"/>
          </a:xfrm>
          <a:prstGeom prst="rect">
            <a:avLst/>
          </a:prstGeom>
          <a:noFill/>
          <a:ln w="9525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403648" y="3789040"/>
            <a:ext cx="68407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Бактерии- одноклеточные организмы,  не имеющие клеточного ядра.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5917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500034" y="428604"/>
            <a:ext cx="8313127" cy="6072230"/>
            <a:chOff x="500034" y="428604"/>
            <a:chExt cx="8313127" cy="6072230"/>
          </a:xfrm>
        </p:grpSpPr>
        <p:pic>
          <p:nvPicPr>
            <p:cNvPr id="3" name="Picture 2" descr="http://img-fotki.yandex.ru/get/5822/105028310.4f/0_87df1_1a67f868_XL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472" y="4786322"/>
              <a:ext cx="2286016" cy="1714512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</p:pic>
        <p:pic>
          <p:nvPicPr>
            <p:cNvPr id="34820" name="Picture 4" descr="http://immunar.ru/uploads/2011/01/2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5918" y="2714620"/>
              <a:ext cx="2268268" cy="171451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pic>
          <p:nvPicPr>
            <p:cNvPr id="34822" name="Picture 6" descr="http://vsyako-razno.ru/uploads/posts/2010-11/1289330893_hiop.ru_imagick_c15f2602c942a1af1cdeb51d78b8cc2c8490a0a3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1868" y="4786322"/>
              <a:ext cx="2286016" cy="171451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pic>
          <p:nvPicPr>
            <p:cNvPr id="9" name="Picture 4" descr="http://ibud.ua/userfiles/image/arhitektura%20i%20dizain/Obrezka_rasteniy/Obrezka-rasteniy-7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034" y="428604"/>
              <a:ext cx="2286016" cy="171240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pic>
          <p:nvPicPr>
            <p:cNvPr id="6" name="Picture 2" descr="http://gazeta.sebastopol.ua/files/1004/image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0826" y="4786322"/>
              <a:ext cx="2312335" cy="171451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pic>
          <p:nvPicPr>
            <p:cNvPr id="10" name="Picture 2" descr="Картинка 2 из 3149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0430" y="500042"/>
              <a:ext cx="2286016" cy="171449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</p:spPr>
        </p:pic>
        <p:pic>
          <p:nvPicPr>
            <p:cNvPr id="17412" name="Picture 4" descr="http://img0.liveinternet.ru/images/attach/c/1/58/491/58491409_333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00826" y="500042"/>
              <a:ext cx="2286016" cy="171451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pic>
          <p:nvPicPr>
            <p:cNvPr id="17414" name="Picture 6" descr="http://www.cheremushki19.ru/sites/default/files/news/110714/www.myudm_.ru_.jpg?1310629268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2714620"/>
              <a:ext cx="2286016" cy="1714497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18" y="272773"/>
            <a:ext cx="5456237" cy="20240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18" y="2420144"/>
            <a:ext cx="5456237" cy="2024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79" y="4639096"/>
            <a:ext cx="5456237" cy="202406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ex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742" y="1060450"/>
            <a:ext cx="2451100" cy="474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Урок онлайн. Царство Грибы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768104"/>
            <a:ext cx="4032448" cy="3877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720180" y="1268760"/>
            <a:ext cx="58041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</a:rPr>
              <a:t>Тема урока</a:t>
            </a:r>
          </a:p>
          <a:p>
            <a:pPr algn="ctr"/>
            <a:r>
              <a:rPr lang="ru-RU" sz="6000" dirty="0" smtClean="0">
                <a:solidFill>
                  <a:schemeClr val="tx2">
                    <a:lumMod val="50000"/>
                  </a:schemeClr>
                </a:solidFill>
              </a:rPr>
              <a:t>Царство  Грибы</a:t>
            </a:r>
            <a:endParaRPr lang="ru-RU" sz="60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163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357158" y="642918"/>
            <a:ext cx="3024000" cy="2431542"/>
            <a:chOff x="285720" y="500042"/>
            <a:chExt cx="3024000" cy="2431542"/>
          </a:xfrm>
        </p:grpSpPr>
        <p:pic>
          <p:nvPicPr>
            <p:cNvPr id="30724" name="Picture 4" descr="http://ibud.ua/userfiles/image/arhitektura%20i%20dizain/Obrezka_rasteniy/Obrezka-rasteniy-7.jp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20" y="500042"/>
              <a:ext cx="3024000" cy="243154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sp>
          <p:nvSpPr>
            <p:cNvPr id="7" name="Скругленный прямоугольник 6"/>
            <p:cNvSpPr/>
            <p:nvPr/>
          </p:nvSpPr>
          <p:spPr>
            <a:xfrm>
              <a:off x="714348" y="2571744"/>
              <a:ext cx="2071702" cy="35719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tx1"/>
                  </a:solidFill>
                </a:rPr>
                <a:t>трутовик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5429256" y="642918"/>
            <a:ext cx="3071834" cy="2428892"/>
            <a:chOff x="5643570" y="500042"/>
            <a:chExt cx="3071834" cy="2428892"/>
          </a:xfrm>
        </p:grpSpPr>
        <p:pic>
          <p:nvPicPr>
            <p:cNvPr id="30722" name="Picture 2" descr="http://im4-tub-ru.yandex.net/i?id=339162259-67-72&amp;n=2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3570" y="500042"/>
              <a:ext cx="3071834" cy="242889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sp>
          <p:nvSpPr>
            <p:cNvPr id="8" name="Скругленный прямоугольник 7"/>
            <p:cNvSpPr/>
            <p:nvPr/>
          </p:nvSpPr>
          <p:spPr>
            <a:xfrm>
              <a:off x="6643702" y="2571744"/>
              <a:ext cx="2071702" cy="35719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tx1"/>
                  </a:solidFill>
                </a:rPr>
                <a:t> </a:t>
              </a:r>
              <a:r>
                <a:rPr lang="ru-RU" sz="2400" dirty="0" err="1" smtClean="0">
                  <a:solidFill>
                    <a:schemeClr val="tx1"/>
                  </a:solidFill>
                </a:rPr>
                <a:t>пеницилл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5500694" y="3786190"/>
            <a:ext cx="3071833" cy="2376954"/>
            <a:chOff x="5643570" y="3857628"/>
            <a:chExt cx="3071833" cy="2376954"/>
          </a:xfrm>
        </p:grpSpPr>
        <p:pic>
          <p:nvPicPr>
            <p:cNvPr id="30726" name="Picture 6" descr="http://900igr.net/datai/biologija/Griby/0032-045-Griby-parazity-Sporynja-purpurnaja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43570" y="3857628"/>
              <a:ext cx="3071833" cy="237695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sp>
          <p:nvSpPr>
            <p:cNvPr id="9" name="Скругленный прямоугольник 8"/>
            <p:cNvSpPr/>
            <p:nvPr/>
          </p:nvSpPr>
          <p:spPr>
            <a:xfrm>
              <a:off x="6286512" y="5857892"/>
              <a:ext cx="2071702" cy="35719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tx2">
                      <a:lumMod val="75000"/>
                    </a:schemeClr>
                  </a:solidFill>
                </a:rPr>
                <a:t> </a:t>
              </a:r>
              <a:r>
                <a:rPr lang="ru-RU" sz="2400" dirty="0" smtClean="0">
                  <a:solidFill>
                    <a:schemeClr val="tx1"/>
                  </a:solidFill>
                </a:rPr>
                <a:t>спорынья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357158" y="3714752"/>
            <a:ext cx="3071834" cy="2428892"/>
            <a:chOff x="357158" y="3714752"/>
            <a:chExt cx="3071834" cy="2428892"/>
          </a:xfrm>
        </p:grpSpPr>
        <p:pic>
          <p:nvPicPr>
            <p:cNvPr id="3" name="Picture 6" descr="http://deshino.narod.ru/grib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158" y="3714752"/>
              <a:ext cx="3071834" cy="242888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sp>
          <p:nvSpPr>
            <p:cNvPr id="10" name="Скругленный прямоугольник 9"/>
            <p:cNvSpPr/>
            <p:nvPr/>
          </p:nvSpPr>
          <p:spPr>
            <a:xfrm>
              <a:off x="1142976" y="5786454"/>
              <a:ext cx="2071702" cy="35719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tx2">
                      <a:lumMod val="75000"/>
                    </a:schemeClr>
                  </a:solidFill>
                </a:rPr>
                <a:t> </a:t>
              </a:r>
              <a:r>
                <a:rPr lang="ru-RU" sz="2400" dirty="0" smtClean="0">
                  <a:solidFill>
                    <a:schemeClr val="tx1"/>
                  </a:solidFill>
                </a:rPr>
                <a:t>белый гриб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071802" y="2143116"/>
            <a:ext cx="2928954" cy="2500330"/>
            <a:chOff x="3071802" y="2143116"/>
            <a:chExt cx="2928954" cy="2500330"/>
          </a:xfrm>
        </p:grpSpPr>
        <p:pic>
          <p:nvPicPr>
            <p:cNvPr id="30728" name="Picture 8" descr="http://www.steadyhealth.com/4542/Image/nail_fungus_1.jp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1802" y="2143116"/>
              <a:ext cx="2928954" cy="250033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3571868" y="4357694"/>
              <a:ext cx="2286016" cy="285752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chemeClr val="tx2">
                      <a:lumMod val="75000"/>
                    </a:schemeClr>
                  </a:solidFill>
                </a:rPr>
                <a:t> </a:t>
              </a:r>
              <a:r>
                <a:rPr lang="ru-RU" sz="2400" dirty="0" smtClean="0">
                  <a:solidFill>
                    <a:schemeClr val="tx1"/>
                  </a:solidFill>
                </a:rPr>
                <a:t>грибок ногтей</a:t>
              </a:r>
              <a:endParaRPr lang="ru-RU" sz="2400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www.ljplus.ru/img4/w/i/wildwings_/mycelium2_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85786" y="1000108"/>
            <a:ext cx="3686181" cy="403740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cxnSp>
        <p:nvCxnSpPr>
          <p:cNvPr id="6" name="Прямая со стрелкой 5"/>
          <p:cNvCxnSpPr/>
          <p:nvPr/>
        </p:nvCxnSpPr>
        <p:spPr>
          <a:xfrm rot="10800000">
            <a:off x="3000364" y="1643050"/>
            <a:ext cx="2214578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13" idx="1"/>
          </p:cNvCxnSpPr>
          <p:nvPr/>
        </p:nvCxnSpPr>
        <p:spPr>
          <a:xfrm rot="10800000" flipV="1">
            <a:off x="2857488" y="2476164"/>
            <a:ext cx="2357454" cy="2414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0800000">
            <a:off x="3000364" y="4500570"/>
            <a:ext cx="2214578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5214942" y="1357298"/>
            <a:ext cx="235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hlinkClick r:id="rId3" action="ppaction://hlinksldjump"/>
              </a:rPr>
              <a:t>шляпка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14942" y="2214554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ножка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5429256" y="4214818"/>
            <a:ext cx="19288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tx2">
                    <a:lumMod val="50000"/>
                  </a:schemeClr>
                </a:solidFill>
                <a:hlinkClick r:id="rId4" action="ppaction://hlinksldjump"/>
              </a:rPr>
              <a:t>г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hlinkClick r:id="rId4" action="ppaction://hlinksldjump"/>
              </a:rPr>
              <a:t>рибница</a:t>
            </a:r>
          </a:p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hlinkClick r:id="rId4" action="ppaction://hlinksldjump"/>
              </a:rPr>
              <a:t>(мицелий)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Правая фигурная скобка 16"/>
          <p:cNvSpPr/>
          <p:nvPr/>
        </p:nvSpPr>
        <p:spPr>
          <a:xfrm>
            <a:off x="6429388" y="1428736"/>
            <a:ext cx="571504" cy="1428760"/>
          </a:xfrm>
          <a:prstGeom prst="rightBrac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6929454" y="1643050"/>
            <a:ext cx="17145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плодовое</a:t>
            </a:r>
          </a:p>
          <a:p>
            <a:pPr algn="ctr"/>
            <a:r>
              <a:rPr lang="ru-RU" sz="2800" dirty="0" smtClean="0"/>
              <a:t>тело</a:t>
            </a:r>
            <a:endParaRPr lang="ru-RU" sz="2800" dirty="0"/>
          </a:p>
        </p:txBody>
      </p:sp>
      <p:sp>
        <p:nvSpPr>
          <p:cNvPr id="15" name="Управляющая кнопка: в конец 14">
            <a:hlinkClick r:id="rId5" action="ppaction://hlinksldjump" highlightClick="1"/>
          </p:cNvPr>
          <p:cNvSpPr/>
          <p:nvPr/>
        </p:nvSpPr>
        <p:spPr>
          <a:xfrm>
            <a:off x="8358214" y="5786454"/>
            <a:ext cx="571504" cy="42862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19708">
            <a:off x="7621136" y="4189256"/>
            <a:ext cx="1104974" cy="883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5242230"/>
            <a:ext cx="77451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Грибница (мицелий)-   длинные ветвящиеся нити (гифы),  образующие тело гриба.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 animBg="1"/>
      <p:bldP spid="3" grpId="0"/>
    </p:bld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1302</TotalTime>
  <Words>428</Words>
  <Application>Microsoft Office PowerPoint</Application>
  <PresentationFormat>Экран (4:3)</PresentationFormat>
  <Paragraphs>111</Paragraphs>
  <Slides>28</Slides>
  <Notes>2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Выпишите номера  верных суждений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Админ</cp:lastModifiedBy>
  <cp:revision>99</cp:revision>
  <dcterms:created xsi:type="dcterms:W3CDTF">2012-10-12T09:22:24Z</dcterms:created>
  <dcterms:modified xsi:type="dcterms:W3CDTF">2015-12-11T06:06:30Z</dcterms:modified>
</cp:coreProperties>
</file>