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8" r:id="rId3"/>
    <p:sldId id="373" r:id="rId4"/>
    <p:sldId id="333" r:id="rId5"/>
    <p:sldId id="279" r:id="rId6"/>
    <p:sldId id="273" r:id="rId7"/>
    <p:sldId id="293" r:id="rId8"/>
    <p:sldId id="288" r:id="rId9"/>
    <p:sldId id="295" r:id="rId10"/>
    <p:sldId id="296" r:id="rId11"/>
    <p:sldId id="297" r:id="rId12"/>
    <p:sldId id="298" r:id="rId13"/>
    <p:sldId id="292" r:id="rId14"/>
    <p:sldId id="282" r:id="rId15"/>
    <p:sldId id="325" r:id="rId16"/>
    <p:sldId id="289" r:id="rId17"/>
    <p:sldId id="272" r:id="rId18"/>
    <p:sldId id="261" r:id="rId19"/>
    <p:sldId id="302" r:id="rId20"/>
    <p:sldId id="299" r:id="rId21"/>
    <p:sldId id="270" r:id="rId22"/>
    <p:sldId id="312" r:id="rId23"/>
    <p:sldId id="266" r:id="rId24"/>
    <p:sldId id="304" r:id="rId25"/>
    <p:sldId id="307" r:id="rId26"/>
    <p:sldId id="305" r:id="rId27"/>
    <p:sldId id="315" r:id="rId28"/>
    <p:sldId id="321" r:id="rId29"/>
    <p:sldId id="375" r:id="rId30"/>
    <p:sldId id="376" r:id="rId31"/>
    <p:sldId id="381" r:id="rId32"/>
    <p:sldId id="380" r:id="rId33"/>
    <p:sldId id="378" r:id="rId34"/>
    <p:sldId id="379" r:id="rId35"/>
    <p:sldId id="382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355" r:id="rId57"/>
    <p:sldId id="356" r:id="rId58"/>
    <p:sldId id="357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4" r:id="rId75"/>
    <p:sldId id="384" r:id="rId76"/>
    <p:sldId id="383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9B0D"/>
    <a:srgbClr val="3EB50F"/>
    <a:srgbClr val="49D412"/>
    <a:srgbClr val="F8FC60"/>
    <a:srgbClr val="2A04CC"/>
    <a:srgbClr val="BB6AFE"/>
    <a:srgbClr val="F8FC42"/>
    <a:srgbClr val="D303FD"/>
    <a:srgbClr val="CF01A8"/>
    <a:srgbClr val="FEB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19.12.2015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4.xml"/><Relationship Id="rId7" Type="http://schemas.openxmlformats.org/officeDocument/2006/relationships/slide" Target="slide22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3.xml"/><Relationship Id="rId4" Type="http://schemas.openxmlformats.org/officeDocument/2006/relationships/slide" Target="slide18.xml"/><Relationship Id="rId9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QNl2JmJ-tI" TargetMode="External"/><Relationship Id="rId3" Type="http://schemas.openxmlformats.org/officeDocument/2006/relationships/slide" Target="slide17.xml"/><Relationship Id="rId7" Type="http://schemas.openxmlformats.org/officeDocument/2006/relationships/image" Target="../media/image4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slide" Target="slide18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5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9.jpeg"/><Relationship Id="rId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88.jpg"/><Relationship Id="rId7" Type="http://schemas.openxmlformats.org/officeDocument/2006/relationships/image" Target="../media/image9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3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image" Target="../media/image9.jpeg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88.jpg"/><Relationship Id="rId7" Type="http://schemas.openxmlformats.org/officeDocument/2006/relationships/image" Target="../media/image9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40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9.jpeg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4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4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8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9.jpeg"/><Relationship Id="rId4" Type="http://schemas.openxmlformats.org/officeDocument/2006/relationships/slide" Target="slide4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4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46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image" Target="../media/image9.jpeg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5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4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image" Target="../media/image9.jpeg"/><Relationship Id="rId4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5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52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image" Target="../media/image9.jpeg"/><Relationship Id="rId4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5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5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5" Type="http://schemas.openxmlformats.org/officeDocument/2006/relationships/image" Target="../media/image9.jpe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6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58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image" Target="../media/image9.jpeg"/><Relationship Id="rId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6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6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3" Type="http://schemas.openxmlformats.org/officeDocument/2006/relationships/image" Target="../media/image89.gif"/><Relationship Id="rId7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40.xml"/><Relationship Id="rId4" Type="http://schemas.openxmlformats.org/officeDocument/2006/relationships/slide" Target="slide41.xml"/><Relationship Id="rId9" Type="http://schemas.openxmlformats.org/officeDocument/2006/relationships/audio" Target="NUL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6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6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8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image" Target="../media/image9.jpeg"/><Relationship Id="rId4" Type="http://schemas.openxmlformats.org/officeDocument/2006/relationships/slide" Target="slide6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7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6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5" Type="http://schemas.openxmlformats.org/officeDocument/2006/relationships/image" Target="../media/image9.jpeg"/><Relationship Id="rId4" Type="http://schemas.openxmlformats.org/officeDocument/2006/relationships/slide" Target="slide7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7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2.gi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8.jpg"/><Relationship Id="rId7" Type="http://schemas.openxmlformats.org/officeDocument/2006/relationships/slide" Target="slide70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0.jpeg"/><Relationship Id="rId4" Type="http://schemas.openxmlformats.org/officeDocument/2006/relationships/image" Target="../media/image93.gif"/><Relationship Id="rId9" Type="http://schemas.openxmlformats.org/officeDocument/2006/relationships/audio" Target="NUL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6.jpg"/><Relationship Id="rId4" Type="http://schemas.openxmlformats.org/officeDocument/2006/relationships/image" Target="../media/image9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://go.mail.ru/search_images?tsg=l&amp;q=%D1%81%D0%BC%D0%B0%D0%B9%D0%BB%D0%B8%D0%BA%D0%B8" TargetMode="External"/><Relationship Id="rId3" Type="http://schemas.openxmlformats.org/officeDocument/2006/relationships/image" Target="../media/image95.jpg"/><Relationship Id="rId7" Type="http://schemas.openxmlformats.org/officeDocument/2006/relationships/hyperlink" Target="https://ru.wikipedia.org/wiki/%D0%9B%D0%B5%D0%B3%D0%BA%D0%BE%D0%B2,_%D0%90%D0%BB%D0%B5%D0%BA%D1%81%D0%B0%D0%BD%D0%B4%D1%80_%D0%93%D0%B5%D0%BD%D0%BD%D0%B0%D0%B4%D1%8C%D0%B5%D0%B2%D0%B8%D1%87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B%D1%8B%D0%B6%D0%BD%D1%8B%D0%B5_%D0%B3%D0%BE%D0%BD%D0%BA%D0%B8" TargetMode="External"/><Relationship Id="rId5" Type="http://schemas.openxmlformats.org/officeDocument/2006/relationships/hyperlink" Target="https://www.youtube.com/watch?v=fredVDoCUAU" TargetMode="External"/><Relationship Id="rId4" Type="http://schemas.openxmlformats.org/officeDocument/2006/relationships/hyperlink" Target="https://youtu.be/MQNl2JmJ-tI" TargetMode="External"/><Relationship Id="rId9" Type="http://schemas.openxmlformats.org/officeDocument/2006/relationships/hyperlink" Target="https://openclipart.org/image/2400px/svg_to_png/171434/rings1.png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navidreamz.com/sciencepics/Sciencepics/Shutterstock/734.nervous%20system.jpg" TargetMode="External"/><Relationship Id="rId3" Type="http://schemas.openxmlformats.org/officeDocument/2006/relationships/image" Target="../media/image95.jpg"/><Relationship Id="rId7" Type="http://schemas.openxmlformats.org/officeDocument/2006/relationships/hyperlink" Target="http://dev.naked-science.ru/sites/default/files/article/lungs.jpg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.pics.livejournal.com/toomth/66346552/137645/137645_1000.jpg" TargetMode="External"/><Relationship Id="rId5" Type="http://schemas.openxmlformats.org/officeDocument/2006/relationships/hyperlink" Target="http://universaltex.ru/images/79373-prezentaciya-tehniki-operacii-na-serdce.jpg" TargetMode="External"/><Relationship Id="rId4" Type="http://schemas.openxmlformats.org/officeDocument/2006/relationships/hyperlink" Target="https://yandex.kz/images/search?text=%D0%BE%D0%BB%D0%B8%D0%BC%D0%BF%D0%B8%D0%B9%D1%81%D0%BA%D0%B8%D0%B5%20%D0%BB%D1%8B%D0%B6%D0%BD%D1%8B%D0%B5%20%D0%B2%D0%B8%D0%B4%D1%8B%20%D1%81%D0%BF%D0%BE%D1%80%D1%82%D0%B0%202014&amp;stype=image&amp;lr=10300&amp;noreask=1&amp;source=wiz" TargetMode="External"/><Relationship Id="rId9" Type="http://schemas.openxmlformats.org/officeDocument/2006/relationships/hyperlink" Target="http://litterref.ru/files/53/1e46e0dd8f278e527b6b16c5cc93855e.html_files/19.jpg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://&#1082;&#1086;&#1084;&#1087;&#1086;&#1079;&#1080;&#1090;-&#1089;&#1080;&#1090;&#1080;.&#1088;&#1092;/wp-content/uploads/2015/06/fon_tekstura_odnotonnyy_poverhnost_2560x1600.jpg" TargetMode="External"/><Relationship Id="rId3" Type="http://schemas.openxmlformats.org/officeDocument/2006/relationships/image" Target="../media/image95.jpg"/><Relationship Id="rId7" Type="http://schemas.openxmlformats.org/officeDocument/2006/relationships/hyperlink" Target="https://yandex.kz/images/search?text=%D0%90%D0%BB%D0%B5%D0%BA%D1%81%D0%B0%D0%BD%D0%B4%D1%80%20%D0%9B%D0%B5%D0%B3%D0%BA%D0%BE%D0%B2%20%D1%84%D0%BE%D1%82%D0%BE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player.fm/song/46027683/Nas_ne_dogonyat_-_Sochi_2014_Vyhod_Rossii/" TargetMode="External"/><Relationship Id="rId5" Type="http://schemas.openxmlformats.org/officeDocument/2006/relationships/hyperlink" Target="https://yandex.kz/search/?text=%D0%9A%D0%BD%D0%BE%D0%BF%D0%BA%D0%B8%20%D0%B4%D0%BB%D1%8F%20%D0%BF%D1%80%D0%B5%D0%B7%D0%B5%D0%BD%D1%82%D0%B0%D1%86%D0%B8%D0%B9%20&amp;lr=10300&amp;clid=21979" TargetMode="External"/><Relationship Id="rId4" Type="http://schemas.openxmlformats.org/officeDocument/2006/relationships/hyperlink" Target="https://yandex.kz/images/search?text=%D0%B4%D0%B5%D1%82%D1%81%D0%BA%D0%B8%D0%B9%20%D0%BB%D1%8B%D0%B6%D0%BD%D1%8B%D0%B9%20%D1%81%D0%BF%D0%BE%D1%80%D1%82&amp;stype=image&amp;lr=10300&amp;noreask=1&amp;source=wiz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3600400"/>
          </a:xfrm>
        </p:spPr>
        <p:txBody>
          <a:bodyPr rIns="0" anchor="ctr" anchorCtr="0">
            <a:normAutofit/>
          </a:bodyPr>
          <a:lstStyle/>
          <a:p>
            <a:pPr algn="ctr"/>
            <a:r>
              <a:rPr lang="ru-RU" sz="82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Лыжный спорт </a:t>
            </a:r>
            <a:br>
              <a:rPr lang="ru-RU" sz="82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82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в школе</a:t>
            </a:r>
            <a:endParaRPr lang="ru-RU" sz="8200" dirty="0"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700808"/>
          </a:xfrm>
          <a:prstGeom prst="rect">
            <a:avLst/>
          </a:prstGeom>
          <a:ln>
            <a:noFill/>
          </a:ln>
        </p:spPr>
        <p:txBody>
          <a:bodyPr vert="horz" wrap="none" lIns="108000" tIns="72000" rIns="0" bIns="0" anchor="t" anchorCtr="0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ea typeface="+mj-ea"/>
                <a:cs typeface="+mj-cs"/>
              </a:rPr>
              <a:t>Серия презентаций</a:t>
            </a:r>
            <a:r>
              <a:rPr kumimoji="0" lang="ru-RU" sz="2400" b="1" i="0" u="none" strike="noStrike" kern="1200" cap="none" spc="0" normalizeH="0" noProof="0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ea typeface="+mj-ea"/>
                <a:cs typeface="+mj-cs"/>
              </a:rPr>
              <a:t> о лыжном спорте.</a:t>
            </a:r>
          </a:p>
          <a:p>
            <a:pPr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noProof="0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ea typeface="+mj-ea"/>
                <a:cs typeface="+mj-cs"/>
              </a:rPr>
              <a:t> Подготовила: </a:t>
            </a:r>
            <a:r>
              <a:rPr lang="ru-RU" sz="2400" b="1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учитель физической культуры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noProof="0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ea typeface="+mj-ea"/>
                <a:cs typeface="+mj-cs"/>
              </a:rPr>
              <a:t>Осипова Марина </a:t>
            </a:r>
            <a:r>
              <a:rPr lang="ru-RU" sz="2400" b="1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+mj-ea"/>
                <a:cs typeface="+mj-cs"/>
              </a:rPr>
              <a:t>Дмитриевна.</a:t>
            </a:r>
            <a:endParaRPr kumimoji="0" lang="ru-RU" sz="2400" b="1" i="0" u="none" strike="noStrike" kern="1200" cap="none" spc="0" normalizeH="0" noProof="0" dirty="0" smtClean="0">
              <a:ln w="0">
                <a:noFill/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baseline="0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+mj-ea"/>
                <a:cs typeface="+mj-cs"/>
              </a:rPr>
              <a:t>КГУ «Средняя школа №14 имени Д.М.Карбышева»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+mj-ea"/>
                <a:cs typeface="+mj-cs"/>
              </a:rPr>
              <a:t>акимата города Рудного</a:t>
            </a:r>
            <a:r>
              <a:rPr lang="ru-RU" sz="2400" b="1" baseline="0" dirty="0" smtClean="0">
                <a:ln w="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40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00792" cy="6858000"/>
          </a:xfrm>
        </p:spPr>
        <p:txBody>
          <a:bodyPr lIns="252000" tIns="0" rIns="252000" anchor="ctr" anchorCtr="0">
            <a:normAutofit/>
          </a:bodyPr>
          <a:lstStyle/>
          <a:p>
            <a:pPr algn="ctr"/>
            <a:r>
              <a:rPr lang="ru-RU" sz="88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Центральная </a:t>
            </a:r>
            <a:br>
              <a:rPr lang="ru-RU" sz="88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88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периферическая нервная система</a:t>
            </a:r>
            <a:endParaRPr lang="ru-RU" sz="8800" b="1" dirty="0">
              <a:ln w="3810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Users\hppcc\Desktop\МАРИНА - ДОКИ\прези мои\картинки\школьная тема\анатомия\нервная система\нервная систем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" b="22973"/>
          <a:stretch/>
        </p:blipFill>
        <p:spPr bwMode="auto">
          <a:xfrm>
            <a:off x="-1" y="-2306"/>
            <a:ext cx="9211889" cy="686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2514" y="17365"/>
            <a:ext cx="9144000" cy="6891368"/>
          </a:xfrm>
          <a:prstGeom prst="rect">
            <a:avLst/>
          </a:prstGeom>
        </p:spPr>
        <p:txBody>
          <a:bodyPr vert="horz" lIns="0" tIns="180000" rIns="180000" bIns="180000" anchor="ctr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Передвижения на лыжах благотворно влияют на нервную систему.</a:t>
            </a:r>
            <a:endParaRPr lang="ru-RU" sz="8000" b="1" dirty="0">
              <a:ln w="3810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3" descr="C:\Users\hppcc\Desktop\МАРИНА - ДОКИ\прези мои\картинки\школьная тема\анатомия\нервная система\neyrony_impulsy_1920x10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r="17885"/>
          <a:stretch/>
        </p:blipFill>
        <p:spPr bwMode="auto">
          <a:xfrm>
            <a:off x="-14889" y="4807"/>
            <a:ext cx="9252519" cy="69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ppcc\Desktop\МАРИНА - ДОКИ\прези мои\картинки\школьная тема\анатомия\нервная система\tsns-i-rost-myishts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3320"/>
          <a:stretch/>
        </p:blipFill>
        <p:spPr bwMode="auto">
          <a:xfrm>
            <a:off x="-25410" y="-8897"/>
            <a:ext cx="9169410" cy="69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00792" cy="6858000"/>
          </a:xfrm>
        </p:spPr>
        <p:txBody>
          <a:bodyPr lIns="252000" tIns="0" rIns="252000" anchor="ctr" anchorCtr="0">
            <a:noAutofit/>
          </a:bodyPr>
          <a:lstStyle/>
          <a:p>
            <a:pPr algn="ctr"/>
            <a:r>
              <a:rPr lang="ru-RU" sz="5400" b="1" dirty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Б</a:t>
            </a:r>
            <a:r>
              <a:rPr lang="ru-RU" sz="5400" b="1" dirty="0" smtClean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ольшая </a:t>
            </a:r>
            <a:r>
              <a:rPr lang="ru-RU" sz="5400" b="1" dirty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амплитуда движений, ритмичное чередование напряжения и </a:t>
            </a:r>
            <a:r>
              <a:rPr lang="ru-RU" sz="5400" b="1" dirty="0" smtClean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расслабления мышц  </a:t>
            </a:r>
            <a:r>
              <a:rPr lang="ru-RU" sz="5400" b="1" dirty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способствуют </a:t>
            </a:r>
            <a:r>
              <a:rPr lang="ru-RU" sz="5400" b="1" dirty="0" smtClean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развитию </a:t>
            </a:r>
            <a:br>
              <a:rPr lang="ru-RU" sz="5400" b="1" dirty="0" smtClean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600" b="1" dirty="0" smtClean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скелетно-мышечной системы.</a:t>
            </a:r>
            <a:endParaRPr lang="ru-RU" sz="6600" b="1" dirty="0">
              <a:ln w="28575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7" name="Picture 5" descr="C:\Users\hppcc\Desktop\МАРИНА - ДОКИ\прези мои\картинки\школьная тема\анатомия\мышечная система\137645_100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r="7208"/>
          <a:stretch/>
        </p:blipFill>
        <p:spPr bwMode="auto">
          <a:xfrm>
            <a:off x="3496363" y="26420"/>
            <a:ext cx="5647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pcc\Desktop\МАРИНА - ДОКИ\прези мои\картинки\школьная тема\анатомия\мышечная система\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77" y="706403"/>
            <a:ext cx="6264696" cy="616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pcc\Desktop\МАРИНА - ДОКИ\прези мои\картинки\школьная тема\анатомия\мышечная система\1400314185_myshechnaya-sistema-cheloveka-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90699"/>
            <a:ext cx="6048672" cy="59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ppcc\Desktop\МАРИНА - ДОКИ\прези мои\картинки\школьная тема\анатомия\мышечная система\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5" b="3661"/>
          <a:stretch/>
        </p:blipFill>
        <p:spPr bwMode="auto">
          <a:xfrm>
            <a:off x="1710531" y="427890"/>
            <a:ext cx="5791224" cy="64443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2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 lIns="252000" tIns="0" rIns="252000" anchor="ctr" anchorCtr="0">
            <a:normAutofit/>
          </a:bodyPr>
          <a:lstStyle/>
          <a:p>
            <a:pPr algn="ctr"/>
            <a:r>
              <a:rPr lang="ru-RU" sz="70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 занятиях </a:t>
            </a:r>
            <a:br>
              <a:rPr lang="ru-RU" sz="70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70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лыжной подготовкой развиваются все физические качества.</a:t>
            </a:r>
            <a:endParaRPr lang="ru-RU" sz="70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2348880"/>
            <a:ext cx="9100792" cy="1656184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БЫСТРОТА</a:t>
            </a:r>
            <a:endParaRPr lang="ru-RU" sz="80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C:\Users\hppcc\Desktop\МАРИНА - ДОКИ\01 ДОКИ\Лыжный спорт\фото, картинки\клас.виды\лыжный спорт\коньковый ход\Atomic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/>
          <a:stretch/>
        </p:blipFill>
        <p:spPr bwMode="auto">
          <a:xfrm>
            <a:off x="0" y="332656"/>
            <a:ext cx="9144000" cy="6133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2204864"/>
            <a:ext cx="9100792" cy="1656184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СИЛА</a:t>
            </a:r>
            <a:endParaRPr lang="ru-RU" sz="9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2" descr="C:\Users\hppcc\Desktop\МАРИНА - ДОКИ\01 ДОКИ\Лыжный спорт\фото, картинки\клас.виды\лыжный спорт\казахстанцы\клас.ход - Полторанин Алексей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r="7114"/>
          <a:stretch/>
        </p:blipFill>
        <p:spPr bwMode="auto">
          <a:xfrm>
            <a:off x="0" y="0"/>
            <a:ext cx="9144000" cy="6866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0" y="1196752"/>
            <a:ext cx="9144000" cy="3960440"/>
          </a:xfrm>
          <a:prstGeom prst="rect">
            <a:avLst/>
          </a:prstGeom>
        </p:spPr>
        <p:txBody>
          <a:bodyPr vert="horz" lIns="252000" tIns="0" rIns="25200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КООРДИНАЦИОННЫЕ </a:t>
            </a:r>
            <a:b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6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СПОСОБНОСТИ</a:t>
            </a:r>
            <a:endParaRPr lang="ru-RU" sz="54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2" descr="C:\Users\hppcc\Desktop\МАРИНА - ДОКИ\01 ДОКИ\Лыжный спорт\фото, картинки\клас.виды\лыжный спорт\эстафета\55611607_1266966480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0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2492896"/>
            <a:ext cx="9100792" cy="1656184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ВЫНОСЛИВОСТЬ</a:t>
            </a:r>
            <a:endParaRPr lang="ru-RU" sz="6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Picture 2" descr="C:\Users\hppcc\Desktop\МАРИНА - ДОКИ\01 ДОКИ\Лыжный спорт\фото, картинки\клас.виды\лыжный спорт\клас.ход\1184148-24767913-1600-9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23709"/>
          <a:stretch/>
        </p:blipFill>
        <p:spPr bwMode="auto">
          <a:xfrm>
            <a:off x="0" y="0"/>
            <a:ext cx="9130477" cy="6890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0" y="2276872"/>
            <a:ext cx="9100792" cy="1440160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ГИБКОСТЬ</a:t>
            </a:r>
            <a:endParaRPr lang="ru-RU" sz="80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Picture 2" descr="C:\Users\hppcc\Desktop\МАРИНА - ДОКИ\01 ДОКИ\Лыжный спорт\фото, картинки\клас.виды\лыжный спорт\коньковый ход\2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r="13926"/>
          <a:stretch/>
        </p:blipFill>
        <p:spPr bwMode="auto">
          <a:xfrm>
            <a:off x="0" y="0"/>
            <a:ext cx="9144000" cy="6889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2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4" grpId="2"/>
      <p:bldP spid="6" grpId="0"/>
      <p:bldP spid="6" grpId="1"/>
      <p:bldP spid="6" grpId="2"/>
      <p:bldP spid="8" grpId="0"/>
      <p:bldP spid="8" grpId="1"/>
      <p:bldP spid="8" grpId="2"/>
      <p:bldP spid="10" grpId="0"/>
      <p:bldP spid="10" grpId="1"/>
      <p:bldP spid="10" grpId="2"/>
      <p:bldP spid="12" grpId="0"/>
      <p:bldP spid="12" grpId="1"/>
      <p:bldP spid="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00792" cy="6858000"/>
          </a:xfrm>
        </p:spPr>
        <p:txBody>
          <a:bodyPr lIns="252000" tIns="0" rIns="252000" anchor="ctr" anchorCtr="0">
            <a:normAutofit/>
          </a:bodyPr>
          <a:lstStyle/>
          <a:p>
            <a:pPr algn="ctr"/>
            <a:r>
              <a:rPr lang="ru-RU" sz="6400" b="1" dirty="0" smtClean="0">
                <a:ln w="2222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Занимаясь </a:t>
            </a:r>
            <a:br>
              <a:rPr lang="ru-RU" sz="6400" b="1" dirty="0" smtClean="0">
                <a:ln w="2222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400" b="1" dirty="0" smtClean="0">
                <a:ln w="2222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лыжными гонками, </a:t>
            </a:r>
            <a:br>
              <a:rPr lang="ru-RU" sz="6400" b="1" dirty="0" smtClean="0">
                <a:ln w="2222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400" b="1" dirty="0" smtClean="0">
                <a:ln w="2222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вы воспитываете в себе морально - волевые качества.</a:t>
            </a:r>
            <a:endParaRPr lang="ru-RU" sz="6400" b="1" dirty="0">
              <a:ln w="22225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0"/>
            <a:ext cx="9100792" cy="6858000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ДИСЦИПЛИННИРОВАНОСТЬ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C:\Users\hppcc\Desktop\МАРИНА - ДОКИ\01 ДОКИ\Лыжный спорт\фото, картинки\радость от занятий\image344596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2"/>
          <a:stretch/>
        </p:blipFill>
        <p:spPr bwMode="auto">
          <a:xfrm>
            <a:off x="-93847" y="0"/>
            <a:ext cx="92375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ppcc\Desktop\МАРИНА - ДОКИ\01 ДОКИ\Лыжный спорт\фото, картинки\клас.виды\лыжный спорт\казахстанцы\клас.ход - Полторанин Алексей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r="5964"/>
          <a:stretch/>
        </p:blipFill>
        <p:spPr bwMode="auto">
          <a:xfrm>
            <a:off x="-77521" y="0"/>
            <a:ext cx="9221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-1" y="1772816"/>
            <a:ext cx="9118133" cy="2664296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СМЕЛОСТЬ</a:t>
            </a:r>
            <a:endParaRPr lang="ru-RU" sz="80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7341" y="0"/>
            <a:ext cx="9100792" cy="6858000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</a:t>
            </a:r>
            <a:b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НАСТРОЙ НА </a:t>
            </a:r>
            <a:b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ПРЕОДОЛЕНИЕ ТРУДНОСТЕЙ</a:t>
            </a:r>
            <a:endParaRPr lang="ru-RU" sz="72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2" descr="C:\Users\hppcc\Desktop\МАРИНА - ДОКИ\01 ДОКИ\Лыжный спорт\фото, картинки\радость от занятий\otdyh_v_karpatah_2_liga_turizm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r="5119"/>
          <a:stretch/>
        </p:blipFill>
        <p:spPr bwMode="auto">
          <a:xfrm>
            <a:off x="-1" y="0"/>
            <a:ext cx="9159412" cy="68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pcc\Desktop\МАРИНА - ДОКИ\01 ДОКИ\Лыжный спорт\фото, картинки\клас.виды\лыжный спорт\казахстанцы\коньковый ход (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r="14232"/>
          <a:stretch/>
        </p:blipFill>
        <p:spPr bwMode="auto">
          <a:xfrm>
            <a:off x="-4949" y="-1"/>
            <a:ext cx="9148949" cy="68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9100792" cy="6858000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НАСТОЙЧИВОСТЬ </a:t>
            </a:r>
            <a:b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</a:t>
            </a:r>
            <a:b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54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ЦЕЛЕУСТРЕМЛЁННОСТЬ</a:t>
            </a:r>
            <a:endParaRPr lang="ru-RU" sz="54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Picture 2" descr="C:\Users\hppcc\Desktop\МАРИНА - ДОКИ\01 ДОКИ\Лыжный спорт\фото, картинки\радость от занятий\success-bab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1"/>
          <a:stretch/>
        </p:blipFill>
        <p:spPr bwMode="auto">
          <a:xfrm>
            <a:off x="-4950" y="-10427"/>
            <a:ext cx="9148950" cy="68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hppcc\Desktop\МАРИНА - ДОКИ\01 ДОКИ\Лыжный спорт\фото, картинки\клас.виды\лыжный спорт\казахстанцы\с флагом (2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"/>
          <a:stretch/>
        </p:blipFill>
        <p:spPr bwMode="auto">
          <a:xfrm>
            <a:off x="-23277" y="5110"/>
            <a:ext cx="918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7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4" grpId="2"/>
      <p:bldP spid="7" grpId="0"/>
      <p:bldP spid="7" grpId="1"/>
      <p:bldP spid="7" grpId="2"/>
      <p:bldP spid="8" grpId="0"/>
      <p:bldP spid="8" grpId="1"/>
      <p:bldP spid="8" grpId="2"/>
      <p:bldP spid="11" grpId="0"/>
      <p:bldP spid="11" grpId="1"/>
      <p:bldP spid="1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00792" cy="6858000"/>
          </a:xfrm>
        </p:spPr>
        <p:txBody>
          <a:bodyPr lIns="252000" tIns="0" rIns="252000" anchor="ctr" anchorCtr="0">
            <a:norm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Активное влияние природы во время занятий лыжным спортом оказывает</a:t>
            </a:r>
            <a:r>
              <a:rPr lang="en-US" sz="48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положительное воздействие на эмоциональное состояние человека.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 descr="C:\Users\hppcc\Desktop\МАРИНА - ДОКИ\01 ДОКИ\Лыжный спорт\фото, картинки\радость от занятий\detspo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2969"/>
          <a:stretch/>
        </p:blipFill>
        <p:spPr bwMode="auto">
          <a:xfrm>
            <a:off x="-18256" y="548680"/>
            <a:ext cx="9144000" cy="6147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pcc\Desktop\МАРИНА - ДОКИ\01 ДОКИ\Лыжный спорт\фото, картинки\радость от занятий\15770_13_851598-internet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4105"/>
          <a:stretch/>
        </p:blipFill>
        <p:spPr bwMode="auto">
          <a:xfrm>
            <a:off x="-1825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01 ДОКИ\Лыжный спорт\фото, картинки\радость от занятий\iStock_000021914003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r="8170"/>
          <a:stretch/>
        </p:blipFill>
        <p:spPr bwMode="auto">
          <a:xfrm>
            <a:off x="0" y="-4140"/>
            <a:ext cx="9144000" cy="688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hppcc\Desktop\МАРИНА - ДОКИ\01 ДОКИ\Лыжный спорт\фото, картинки\фото-инвентарь\лыжи и ботинки\85115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5"/>
          <a:stretch/>
        </p:blipFill>
        <p:spPr bwMode="auto">
          <a:xfrm>
            <a:off x="-3500" y="-1"/>
            <a:ext cx="9147499" cy="684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9100792" cy="6858000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Так же, имеет место и  эстетическое влияние  </a:t>
            </a:r>
            <a:br>
              <a:rPr lang="ru-RU" sz="66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600" b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–  удобный лыжный костюм с шапочкой и красивое снаряжение.</a:t>
            </a:r>
            <a:endParaRPr lang="ru-RU" sz="6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2" descr="C:\Users\hppcc\Desktop\МАРИНА - ДОКИ\01 ДОКИ\Лыжный спорт\фото, картинки\радость от занятий\Child-font-b-Snowboard-b-font-Set-font-b-Jacket-b-font-Vest-Pants-Three-Piec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39"/>
            <a:ext cx="6336705" cy="63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01 ДОКИ\Лыжный спорт\фото, картинки\фото-инвентарь\ботинки\main_product_12895126068313150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32861"/>
            <a:ext cx="341908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hppcc\Desktop\МАРИНА - ДОКИ\01 ДОКИ\Лыжный спорт\фото, картинки\фото-инвентарь\шапки и перчатки\шапочки (1)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6" y="1196752"/>
            <a:ext cx="2183819" cy="259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ppcc\Desktop\МАРИНА - ДОКИ\01 ДОКИ\Лыжный спорт\фото, картинки\фото-инвентарь\шапки и перчатки\перчи (1)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1183">
            <a:off x="5167766" y="1167939"/>
            <a:ext cx="2261978" cy="303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hppcc\Desktop\МАРИНА - ДОКИ\01 ДОКИ\Лыжный спорт\фото, картинки\радость от занятий\olimpiyskie_igry_2560x16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r="4114"/>
          <a:stretch/>
        </p:blipFill>
        <p:spPr bwMode="auto">
          <a:xfrm>
            <a:off x="-48406" y="404664"/>
            <a:ext cx="9143999" cy="6266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8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00792" cy="6525344"/>
          </a:xfrm>
        </p:spPr>
        <p:txBody>
          <a:bodyPr lIns="252000" tIns="0" rIns="252000" anchor="ctr" anchorCtr="0">
            <a:normAutofit/>
          </a:bodyPr>
          <a:lstStyle/>
          <a:p>
            <a:pPr algn="ctr"/>
            <a:r>
              <a:rPr lang="ru-RU" sz="9600" b="1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ВАШЕ ЗДОРОВЬЕ – </a:t>
            </a:r>
            <a:br>
              <a:rPr lang="ru-RU" sz="9600" b="1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9600" b="1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</a:t>
            </a:r>
            <a:br>
              <a:rPr lang="ru-RU" sz="9600" b="1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9600" b="1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ВАШИХ РУКАХ!</a:t>
            </a:r>
            <a:endParaRPr lang="ru-RU" sz="9600" b="1" dirty="0">
              <a:ln w="254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 descr="C:\Users\hppcc\Desktop\МАРИНА - ДОКИ\прези мои\картинки\школьная тема\анатомия\сердце\img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28875" cy="1495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ppcc\Desktop\МАРИНА - ДОКИ\прези мои\! для редактирования\фоны потрфолио\школа\ves-mir-v-ladonyax_x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r="6359"/>
          <a:stretch/>
        </p:blipFill>
        <p:spPr bwMode="auto">
          <a:xfrm>
            <a:off x="-2" y="-43366"/>
            <a:ext cx="9144002" cy="69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16416" y="49520"/>
            <a:ext cx="712368" cy="709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8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>
            <a:hlinkClick r:id="rId2" action="ppaction://hlinksldjump"/>
          </p:cNvPr>
          <p:cNvSpPr/>
          <p:nvPr/>
        </p:nvSpPr>
        <p:spPr>
          <a:xfrm>
            <a:off x="5105030" y="4941168"/>
            <a:ext cx="3816424" cy="1656184"/>
          </a:xfrm>
          <a:prstGeom prst="wedgeRoundRectCallou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700" b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ПРЕОДОЛЕНИЕ ПРЕПЯТСТВИЙ</a:t>
            </a:r>
            <a:endParaRPr lang="ru-RU" sz="3700" b="1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ая прямоугольная выноска 4">
            <a:hlinkClick r:id="rId3" action="ppaction://hlinksldjump"/>
          </p:cNvPr>
          <p:cNvSpPr/>
          <p:nvPr/>
        </p:nvSpPr>
        <p:spPr>
          <a:xfrm>
            <a:off x="5508104" y="2982729"/>
            <a:ext cx="2808312" cy="1578191"/>
          </a:xfrm>
          <a:prstGeom prst="wedgeRoundRectCallout">
            <a:avLst/>
          </a:prstGeom>
          <a:solidFill>
            <a:srgbClr val="A30184"/>
          </a:solidFill>
          <a:ln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E9FB4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СПУСК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E9FB4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 ГОРЫ</a:t>
            </a:r>
            <a:endParaRPr lang="ru-RU" sz="4400" b="1" dirty="0">
              <a:ln w="11430"/>
              <a:solidFill>
                <a:srgbClr val="E9FB4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>
            <a:hlinkClick r:id="rId4" action="ppaction://hlinksldjump"/>
          </p:cNvPr>
          <p:cNvSpPr/>
          <p:nvPr/>
        </p:nvSpPr>
        <p:spPr>
          <a:xfrm>
            <a:off x="179512" y="179613"/>
            <a:ext cx="4379409" cy="1492977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СТИЛИ ПЕРЕДВИЖЕНИЯ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>
            <a:hlinkClick r:id="rId5" action="ppaction://hlinksldjump"/>
          </p:cNvPr>
          <p:cNvSpPr/>
          <p:nvPr/>
        </p:nvSpPr>
        <p:spPr>
          <a:xfrm>
            <a:off x="595572" y="2230906"/>
            <a:ext cx="3228141" cy="1671395"/>
          </a:xfrm>
          <a:prstGeom prst="wedgeRoundRectCallout">
            <a:avLst/>
          </a:prstGeom>
          <a:solidFill>
            <a:srgbClr val="FBFDA5"/>
          </a:solidFill>
          <a:ln w="1905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ПОДЪЁМ В  ГОРУ</a:t>
            </a:r>
            <a:endParaRPr lang="ru-RU" sz="4400" b="1" dirty="0">
              <a:ln w="11430"/>
              <a:solidFill>
                <a:srgbClr val="00CC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кругленная прямоугольная выноска 7">
            <a:hlinkClick r:id="rId6" action="ppaction://hlinksldjump"/>
          </p:cNvPr>
          <p:cNvSpPr/>
          <p:nvPr/>
        </p:nvSpPr>
        <p:spPr>
          <a:xfrm>
            <a:off x="179512" y="5085184"/>
            <a:ext cx="3655240" cy="1444111"/>
          </a:xfrm>
          <a:prstGeom prst="wedgeRoundRectCallout">
            <a:avLst/>
          </a:prstGeom>
          <a:solidFill>
            <a:srgbClr val="8FFE86"/>
          </a:solidFill>
          <a:ln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ТОРМОЖЕНИЕ</a:t>
            </a:r>
            <a:endParaRPr lang="ru-RU" sz="35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Скругленная прямоугольная выноска 9">
            <a:hlinkClick r:id="rId7" action="ppaction://hlinksldjump"/>
          </p:cNvPr>
          <p:cNvSpPr/>
          <p:nvPr/>
        </p:nvSpPr>
        <p:spPr>
          <a:xfrm>
            <a:off x="5753102" y="719559"/>
            <a:ext cx="3168352" cy="1444111"/>
          </a:xfrm>
          <a:prstGeom prst="wedgeRoundRectCallout">
            <a:avLst/>
          </a:prstGeom>
          <a:solidFill>
            <a:srgbClr val="FEB8E7"/>
          </a:solidFill>
          <a:ln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ПОВОРОТЫ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4669781" y="725644"/>
            <a:ext cx="1008972" cy="48463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983285" y="5501832"/>
            <a:ext cx="1008972" cy="48463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5750073" y="2348978"/>
            <a:ext cx="720774" cy="48463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1789392" y="4238796"/>
            <a:ext cx="920112" cy="48463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3983285" y="3112678"/>
            <a:ext cx="1338337" cy="48463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C:\Users\Марина\ШКОЛА\прези мои\! для редактирования\кнопки для прези\кнопка кр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527060" y="49520"/>
            <a:ext cx="573732" cy="57116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6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7338" y="0"/>
            <a:ext cx="9144000" cy="2930196"/>
          </a:xfrm>
        </p:spPr>
        <p:txBody>
          <a:bodyPr lIns="0" tIns="0" rIns="0" bIns="0" anchor="ctr" anchorCtr="0">
            <a:noAutofit/>
          </a:bodyPr>
          <a:lstStyle/>
          <a:p>
            <a:pPr algn="ctr"/>
            <a:r>
              <a:rPr lang="ru-RU" sz="66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Основные стили передвижения             на беговых лыжах</a:t>
            </a:r>
            <a:endParaRPr lang="ru-RU" sz="6600" b="1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Стрелка вправо 1">
            <a:hlinkClick r:id="rId2" action="ppaction://hlinksldjump"/>
          </p:cNvPr>
          <p:cNvSpPr/>
          <p:nvPr/>
        </p:nvSpPr>
        <p:spPr>
          <a:xfrm>
            <a:off x="1403648" y="2996952"/>
            <a:ext cx="7560840" cy="1872208"/>
          </a:xfrm>
          <a:prstGeom prst="rightArrow">
            <a:avLst/>
          </a:prstGeom>
          <a:ln w="3810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Классический  стиль</a:t>
            </a:r>
            <a:endParaRPr lang="ru-RU" sz="5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трелка влево 7">
            <a:hlinkClick r:id="rId3" action="ppaction://hlinksldjump"/>
          </p:cNvPr>
          <p:cNvSpPr/>
          <p:nvPr/>
        </p:nvSpPr>
        <p:spPr>
          <a:xfrm>
            <a:off x="107504" y="4869160"/>
            <a:ext cx="7488832" cy="1653817"/>
          </a:xfrm>
          <a:prstGeom prst="leftArrow">
            <a:avLst/>
          </a:prstGeom>
          <a:ln w="38100">
            <a:solidFill>
              <a:srgbClr val="BA06A5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Свободный  стиль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 descr="C:\Users\hppcc\Desktop\МАРИНА - ДОКИ\прези мои\! лыжные гонки\картинки лыжных видов-СОЧИ\ЛГ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20" y="93812"/>
            <a:ext cx="702568" cy="702568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7338" y="0"/>
            <a:ext cx="9144000" cy="1268760"/>
          </a:xfrm>
        </p:spPr>
        <p:txBody>
          <a:bodyPr lIns="0" tIns="0" rIns="0" bIns="0" anchor="ctr" anchorCtr="0">
            <a:noAutofit/>
          </a:bodyPr>
          <a:lstStyle/>
          <a:p>
            <a:pPr algn="ctr"/>
            <a:r>
              <a:rPr lang="ru-RU" sz="66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Классический стиль</a:t>
            </a:r>
            <a:endParaRPr lang="ru-RU" sz="6600" b="1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98" y="1052736"/>
            <a:ext cx="9144000" cy="5805264"/>
          </a:xfrm>
          <a:noFill/>
        </p:spPr>
        <p:txBody>
          <a:bodyPr lIns="72000" tIns="0" rIns="72000" bIns="0" anchor="ctr" anchorCtr="0">
            <a:normAutofit lnSpcReduction="10000"/>
          </a:bodyPr>
          <a:lstStyle/>
          <a:p>
            <a:pPr marL="0" indent="457200" algn="ctr">
              <a:buNone/>
            </a:pPr>
            <a:r>
              <a:rPr lang="ru-RU" sz="48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К </a:t>
            </a: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«классическому </a:t>
            </a:r>
            <a:r>
              <a:rPr lang="ru-RU" sz="48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стилю» относятся те виды передвижения, при которых практически всю дистанцию лыжник проходит по предварительно подготовленной лыжне, состоящей из двух параллельных колей. </a:t>
            </a:r>
          </a:p>
        </p:txBody>
      </p:sp>
      <p:pic>
        <p:nvPicPr>
          <p:cNvPr id="9" name="Picture 3" descr="C:\Users\hppcc\Desktop\МАРИНА - ДОКИ\01 ДОКИ\Лыжный спорт\фото, картинки\клас.виды\лыжный спорт\0_7eb89_df55e538_XXXL.jp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4" r="14297"/>
          <a:stretch/>
        </p:blipFill>
        <p:spPr bwMode="auto">
          <a:xfrm>
            <a:off x="10560" y="1196752"/>
            <a:ext cx="9137105" cy="568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Лыжный спорт\фото спортсменов\1360581062_989.jpg"/>
          <p:cNvPicPr>
            <a:picLocks noChangeAspect="1" noChangeArrowheads="1"/>
          </p:cNvPicPr>
          <p:nvPr/>
        </p:nvPicPr>
        <p:blipFill rotWithShape="1">
          <a:blip r:embed="rId3"/>
          <a:srcRect l="4477" t="12708" r="8142"/>
          <a:stretch/>
        </p:blipFill>
        <p:spPr bwMode="auto">
          <a:xfrm>
            <a:off x="-10521" y="9661"/>
            <a:ext cx="9144000" cy="6853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hppcc\Desktop\МАРИНА - ДОКИ\01 ДОКИ\Лыжный спорт\фото, картинки\клас.виды\лыжный спорт\клас.ход\0_6e907_1435bd66_XL.jp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/>
          <a:stretch/>
        </p:blipFill>
        <p:spPr bwMode="auto">
          <a:xfrm>
            <a:off x="-10521" y="6145"/>
            <a:ext cx="9144000" cy="69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980728"/>
            <a:ext cx="9144000" cy="5877272"/>
          </a:xfrm>
          <a:prstGeom prst="rect">
            <a:avLst/>
          </a:prstGeom>
        </p:spPr>
        <p:txBody>
          <a:bodyPr vert="horz" lIns="108000" rIns="108000" bIns="0" anchor="t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Лыжные классические ходы бывают:</a:t>
            </a:r>
            <a:endParaRPr lang="ru-RU" sz="8000" b="1" dirty="0">
              <a:ln w="11430"/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" y="2060847"/>
            <a:ext cx="9144000" cy="2077225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попеременными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1391206"/>
            <a:ext cx="9144000" cy="3045906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00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</a:t>
            </a:r>
            <a:r>
              <a:rPr lang="ru-RU" sz="82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82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одновременными</a:t>
            </a:r>
            <a:endParaRPr lang="ru-RU" sz="82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Picture 2" descr="C:\Users\Марина\ШКОЛА\Лыжный спорт\фото спортсменов\110421-56420.jpg"/>
          <p:cNvPicPr>
            <a:picLocks noChangeAspect="1" noChangeArrowheads="1"/>
          </p:cNvPicPr>
          <p:nvPr/>
        </p:nvPicPr>
        <p:blipFill rotWithShape="1">
          <a:blip r:embed="rId5"/>
          <a:srcRect t="32"/>
          <a:stretch/>
        </p:blipFill>
        <p:spPr bwMode="auto">
          <a:xfrm>
            <a:off x="13766" y="456396"/>
            <a:ext cx="9143999" cy="610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hppcc\Desktop\МАРИНА - ДОКИ\01 ДОКИ\Лыжный спорт\фото, картинки\клас.виды\лыжный спорт\клас.ход\6002883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7136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92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5" grpId="1" build="p"/>
      <p:bldP spid="14" grpId="0"/>
      <p:bldP spid="14" grpId="1"/>
      <p:bldP spid="15" grpId="0"/>
      <p:bldP spid="15" grpId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>
            <a:hlinkClick r:id="rId2" action="ppaction://hlinksldjump"/>
          </p:cNvPr>
          <p:cNvSpPr/>
          <p:nvPr/>
        </p:nvSpPr>
        <p:spPr>
          <a:xfrm rot="695286">
            <a:off x="247988" y="4957339"/>
            <a:ext cx="3040267" cy="1707221"/>
          </a:xfrm>
          <a:prstGeom prst="cloud">
            <a:avLst/>
          </a:prstGeom>
          <a:solidFill>
            <a:srgbClr val="BB6AFE"/>
          </a:solidFill>
          <a:ln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лако 3">
            <a:hlinkClick r:id="rId3" action="ppaction://hlinksldjump"/>
          </p:cNvPr>
          <p:cNvSpPr/>
          <p:nvPr/>
        </p:nvSpPr>
        <p:spPr>
          <a:xfrm rot="21425606">
            <a:off x="2157428" y="2652315"/>
            <a:ext cx="4952648" cy="2263911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ПЕРЕДВИЖЕНИЯ</a:t>
            </a:r>
            <a:r>
              <a:rPr lang="ru-RU" sz="3000" b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800" b="1" dirty="0" smtClean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000" b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ЛЫЖАХ</a:t>
            </a:r>
            <a:endParaRPr lang="ru-RU" sz="3000" b="1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лако 5">
            <a:hlinkClick r:id="rId4" action="ppaction://hlinksldjump"/>
          </p:cNvPr>
          <p:cNvSpPr/>
          <p:nvPr/>
        </p:nvSpPr>
        <p:spPr>
          <a:xfrm rot="21443232">
            <a:off x="4210173" y="136418"/>
            <a:ext cx="4590850" cy="2201203"/>
          </a:xfrm>
          <a:prstGeom prst="cloud">
            <a:avLst/>
          </a:prstGeom>
          <a:solidFill>
            <a:srgbClr val="FEB8E7"/>
          </a:solidFill>
          <a:ln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9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ПРАВИЛА </a:t>
            </a:r>
            <a:endParaRPr lang="ru-RU" sz="400" b="1" dirty="0" smtClean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4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400" b="1" dirty="0" smtClean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7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БЕЗОПАСНОСТИ</a:t>
            </a:r>
            <a:endParaRPr lang="ru-RU" sz="27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Солнце 6">
            <a:hlinkClick r:id="rId5" action="ppaction://hlinksldjump"/>
          </p:cNvPr>
          <p:cNvSpPr/>
          <p:nvPr/>
        </p:nvSpPr>
        <p:spPr>
          <a:xfrm rot="20461567">
            <a:off x="-48852" y="216295"/>
            <a:ext cx="4190235" cy="2852090"/>
          </a:xfrm>
          <a:prstGeom prst="sun">
            <a:avLst/>
          </a:prstGeom>
          <a:solidFill>
            <a:srgbClr val="F8FC42"/>
          </a:solidFill>
          <a:ln w="1905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ЗОЖ</a:t>
            </a:r>
            <a:endParaRPr lang="ru-RU" sz="4400" b="1" dirty="0">
              <a:ln w="11430"/>
              <a:solidFill>
                <a:srgbClr val="00CC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блако 7">
            <a:hlinkClick r:id="rId6" action="ppaction://hlinksldjump"/>
          </p:cNvPr>
          <p:cNvSpPr/>
          <p:nvPr/>
        </p:nvSpPr>
        <p:spPr>
          <a:xfrm rot="21168487">
            <a:off x="4650281" y="4666172"/>
            <a:ext cx="4335973" cy="1927998"/>
          </a:xfrm>
          <a:prstGeom prst="cloud">
            <a:avLst/>
          </a:prstGeom>
          <a:solidFill>
            <a:srgbClr val="369B0D"/>
          </a:solidFill>
          <a:ln w="28575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>
                  <a:noFill/>
                </a:ln>
                <a:solidFill>
                  <a:srgbClr val="F8FC4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ОЛИМПИЙЦЫ</a:t>
            </a:r>
          </a:p>
        </p:txBody>
      </p:sp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368025">
            <a:off x="7449615" y="4074372"/>
            <a:ext cx="1270635" cy="79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pcc\Desktop\МАРИНА - ДОКИ\прези мои\! для редактирования\гиф-спорт\29[2]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5683"/>
            <a:ext cx="1691679" cy="138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726"/>
            <a:ext cx="9144000" cy="6841273"/>
          </a:xfrm>
        </p:spPr>
        <p:txBody>
          <a:bodyPr lIns="180000" rIns="180000" anchor="ctr" anchorCtr="0">
            <a:normAutofit/>
          </a:bodyPr>
          <a:lstStyle/>
          <a:p>
            <a:pPr algn="ctr"/>
            <a:r>
              <a:rPr lang="ru-RU" sz="6000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При передвижении на </a:t>
            </a:r>
            <a:r>
              <a:rPr lang="ru-RU" sz="6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лыжах, </a:t>
            </a:r>
            <a:r>
              <a:rPr lang="ru-RU" sz="6000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выполняются толчки сначала одной, </a:t>
            </a:r>
            <a:r>
              <a:rPr lang="ru-RU" sz="6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 </a:t>
            </a:r>
            <a:r>
              <a:rPr lang="ru-RU" sz="6000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затем другой палкой. Такие лыжные ходы и называются </a:t>
            </a:r>
            <a:r>
              <a:rPr lang="ru-RU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ru-RU" sz="8000" i="1" u="sng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попеременными</a:t>
            </a:r>
            <a:r>
              <a:rPr lang="ru-RU" sz="8000" i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  <a:endParaRPr lang="ru-RU" sz="80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7" descr="C:\Users\hppcc\Desktop\МАРИНА - ДОКИ\01 ДОКИ\Лыжный спорт\фото, картинки\клас.виды\лыжный спорт\казахстанцы\клас.ход - Полторанин Алексей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" y="16727"/>
            <a:ext cx="9155544" cy="686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Когда лыжи хорошо скользят по снегу, то возникает необходимость оттолкнуться двумя палками одновременно. Это увеличивает скорость скольжения. Такие лыжные ходы называются </a:t>
            </a:r>
            <a:r>
              <a:rPr lang="ru-RU" sz="6600" i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одновременными</a:t>
            </a:r>
            <a:r>
              <a:rPr lang="ru-RU" sz="6600" i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ru-RU" sz="66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C:\Users\Марина\Desktop\ШКОЛА\02 прези мои\лыжный спорт\конкурс ФПИ\P22250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" y="-25830"/>
            <a:ext cx="9142660" cy="699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Desktop\МАРИНА - ДОКИ\01 ДОКИ\Лыжный спорт\фото-инвентарь\шапки и перчатки\vmligi11_04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AF5F9"/>
              </a:clrFrom>
              <a:clrTo>
                <a:srgbClr val="FAF5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71349"/>
            <a:ext cx="59346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98" y="1700808"/>
            <a:ext cx="9144000" cy="5157192"/>
          </a:xfrm>
          <a:noFill/>
        </p:spPr>
        <p:txBody>
          <a:bodyPr lIns="72000" tIns="0" rIns="72000" bIns="0">
            <a:normAutofit/>
          </a:bodyPr>
          <a:lstStyle/>
          <a:p>
            <a:pPr marL="0" indent="457200" algn="ctr">
              <a:buNone/>
            </a:pPr>
            <a:r>
              <a:rPr lang="ru-RU" sz="4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«Свободный стиль» </a:t>
            </a:r>
            <a:r>
              <a:rPr lang="ru-RU" sz="4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подразумевает то, </a:t>
            </a:r>
            <a:r>
              <a:rPr lang="ru-RU" sz="4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 лыжник сам волен выбирать способ передвижения по дистанции, но поскольку «классический» ход уступает в скорости «коньковому», «свободный стиль» является, по сути, </a:t>
            </a:r>
            <a:r>
              <a:rPr lang="ru-RU" sz="4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синонимом «коньковому стилю».</a:t>
            </a:r>
            <a:endParaRPr lang="ru-RU" sz="42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7338" y="0"/>
            <a:ext cx="9144000" cy="1772816"/>
          </a:xfrm>
        </p:spPr>
        <p:txBody>
          <a:bodyPr lIns="0" tIns="0" rIns="0" bIns="0" anchor="ctr" anchorCtr="0">
            <a:noAutofit/>
          </a:bodyPr>
          <a:lstStyle/>
          <a:p>
            <a:pPr algn="ctr"/>
            <a:r>
              <a:rPr lang="ru-RU" sz="72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Свободный стиль</a:t>
            </a:r>
            <a:endParaRPr lang="ru-RU" sz="7200" b="1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3" descr="C:\Users\hppcc\Desktop\МАРИНА - ДОКИ\01 ДОКИ\Лыжный спорт\фото, картинки\клас.виды\лыжный спорт\коньковый ход\1294730907111_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/>
        </p:blipFill>
        <p:spPr bwMode="auto">
          <a:xfrm>
            <a:off x="0" y="0"/>
            <a:ext cx="9144000" cy="687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0" y="1052736"/>
            <a:ext cx="9100792" cy="5805263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>
                <a:ln w="1270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Передвижения лыжника напоминают движения конькобежца, </a:t>
            </a:r>
          </a:p>
          <a:p>
            <a:pPr algn="ctr"/>
            <a:r>
              <a:rPr lang="ru-RU" sz="6000" dirty="0" smtClean="0">
                <a:ln w="1270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отсюда и название стиля –</a:t>
            </a:r>
            <a:r>
              <a:rPr lang="ru-RU" sz="6400" dirty="0" smtClean="0">
                <a:ln w="1270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7200" i="1" dirty="0" smtClean="0">
                <a:ln w="1270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коньковый</a:t>
            </a:r>
            <a:r>
              <a:rPr lang="ru-RU" sz="7200" dirty="0" smtClean="0">
                <a:ln w="12700">
                  <a:noFill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7200" dirty="0">
              <a:ln w="12700">
                <a:noFill/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21061" y="0"/>
            <a:ext cx="9121853" cy="16288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Коньковый стиль</a:t>
            </a:r>
            <a:endParaRPr lang="ru-RU" sz="7200" b="1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3" descr="C:\Users\hppcc\Desktop\МАРИНА - ДОКИ\01 ДОКИ\Лыжный спорт\фото, картинки\клас.виды\лыжный спорт\коньковый ход\0_6212e_23087f22_XL.j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r="7036"/>
          <a:stretch/>
        </p:blipFill>
        <p:spPr bwMode="auto">
          <a:xfrm>
            <a:off x="-21061" y="0"/>
            <a:ext cx="9165061" cy="68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0" y="1171273"/>
            <a:ext cx="9100792" cy="5354071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Способствует </a:t>
            </a:r>
            <a:r>
              <a:rPr lang="ru-RU" sz="6000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развитию высокой скорости и применяется на подъемах, равнине, пологих спусках с целью разгона — </a:t>
            </a:r>
            <a:r>
              <a:rPr lang="ru-RU" sz="6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ускорения.</a:t>
            </a:r>
            <a:endParaRPr lang="ru-RU" sz="7200" dirty="0">
              <a:ln w="12700">
                <a:noFill/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-21061" y="40783"/>
            <a:ext cx="9121853" cy="1171273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Коньковый стиль</a:t>
            </a:r>
            <a:endParaRPr lang="ru-RU" sz="7200" b="1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Марина\Desktop\ШКОЛА\02 прези мои\лыжный спорт\конкурс ФПИ\марафон-30км-к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4715"/>
          <a:stretch/>
        </p:blipFill>
        <p:spPr bwMode="auto">
          <a:xfrm>
            <a:off x="-21061" y="-9563"/>
            <a:ext cx="917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pcc\Desktop\МАРИНА - ДОКИ\01 ДОКИ\Лыжный спорт\фото-инвентарь\шапки и перчатки\vmligi11_04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5F9"/>
              </a:clrFrom>
              <a:clrTo>
                <a:srgbClr val="FAF5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80399"/>
            <a:ext cx="555980" cy="114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4" grpId="0"/>
      <p:bldP spid="4" grpId="1"/>
      <p:bldP spid="8" grpId="0"/>
      <p:bldP spid="8" grpId="1"/>
      <p:bldP spid="6" grpId="0"/>
      <p:bldP spid="6" grpId="1"/>
      <p:bldP spid="11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1352262"/>
            <a:ext cx="4163728" cy="996618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«УПОРОМ»</a:t>
            </a:r>
            <a:endParaRPr lang="ru-RU" sz="48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Содержимое 4"/>
          <p:cNvPicPr>
            <a:picLocks/>
          </p:cNvPicPr>
          <p:nvPr/>
        </p:nvPicPr>
        <p:blipFill>
          <a:blip r:embed="rId2"/>
          <a:srcRect l="24770"/>
          <a:stretch>
            <a:fillRect/>
          </a:stretch>
        </p:blipFill>
        <p:spPr>
          <a:xfrm>
            <a:off x="281664" y="2204865"/>
            <a:ext cx="3600400" cy="465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4"/>
          <p:cNvPicPr>
            <a:picLocks/>
          </p:cNvPicPr>
          <p:nvPr/>
        </p:nvPicPr>
        <p:blipFill>
          <a:blip r:embed="rId3"/>
          <a:srcRect t="42474" r="27248"/>
          <a:stretch>
            <a:fillRect/>
          </a:stretch>
        </p:blipFill>
        <p:spPr>
          <a:xfrm>
            <a:off x="4572000" y="2564904"/>
            <a:ext cx="423293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77412" y="1314525"/>
            <a:ext cx="4536503" cy="1322387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«ПЕРЕСТУПАНИЕМ </a:t>
            </a:r>
          </a:p>
          <a:p>
            <a:pPr algn="ctr"/>
            <a:r>
              <a:rPr lang="ru-RU" sz="4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 ДВИЖЕНИИ»</a:t>
            </a:r>
            <a:endParaRPr lang="ru-RU" sz="40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135226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6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ПОВОРОТЫ</a:t>
            </a:r>
            <a:endParaRPr lang="ru-RU" sz="76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"/>
            <a:ext cx="9144000" cy="6859006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Поворот </a:t>
            </a:r>
            <a:r>
              <a:rPr lang="ru-RU" sz="6000" i="1" u="sng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«упором» 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используется </a:t>
            </a:r>
            <a:r>
              <a:rPr lang="ru-RU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для изменения направления </a:t>
            </a:r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торможения</a:t>
            </a:r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) </a:t>
            </a:r>
            <a:endParaRPr lang="ru-RU" sz="6000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при </a:t>
            </a:r>
            <a:r>
              <a:rPr lang="ru-RU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движении по 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гористой </a:t>
            </a:r>
            <a:r>
              <a:rPr lang="ru-RU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местности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60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116632"/>
            <a:ext cx="9143999" cy="6408712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Поворот </a:t>
            </a:r>
            <a:r>
              <a:rPr lang="ru-RU" sz="6800" i="1" u="sng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</a:t>
            </a:r>
            <a:r>
              <a:rPr lang="ru-RU" sz="6800" i="1" u="sng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переступанием </a:t>
            </a:r>
          </a:p>
          <a:p>
            <a:pPr algn="ctr"/>
            <a:r>
              <a:rPr lang="ru-RU" sz="6800" i="1" u="sng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 движении» </a:t>
            </a:r>
          </a:p>
          <a:p>
            <a:pPr algn="ctr"/>
            <a:r>
              <a:rPr lang="ru-RU" sz="5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используется </a:t>
            </a:r>
            <a:r>
              <a:rPr lang="ru-RU" sz="5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для изменения направления при движении по пересеченной местности</a:t>
            </a:r>
            <a:r>
              <a:rPr lang="ru-RU" sz="5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58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Picture 4" descr="C:\Users\hppcc\Desktop\МАРИНА - ДОКИ\прези мои\! лыжные гонки\картинки лыжных видов-СОЧИ\ЛГ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702568" cy="702568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4" grpId="0"/>
      <p:bldP spid="7" grpId="0"/>
      <p:bldP spid="7" grpId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1492989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ПОДЪЁМ В ГОРУ</a:t>
            </a:r>
            <a:endParaRPr lang="ru-RU" sz="72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Содержимое 4"/>
          <p:cNvPicPr>
            <a:picLocks/>
          </p:cNvPicPr>
          <p:nvPr/>
        </p:nvPicPr>
        <p:blipFill>
          <a:blip r:embed="rId2"/>
          <a:srcRect r="73579" b="66596"/>
          <a:stretch>
            <a:fillRect/>
          </a:stretch>
        </p:blipFill>
        <p:spPr>
          <a:xfrm>
            <a:off x="384156" y="2348880"/>
            <a:ext cx="3563888" cy="450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/>
          <p:cNvPicPr>
            <a:picLocks/>
          </p:cNvPicPr>
          <p:nvPr/>
        </p:nvPicPr>
        <p:blipFill rotWithShape="1">
          <a:blip r:embed="rId3"/>
          <a:srcRect l="30165" t="2457" r="29022" b="60403"/>
          <a:stretch/>
        </p:blipFill>
        <p:spPr>
          <a:xfrm>
            <a:off x="4499992" y="2348881"/>
            <a:ext cx="4392489" cy="450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4156" y="1492990"/>
            <a:ext cx="3563888" cy="85589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«ЁЛОЧКОЙ»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72000" y="1340768"/>
            <a:ext cx="4320481" cy="108012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2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«ПОЛУЁЛОЧКОЙ»</a:t>
            </a:r>
            <a:endParaRPr lang="ru-RU" sz="42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4" descr="C:\Users\hppcc\Desktop\МАРИНА - ДОКИ\прези мои\! лыжные гонки\картинки лыжных видов-СОЧИ\ЛГ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702568" cy="702568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4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1571524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СПУСК С ГОРЫ</a:t>
            </a:r>
            <a:endParaRPr lang="ru-RU" sz="72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23776" y="1139478"/>
            <a:ext cx="9167776" cy="5718522"/>
          </a:xfrm>
          <a:prstGeom prst="rect">
            <a:avLst/>
          </a:prstGeom>
          <a:ln>
            <a:noFill/>
          </a:ln>
        </p:spPr>
        <p:txBody>
          <a:bodyPr vert="horz" lIns="108000" tIns="0" rIns="108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66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Техника </a:t>
            </a:r>
            <a:r>
              <a:rPr lang="ru-RU" sz="6600" i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спуска</a:t>
            </a:r>
            <a:r>
              <a:rPr lang="ru-RU" sz="66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на лыжах требует сохранения равновесия и устойчивости в соответствующей   </a:t>
            </a:r>
            <a:r>
              <a:rPr lang="ru-RU" sz="66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стойке:</a:t>
            </a:r>
            <a:endParaRPr lang="ru-RU" sz="66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Рисунок 6"/>
          <p:cNvPicPr>
            <a:picLocks noChangeAspect="1" noChangeArrowheads="1"/>
          </p:cNvPicPr>
          <p:nvPr/>
        </p:nvPicPr>
        <p:blipFill rotWithShape="1">
          <a:blip r:embed="rId2"/>
          <a:srcRect b="6379"/>
          <a:stretch/>
        </p:blipFill>
        <p:spPr bwMode="auto">
          <a:xfrm>
            <a:off x="0" y="2703917"/>
            <a:ext cx="9144000" cy="415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1571525"/>
            <a:ext cx="3275856" cy="864096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ОСНОВНАЯ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475656" y="2435621"/>
            <a:ext cx="0" cy="84936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3275856" y="1139477"/>
            <a:ext cx="3384376" cy="864096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ВЫСОКАЯ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35632" y="1864490"/>
            <a:ext cx="2987824" cy="864096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НИЗКАЯ</a:t>
            </a:r>
            <a:endParaRPr lang="ru-RU" sz="4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788024" y="2003573"/>
            <a:ext cx="0" cy="661751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588535" y="2728586"/>
            <a:ext cx="0" cy="142049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911" y="0"/>
            <a:ext cx="9144000" cy="1340767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СТОЙКИ</a:t>
            </a:r>
            <a:endParaRPr lang="ru-RU" sz="88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2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3" grpId="0"/>
      <p:bldP spid="15" grpId="0"/>
      <p:bldP spid="1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467916"/>
            <a:ext cx="9144000" cy="6129436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7200" i="1" u="sng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Низкая </a:t>
            </a:r>
            <a:r>
              <a:rPr lang="ru-RU" sz="7200" i="1" u="sng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стойка</a:t>
            </a:r>
            <a:r>
              <a:rPr lang="ru-RU" sz="7200" i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72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способствует уменьшению сопротивления воздуха и </a:t>
            </a:r>
            <a:r>
              <a:rPr lang="ru-RU" sz="7200" i="1" u="sng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увеличению</a:t>
            </a:r>
            <a:r>
              <a:rPr lang="ru-RU" sz="72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скорости.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6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Из </a:t>
            </a:r>
            <a:r>
              <a:rPr lang="ru-RU" sz="6800" u="sng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основной стойки </a:t>
            </a:r>
            <a:r>
              <a:rPr lang="ru-RU" sz="6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удобнее производить повороты и торможения, </a:t>
            </a:r>
            <a:endParaRPr lang="ru-RU" sz="6800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6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ее </a:t>
            </a:r>
            <a:r>
              <a:rPr lang="ru-RU" sz="6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часто применяют при прямых спусках</a:t>
            </a:r>
            <a:r>
              <a:rPr lang="ru-RU" sz="6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ru-RU" sz="68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332656"/>
            <a:ext cx="9144000" cy="6264696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6600" i="1" u="sng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Высокая </a:t>
            </a:r>
            <a:r>
              <a:rPr lang="ru-RU" sz="6600" i="1" u="sng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стойка</a:t>
            </a:r>
            <a:r>
              <a:rPr lang="ru-RU" sz="6600" i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66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служит для </a:t>
            </a:r>
            <a:endParaRPr lang="ru-RU" sz="6600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6600" i="1" u="sng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снижения</a:t>
            </a:r>
            <a:r>
              <a:rPr lang="ru-RU" sz="66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66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скорости </a:t>
            </a:r>
            <a:endParaRPr lang="ru-RU" sz="6600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66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за </a:t>
            </a:r>
            <a:r>
              <a:rPr lang="ru-RU" sz="66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счет увеличения сопротивления воздуха, так как ноги и туловище более выпрямлены</a:t>
            </a:r>
            <a:r>
              <a:rPr lang="ru-RU" sz="66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ru-RU" sz="66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C:\Users\Марина\Desktop\ШКОЛА\01 ДОКИ\Лыжный спорт\фото, картинки\спуск\lyzhniki-spusk-lyzhnye-gon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/>
          <a:stretch/>
        </p:blipFill>
        <p:spPr bwMode="auto">
          <a:xfrm>
            <a:off x="0" y="1460310"/>
            <a:ext cx="9144000" cy="5397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"/>
            <a:ext cx="9144000" cy="155679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СПУСК  С  ГОРЫ</a:t>
            </a:r>
            <a:endParaRPr lang="ru-RU" sz="70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4" descr="C:\Users\hppcc\Desktop\МАРИНА - ДОКИ\прези мои\! лыжные гонки\картинки лыжных видов-СОЧИ\ЛГ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702568" cy="702568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3" grpId="0"/>
      <p:bldP spid="3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1340767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ТОРМОЖЕНИЕ</a:t>
            </a:r>
            <a:endParaRPr lang="ru-RU" sz="72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1864" y="1210126"/>
            <a:ext cx="4235736" cy="85589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«ПЛУГОМ»</a:t>
            </a:r>
            <a:endParaRPr lang="ru-RU" sz="48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008" y="1170510"/>
            <a:ext cx="4499991" cy="88608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«УПОРОМ»</a:t>
            </a:r>
            <a:endParaRPr lang="ru-RU" sz="48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Содержимое 4"/>
          <p:cNvPicPr>
            <a:picLocks/>
          </p:cNvPicPr>
          <p:nvPr/>
        </p:nvPicPr>
        <p:blipFill rotWithShape="1">
          <a:blip r:embed="rId2"/>
          <a:srcRect l="65654" t="2331" b="60403"/>
          <a:stretch/>
        </p:blipFill>
        <p:spPr>
          <a:xfrm>
            <a:off x="395536" y="1969656"/>
            <a:ext cx="3882064" cy="488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4"/>
          <p:cNvPicPr>
            <a:picLocks/>
          </p:cNvPicPr>
          <p:nvPr/>
        </p:nvPicPr>
        <p:blipFill rotWithShape="1">
          <a:blip r:embed="rId3"/>
          <a:srcRect t="45201" r="70276" b="19443"/>
          <a:stretch/>
        </p:blipFill>
        <p:spPr>
          <a:xfrm>
            <a:off x="4788024" y="1969656"/>
            <a:ext cx="3924491" cy="488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018984" cy="2852936"/>
          </a:xfrm>
        </p:spPr>
        <p:txBody>
          <a:bodyPr lIns="72000" rIns="72000" anchor="ctr" anchorCtr="0">
            <a:no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Торможение «плугом» применяют при прямом спуске (прямо вниз). </a:t>
            </a:r>
            <a:endParaRPr lang="ru-RU" sz="60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Picture 2" descr="C:\Users\hppcc\Desktop\МАРИНА - ДОКИ\01 ДОКИ\Лыжный спорт\фото, картинки\радость от занятий\Menuires18-b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25360" r="-315" b="5792"/>
          <a:stretch/>
        </p:blipFill>
        <p:spPr bwMode="auto">
          <a:xfrm>
            <a:off x="0" y="2676816"/>
            <a:ext cx="9144000" cy="4181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арина\Desktop\ШКОЛА\01 ДОКИ\Лыжный спорт\фото, картинки\спуск\19545708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r="3402"/>
          <a:stretch/>
        </p:blipFill>
        <p:spPr bwMode="auto">
          <a:xfrm>
            <a:off x="-126" y="79418"/>
            <a:ext cx="9144000" cy="634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ppcc\Desktop\МАРИНА - ДОКИ\прези мои\! лыжные гонки\картинки лыжных видов-СОЧИ\ЛГ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79418"/>
            <a:ext cx="705358" cy="705358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9" grpId="0"/>
      <p:bldP spid="9" grpId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4365104"/>
            <a:ext cx="9144000" cy="2304256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dirty="0" smtClean="0">
                <a:ln w="381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ВПАДИН, ЯМ </a:t>
            </a:r>
          </a:p>
          <a:p>
            <a:pPr algn="ctr"/>
            <a:r>
              <a:rPr lang="ru-RU" sz="8000" dirty="0" smtClean="0">
                <a:ln w="381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БУГРОВ.</a:t>
            </a:r>
            <a:endParaRPr lang="ru-RU" sz="8000" dirty="0">
              <a:ln w="381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1" y="458344"/>
            <a:ext cx="9143999" cy="6067000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Для сохранения устойчивости на </a:t>
            </a:r>
            <a:r>
              <a:rPr lang="ru-RU" sz="5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спусках, </a:t>
            </a:r>
            <a:r>
              <a:rPr lang="ru-RU" sz="5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при встречающихся впадинах, ямах, </a:t>
            </a:r>
            <a:r>
              <a:rPr lang="ru-RU" sz="58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буграх, </a:t>
            </a:r>
            <a:r>
              <a:rPr lang="ru-RU" sz="58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важным условием является контакт лыж со снегом. 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2" y="1"/>
            <a:ext cx="9143999" cy="6845752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Для этого лыжник использует пружинящие движения </a:t>
            </a:r>
            <a:r>
              <a:rPr lang="ru-RU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ногами 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уравновешивающие движения туловищем </a:t>
            </a:r>
            <a:r>
              <a:rPr lang="ru-RU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руками.</a:t>
            </a:r>
            <a:endParaRPr lang="ru-RU" sz="60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9144000" cy="4725143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ПРЕОДОЛЕНИЕ </a:t>
            </a:r>
            <a:r>
              <a:rPr lang="ru-RU" sz="12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endParaRPr lang="ru-RU" sz="12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7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ЕСТЕСТВЕННЫХ </a:t>
            </a:r>
            <a:r>
              <a:rPr lang="ru-RU" sz="12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endParaRPr lang="ru-RU" sz="12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70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ПРЕПЯТСТВИЙ:</a:t>
            </a:r>
            <a:endParaRPr lang="ru-RU" sz="6600" dirty="0">
              <a:ln w="381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Picture 2" descr="C:\Users\hppcc\Desktop\МАРИНА - ДОКИ\01 ДОКИ\Лыжный спорт\фото, картинки\фристайл\могул\lyzhnyj_mogu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1"/>
          <a:stretch/>
        </p:blipFill>
        <p:spPr bwMode="auto">
          <a:xfrm>
            <a:off x="-27770" y="11411"/>
            <a:ext cx="9159636" cy="68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hppcc\Desktop\МАРИНА - ДОКИ\прези мои\! лыжные гонки\картинки лыжных видов-СОЧИ\ЛГ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772" y="107060"/>
            <a:ext cx="702568" cy="702568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  <p:bldP spid="13" grpId="1"/>
      <p:bldP spid="15" grpId="0"/>
      <p:bldP spid="15" grpId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9" y="4797152"/>
            <a:ext cx="8712968" cy="1914035"/>
          </a:xfrm>
          <a:prstGeom prst="rect">
            <a:avLst/>
          </a:prstGeom>
          <a:ln>
            <a:noFill/>
          </a:ln>
        </p:spPr>
        <p:txBody>
          <a:bodyPr vert="horz" wrap="none" lIns="0" tIns="0" rIns="18288" bIns="0" anchor="ctr" anchorCtr="1">
            <a:prstTxWarp prst="textDeflat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Олимпийцы России </a:t>
            </a:r>
            <a:endParaRPr kumimoji="0" lang="ru-RU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59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8"/>
          <p:cNvSpPr txBox="1">
            <a:spLocks/>
          </p:cNvSpPr>
          <p:nvPr/>
        </p:nvSpPr>
        <p:spPr>
          <a:xfrm>
            <a:off x="0" y="6093296"/>
            <a:ext cx="9144000" cy="764704"/>
          </a:xfrm>
          <a:prstGeom prst="rect">
            <a:avLst/>
          </a:prstGeom>
          <a:ln>
            <a:noFill/>
          </a:ln>
        </p:spPr>
        <p:txBody>
          <a:bodyPr vert="horz" lIns="72000" tIns="0" rIns="72000" bIns="0" anchor="t" anchorCtr="0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5600" b="1" i="0" u="none" strike="noStrike" kern="1200" cap="none" spc="0" normalizeH="0" baseline="0" noProof="0" dirty="0">
              <a:ln w="254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2204864"/>
            <a:ext cx="9144000" cy="1368152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t" anchorCtr="0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8200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Александр Легков</a:t>
            </a:r>
          </a:p>
        </p:txBody>
      </p:sp>
      <p:pic>
        <p:nvPicPr>
          <p:cNvPr id="2050" name="Picture 2" descr="C:\Users\hppcc\Desktop\МАРИНА - ДОКИ\01 ДОКИ\Лыжный спорт\фото, картинки\А.Легков\в лыжной форме-рортрет\1190043-24879918-1600-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16611" b="12624"/>
          <a:stretch/>
        </p:blipFill>
        <p:spPr bwMode="auto">
          <a:xfrm>
            <a:off x="5148064" y="52840"/>
            <a:ext cx="3693251" cy="23134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pcc\Desktop\МАРИНА - ДОКИ\01 ДОКИ\Лыжный спорт\фото, картинки\А.Легков\радость от победы\728908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2841"/>
            <a:ext cx="4032447" cy="2338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3573016"/>
            <a:ext cx="9144000" cy="3024336"/>
          </a:xfrm>
          <a:prstGeom prst="rect">
            <a:avLst/>
          </a:prstGeom>
          <a:ln>
            <a:noFill/>
          </a:ln>
        </p:spPr>
        <p:txBody>
          <a:bodyPr vert="horz" lIns="72000" tIns="0" rIns="72000" bIns="0" anchor="t" anchorCtr="0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5800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ЧЕМПИОН </a:t>
            </a:r>
          </a:p>
          <a:p>
            <a:pPr lvl="0" algn="ctr">
              <a:defRPr/>
            </a:pPr>
            <a:r>
              <a:rPr lang="ru-RU" sz="5800" dirty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</a:t>
            </a:r>
            <a:r>
              <a:rPr lang="ru-RU" sz="5800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имних Олимпийских игр </a:t>
            </a:r>
          </a:p>
          <a:p>
            <a:pPr lvl="0" algn="ctr">
              <a:defRPr/>
            </a:pPr>
            <a:r>
              <a:rPr lang="ru-RU" sz="5800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Сочи (Россия) в 2014 году в </a:t>
            </a:r>
            <a:r>
              <a:rPr lang="ru-RU" sz="5800" dirty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лыжной </a:t>
            </a:r>
            <a:r>
              <a:rPr lang="ru-RU" sz="5800" dirty="0" smtClean="0">
                <a:ln w="25400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гонке на 50 километров свободным стилем.</a:t>
            </a:r>
            <a:endParaRPr lang="ru-RU" sz="5800" dirty="0">
              <a:ln w="254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4" name="Picture 6" descr="C:\Users\hppcc\Desktop\МАРИНА - ДОКИ\01 ДОКИ\Лыжный спорт\фото, картинки\А.Легков\радость от победы\IJrSO7RxiF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/>
          <a:stretch/>
        </p:blipFill>
        <p:spPr bwMode="auto">
          <a:xfrm>
            <a:off x="2204862" y="-5444"/>
            <a:ext cx="4717817" cy="6893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рина\Desktop\ШКОЛА\01 ДОКИ\Лыжный спорт\фото, картинки\А.Легков\радость от победы\Легков 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270"/>
            <a:ext cx="9144000" cy="5302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9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00792" cy="2924944"/>
          </a:xfrm>
        </p:spPr>
        <p:txBody>
          <a:bodyPr lIns="180000" tIns="0" rIns="180000" anchor="ctr" anchorCtr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/>
            <a:r>
              <a:rPr lang="ru-RU" sz="6000" b="1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  БЕЗОПАСНОСТИ  ПРИ  ЗАНЯТИЯХ   </a:t>
            </a:r>
            <a:r>
              <a:rPr lang="ru-RU" sz="60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ЛЫЖНОЙ </a:t>
            </a:r>
            <a:r>
              <a:rPr lang="ru-RU" sz="6000" b="1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ПОДГОТОВКОЙ</a:t>
            </a:r>
            <a:endParaRPr lang="ru-RU" sz="6000" b="1" dirty="0">
              <a:ln w="28575"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3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8"/>
          <p:cNvSpPr txBox="1">
            <a:spLocks/>
          </p:cNvSpPr>
          <p:nvPr/>
        </p:nvSpPr>
        <p:spPr>
          <a:xfrm>
            <a:off x="0" y="6093296"/>
            <a:ext cx="9144000" cy="764704"/>
          </a:xfrm>
          <a:prstGeom prst="rect">
            <a:avLst/>
          </a:prstGeom>
          <a:ln>
            <a:noFill/>
          </a:ln>
        </p:spPr>
        <p:txBody>
          <a:bodyPr vert="horz" lIns="72000" tIns="0" rIns="72000" bIns="0" anchor="t" anchorCtr="0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5600" b="1" i="0" u="none" strike="noStrike" kern="1200" cap="none" spc="0" normalizeH="0" baseline="0" noProof="0" dirty="0">
              <a:ln w="254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8" name="Заголовок 8"/>
          <p:cNvSpPr txBox="1">
            <a:spLocks/>
          </p:cNvSpPr>
          <p:nvPr/>
        </p:nvSpPr>
        <p:spPr>
          <a:xfrm>
            <a:off x="-1" y="2852935"/>
            <a:ext cx="9129317" cy="726815"/>
          </a:xfrm>
          <a:prstGeom prst="rect">
            <a:avLst/>
          </a:prstGeom>
          <a:ln>
            <a:noFill/>
          </a:ln>
        </p:spPr>
        <p:txBody>
          <a:bodyPr vert="horz" lIns="36000" tIns="0" rIns="36000" bIns="0" anchor="t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3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Александр Геннадьевич Легков</a:t>
            </a:r>
          </a:p>
        </p:txBody>
      </p:sp>
      <p:sp>
        <p:nvSpPr>
          <p:cNvPr id="9" name="Заголовок 8"/>
          <p:cNvSpPr txBox="1">
            <a:spLocks/>
          </p:cNvSpPr>
          <p:nvPr/>
        </p:nvSpPr>
        <p:spPr>
          <a:xfrm>
            <a:off x="-33923" y="3717032"/>
            <a:ext cx="9144000" cy="1080120"/>
          </a:xfrm>
          <a:prstGeom prst="rect">
            <a:avLst/>
          </a:prstGeom>
          <a:ln>
            <a:noFill/>
          </a:ln>
        </p:spPr>
        <p:txBody>
          <a:bodyPr vert="horz" lIns="108000" tIns="0" rIns="108000" bIns="0" anchor="t" anchorCtr="0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2060"/>
                </a:solidFill>
                <a:effectLst>
                  <a:glow rad="381000">
                    <a:srgbClr val="FFFF00">
                      <a:alpha val="40000"/>
                    </a:srgb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Родился 7 мая 1983 года в городе Красноармейске Московской области в спортивной семье.</a:t>
            </a:r>
            <a:endParaRPr kumimoji="0" lang="ru-RU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>
                <a:glow rad="381000">
                  <a:srgbClr val="FFFF00">
                    <a:alpha val="40000"/>
                  </a:srgb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8"/>
          <p:cNvSpPr txBox="1">
            <a:spLocks/>
          </p:cNvSpPr>
          <p:nvPr/>
        </p:nvSpPr>
        <p:spPr>
          <a:xfrm>
            <a:off x="0" y="4797152"/>
            <a:ext cx="9144000" cy="2060848"/>
          </a:xfrm>
          <a:prstGeom prst="rect">
            <a:avLst/>
          </a:prstGeom>
          <a:ln>
            <a:noFill/>
          </a:ln>
        </p:spPr>
        <p:txBody>
          <a:bodyPr vert="horz" lIns="108000" tIns="0" rIns="108000" bIns="0" anchor="t" anchorCtr="0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381000">
                    <a:srgbClr val="FFFF00">
                      <a:alpha val="40000"/>
                    </a:srgbClr>
                  </a:glow>
                </a:effectLst>
                <a:latin typeface="+mj-lt"/>
              </a:rPr>
              <a:t>Мать, Ирина Николаевна Легкова – преподаватель физкультуры в школе. Отец, Геннадий Викторович Легков, занимался футболом и русским хоккеем. Старший брат, Виктор Легков, был биатлонистом.</a:t>
            </a:r>
            <a:endParaRPr kumimoji="0" lang="ru-RU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>
                <a:glow rad="381000">
                  <a:srgbClr val="FFFF00">
                    <a:alpha val="40000"/>
                  </a:srgb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hppcc\Desktop\МАРИНА - ДОКИ\01 ДОКИ\Лыжный спорт\фото, картинки\А.Легков\личные\DzX_Oa36xc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49" y="1688334"/>
            <a:ext cx="4075653" cy="50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МАРИНА - ДОКИ\01 ДОКИ\Лыжный спорт\фото, картинки\А.Легков\личные\957187_70fwynrvqacc40gws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81" y="171814"/>
            <a:ext cx="3731227" cy="2681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pcc\Desktop\МАРИНА - ДОКИ\01 ДОКИ\Лыжный спорт\фото, картинки\А.Легков\личные\gmBNX0i7ke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b="16020"/>
          <a:stretch/>
        </p:blipFill>
        <p:spPr bwMode="auto">
          <a:xfrm>
            <a:off x="222620" y="171814"/>
            <a:ext cx="2279327" cy="271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pcc\Desktop\МАРИНА - ДОКИ\01 ДОКИ\Лыжный спорт\фото, картинки\А.Легков\личные\tanja_sasha_210_resize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b="5091"/>
          <a:stretch/>
        </p:blipFill>
        <p:spPr bwMode="auto">
          <a:xfrm>
            <a:off x="6804248" y="171814"/>
            <a:ext cx="1981332" cy="2681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8"/>
          <p:cNvSpPr txBox="1">
            <a:spLocks/>
          </p:cNvSpPr>
          <p:nvPr/>
        </p:nvSpPr>
        <p:spPr>
          <a:xfrm>
            <a:off x="0" y="116632"/>
            <a:ext cx="9144000" cy="1224136"/>
          </a:xfrm>
          <a:prstGeom prst="rect">
            <a:avLst/>
          </a:prstGeom>
          <a:ln>
            <a:noFill/>
          </a:ln>
        </p:spPr>
        <p:txBody>
          <a:bodyPr vert="horz" lIns="36000" tIns="0" rIns="36000" bIns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Александр Легков</a:t>
            </a:r>
          </a:p>
        </p:txBody>
      </p:sp>
      <p:sp>
        <p:nvSpPr>
          <p:cNvPr id="6" name="Заголовок 8"/>
          <p:cNvSpPr txBox="1">
            <a:spLocks/>
          </p:cNvSpPr>
          <p:nvPr/>
        </p:nvSpPr>
        <p:spPr>
          <a:xfrm>
            <a:off x="-13772" y="1196752"/>
            <a:ext cx="9157772" cy="5661248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н</a:t>
            </a: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аграждён Орденом Дружбы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(2014 год) – за большой вклад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в развитие </a:t>
            </a:r>
            <a:r>
              <a:rPr lang="ru-RU" sz="48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физической культуры и </a:t>
            </a: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спорта, высокие </a:t>
            </a:r>
            <a:r>
              <a:rPr lang="ru-RU" sz="48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спортивные достижения на </a:t>
            </a:r>
            <a:r>
              <a:rPr lang="en-US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XXII </a:t>
            </a: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Олимпийских зимних играх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2014 года в городе Сочи.</a:t>
            </a:r>
            <a:endParaRPr lang="ru-RU" sz="4800" dirty="0">
              <a:latin typeface="+mj-lt"/>
            </a:endParaRPr>
          </a:p>
        </p:txBody>
      </p:sp>
      <p:pic>
        <p:nvPicPr>
          <p:cNvPr id="2050" name="Picture 2" descr="C:\Users\Марина\ШКОЛА\01 ДОКИ\Лыжный спорт\фото, картинки\А.Легков\личные\gmBNX0i7k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78" y="11861"/>
            <a:ext cx="4567871" cy="684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8"/>
          <p:cNvSpPr txBox="1">
            <a:spLocks/>
          </p:cNvSpPr>
          <p:nvPr/>
        </p:nvSpPr>
        <p:spPr>
          <a:xfrm>
            <a:off x="-1" y="980728"/>
            <a:ext cx="9135033" cy="5616624"/>
          </a:xfrm>
          <a:prstGeom prst="rect">
            <a:avLst/>
          </a:prstGeom>
          <a:ln>
            <a:noFill/>
          </a:ln>
        </p:spPr>
        <p:txBody>
          <a:bodyPr vert="horz" lIns="216000" tIns="0" rIns="21600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п</a:t>
            </a: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олучил 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800" b="1" i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Благодарность  Президента  Российской федерации </a:t>
            </a: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(2010 год) – за заслуги в развитии физической культуры и спорта, высокие спортивные достижения на Играх </a:t>
            </a:r>
            <a:r>
              <a:rPr lang="en-US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XXI </a:t>
            </a: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Олимпиады 2010 года </a:t>
            </a:r>
            <a:endParaRPr lang="en-US" sz="4400" b="1" dirty="0" smtClean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в Ванкувере.</a:t>
            </a:r>
            <a:endParaRPr lang="ru-RU" sz="4400" dirty="0"/>
          </a:p>
        </p:txBody>
      </p:sp>
      <p:pic>
        <p:nvPicPr>
          <p:cNvPr id="2051" name="Picture 3" descr="C:\Users\Марина\ШКОЛА\01 ДОКИ\Лыжный спорт\фото, картинки\А.Легков\личные\35543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/>
        </p:blipFill>
        <p:spPr bwMode="auto">
          <a:xfrm>
            <a:off x="2152845" y="11861"/>
            <a:ext cx="4824536" cy="6846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0" y="6093296"/>
            <a:ext cx="9144000" cy="764704"/>
          </a:xfrm>
          <a:prstGeom prst="rect">
            <a:avLst/>
          </a:prstGeom>
          <a:ln>
            <a:noFill/>
          </a:ln>
        </p:spPr>
        <p:txBody>
          <a:bodyPr vert="horz" lIns="72000" tIns="0" rIns="72000" bIns="0" anchor="t" anchorCtr="0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5600" b="1" i="0" u="none" strike="noStrike" kern="1200" cap="none" spc="0" normalizeH="0" baseline="0" noProof="0" dirty="0">
              <a:ln w="254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78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6" grpId="0"/>
      <p:bldP spid="6" grpId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8"/>
          <p:cNvSpPr txBox="1">
            <a:spLocks/>
          </p:cNvSpPr>
          <p:nvPr/>
        </p:nvSpPr>
        <p:spPr>
          <a:xfrm>
            <a:off x="0" y="6093296"/>
            <a:ext cx="9144000" cy="764704"/>
          </a:xfrm>
          <a:prstGeom prst="rect">
            <a:avLst/>
          </a:prstGeom>
          <a:ln>
            <a:noFill/>
          </a:ln>
        </p:spPr>
        <p:txBody>
          <a:bodyPr vert="horz" lIns="72000" tIns="0" rIns="72000" bIns="0" anchor="t" anchorCtr="0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5600" b="1" i="0" u="none" strike="noStrike" kern="1200" cap="none" spc="0" normalizeH="0" baseline="0" noProof="0" dirty="0">
              <a:ln w="25400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16" name="Заголовок 8"/>
          <p:cNvSpPr txBox="1">
            <a:spLocks/>
          </p:cNvSpPr>
          <p:nvPr/>
        </p:nvSpPr>
        <p:spPr>
          <a:xfrm>
            <a:off x="0" y="116632"/>
            <a:ext cx="9144000" cy="987070"/>
          </a:xfrm>
          <a:prstGeom prst="rect">
            <a:avLst/>
          </a:prstGeom>
          <a:ln>
            <a:noFill/>
          </a:ln>
        </p:spPr>
        <p:txBody>
          <a:bodyPr vert="horz" lIns="36000" tIns="0" rIns="36000" bIns="0" anchor="t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Александр Легков</a:t>
            </a: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-13772" y="2780928"/>
            <a:ext cx="9157772" cy="4077072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t" anchorCtr="0">
            <a:normAutofit fontScale="9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5400" b="1" dirty="0"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</a:effectLst>
                <a:latin typeface="+mj-lt"/>
              </a:rPr>
              <a:t>Принимал участие </a:t>
            </a:r>
            <a:endParaRPr lang="ru-RU" sz="5400" b="1" dirty="0" smtClean="0">
              <a:solidFill>
                <a:srgbClr val="002060"/>
              </a:solidFill>
              <a:effectLst>
                <a:glow rad="254000">
                  <a:srgbClr val="FFFF00">
                    <a:alpha val="40000"/>
                  </a:srgbClr>
                </a:glow>
              </a:effectLst>
              <a:latin typeface="+mj-lt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</a:effectLst>
                <a:latin typeface="+mj-lt"/>
              </a:rPr>
              <a:t>в </a:t>
            </a:r>
            <a:r>
              <a:rPr lang="ru-RU" sz="6500" b="1" i="1" u="sng" dirty="0" smtClean="0"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</a:effectLst>
                <a:latin typeface="+mj-lt"/>
              </a:rPr>
              <a:t>пяти</a:t>
            </a:r>
            <a:r>
              <a:rPr lang="ru-RU" sz="5400" b="1" dirty="0" smtClean="0"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ru-RU" sz="5400" b="1" dirty="0"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</a:effectLst>
                <a:latin typeface="+mj-lt"/>
              </a:rPr>
              <a:t>Чемпионатах мира, </a:t>
            </a:r>
            <a:r>
              <a:rPr lang="ru-RU" sz="5400" b="1" dirty="0" smtClean="0"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</a:effectLst>
                <a:latin typeface="+mj-lt"/>
              </a:rPr>
              <a:t>где в 2007 году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</a:effectLst>
                <a:latin typeface="+mj-lt"/>
              </a:rPr>
              <a:t>в Саппоро (Япония) завоевал серебряную медаль в эстафетной гонке 4*10 км.</a:t>
            </a:r>
          </a:p>
        </p:txBody>
      </p:sp>
      <p:sp>
        <p:nvSpPr>
          <p:cNvPr id="6" name="Заголовок 8"/>
          <p:cNvSpPr txBox="1">
            <a:spLocks/>
          </p:cNvSpPr>
          <p:nvPr/>
        </p:nvSpPr>
        <p:spPr>
          <a:xfrm>
            <a:off x="-13772" y="1103703"/>
            <a:ext cx="9144000" cy="1677225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Имеет звание</a:t>
            </a:r>
            <a:r>
              <a:rPr kumimoji="0" lang="ru-RU" sz="4800" b="1" i="0" u="none" strike="noStrike" kern="1200" cap="none" spc="0" normalizeH="0" noProof="0" dirty="0" smtClean="0">
                <a:ln w="25400">
                  <a:noFill/>
                </a:ln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2060"/>
                </a:solidFill>
                <a:effectLst>
                  <a:glow rad="2540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Заслуженного мастера спорта России (2014г).</a:t>
            </a:r>
            <a:endParaRPr kumimoji="0" lang="ru-RU" sz="48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>
                <a:glow rad="254000">
                  <a:srgbClr val="FFFF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C:\Users\Марина\ШКОЛА\01 ДОКИ\Лыжный спорт\фото, картинки\А.Легков\личные\Aleksandr_LEG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9"/>
            <a:ext cx="9130228" cy="6847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 txBox="1">
            <a:spLocks/>
          </p:cNvSpPr>
          <p:nvPr/>
        </p:nvSpPr>
        <p:spPr>
          <a:xfrm>
            <a:off x="-9559" y="4653136"/>
            <a:ext cx="9129317" cy="1916832"/>
          </a:xfrm>
          <a:prstGeom prst="rect">
            <a:avLst/>
          </a:prstGeom>
          <a:ln>
            <a:noFill/>
          </a:ln>
        </p:spPr>
        <p:txBody>
          <a:bodyPr vert="horz" lIns="360000" tIns="108000" rIns="108000" bIns="108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r>
              <a:rPr lang="en-US" sz="48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</a:t>
            </a:r>
            <a:r>
              <a:rPr lang="ru-RU" sz="48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 </a:t>
            </a:r>
            <a:r>
              <a:rPr lang="ru-RU" sz="4800" b="1" u="sng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Олимпийские зимние игры</a:t>
            </a:r>
            <a:r>
              <a:rPr lang="ru-RU" sz="48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, </a:t>
            </a:r>
            <a:r>
              <a:rPr lang="kk-KZ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Турин</a:t>
            </a:r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(Италия), 2006 год.</a:t>
            </a:r>
            <a:endParaRPr lang="ru-RU" sz="48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8" name="Заголовок 8"/>
          <p:cNvSpPr txBox="1">
            <a:spLocks/>
          </p:cNvSpPr>
          <p:nvPr/>
        </p:nvSpPr>
        <p:spPr>
          <a:xfrm>
            <a:off x="-30154" y="3140968"/>
            <a:ext cx="9129317" cy="3717032"/>
          </a:xfrm>
          <a:prstGeom prst="rect">
            <a:avLst/>
          </a:prstGeom>
          <a:ln>
            <a:noFill/>
          </a:ln>
        </p:spPr>
        <p:txBody>
          <a:bodyPr vert="horz" lIns="360000" tIns="108000" rIns="108000" bIns="108000" anchor="ctr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r>
              <a:rPr lang="ru-RU" sz="46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</a:t>
            </a:r>
            <a:r>
              <a:rPr lang="en-US" sz="46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</a:t>
            </a:r>
            <a:r>
              <a:rPr lang="ru-RU" sz="46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II </a:t>
            </a:r>
            <a:r>
              <a:rPr lang="ru-RU" sz="4600" b="1" u="sng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Олимпийские зимние игры</a:t>
            </a:r>
            <a:r>
              <a:rPr lang="ru-RU" sz="46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, </a:t>
            </a:r>
            <a:r>
              <a:rPr lang="ru-RU" sz="46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Сочи (Россия), 2014 год: 50 км свободным стилем – золотая медаль; эстафета 4 * 10 км – серебряная медаль.</a:t>
            </a:r>
            <a:endParaRPr lang="ru-RU" sz="46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Заголовок 8"/>
          <p:cNvSpPr txBox="1">
            <a:spLocks/>
          </p:cNvSpPr>
          <p:nvPr/>
        </p:nvSpPr>
        <p:spPr>
          <a:xfrm>
            <a:off x="-1" y="0"/>
            <a:ext cx="9129317" cy="3356992"/>
          </a:xfrm>
          <a:prstGeom prst="rect">
            <a:avLst/>
          </a:prstGeom>
          <a:ln>
            <a:noFill/>
          </a:ln>
        </p:spPr>
        <p:txBody>
          <a:bodyPr vert="horz" lIns="360000" tIns="108000" rIns="108000" bIns="108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r>
              <a:rPr lang="en-US" sz="44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</a:t>
            </a:r>
            <a:r>
              <a:rPr lang="ru-RU" sz="44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XI </a:t>
            </a:r>
            <a:r>
              <a:rPr lang="ru-RU" sz="4400" b="1" u="sng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Олимпийские зимние игры</a:t>
            </a:r>
            <a:r>
              <a:rPr lang="ru-RU" sz="44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, </a:t>
            </a:r>
            <a:r>
              <a:rPr lang="kk-KZ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Ванкувер</a:t>
            </a: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(Канада), 2010 год: </a:t>
            </a:r>
          </a:p>
          <a:p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в скиатлоне на 30 км остановился в шаге от пьедестала, заняв 4 место.</a:t>
            </a:r>
            <a:endParaRPr lang="ru-RU" sz="44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11" name="Заголовок 8"/>
          <p:cNvSpPr txBox="1">
            <a:spLocks/>
          </p:cNvSpPr>
          <p:nvPr/>
        </p:nvSpPr>
        <p:spPr>
          <a:xfrm>
            <a:off x="0" y="260648"/>
            <a:ext cx="9129317" cy="4653136"/>
          </a:xfrm>
          <a:prstGeom prst="rect">
            <a:avLst/>
          </a:prstGeom>
          <a:ln>
            <a:noFill/>
          </a:ln>
        </p:spPr>
        <p:txBody>
          <a:bodyPr vert="horz" lIns="180000" tIns="108000" rIns="180000" bIns="108000" anchor="ctr" anchorCtr="0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algn="ctr"/>
            <a:r>
              <a:rPr lang="ru-RU" sz="6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Также, </a:t>
            </a:r>
          </a:p>
          <a:p>
            <a:pPr algn="ctr"/>
            <a:r>
              <a:rPr lang="ru-RU" sz="6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Александр Легков, участвовал  </a:t>
            </a:r>
          </a:p>
          <a:p>
            <a:pPr algn="ctr"/>
            <a:r>
              <a:rPr lang="ru-RU" sz="6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в </a:t>
            </a:r>
            <a:r>
              <a:rPr lang="ru-RU" sz="7200" b="1" i="1" u="sng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трёх</a:t>
            </a:r>
            <a:r>
              <a:rPr lang="ru-RU" sz="6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зимних</a:t>
            </a:r>
          </a:p>
          <a:p>
            <a:pPr algn="ctr"/>
            <a:r>
              <a:rPr lang="ru-RU" sz="6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Олимпийских </a:t>
            </a:r>
            <a:r>
              <a:rPr lang="ru-RU" sz="6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Играх</a:t>
            </a:r>
            <a:r>
              <a:rPr lang="ru-RU" sz="6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:</a:t>
            </a:r>
          </a:p>
        </p:txBody>
      </p:sp>
      <p:pic>
        <p:nvPicPr>
          <p:cNvPr id="1026" name="Picture 2" descr="C:\Users\Марина\ШКОЛА\01 ДОКИ\Лыжный спорт\фото, картинки\А.Легков\на лыжне\легков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242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на\ШКОЛА\01 ДОКИ\Лыжный спорт\фото, картинки\А.Легков\на лыжне\9599796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9"/>
          <a:stretch/>
        </p:blipFill>
        <p:spPr bwMode="auto">
          <a:xfrm>
            <a:off x="0" y="-2"/>
            <a:ext cx="9161985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рина\ШКОЛА\01 ДОКИ\Лыжный спорт\фото, картинки\А.Легков\финиш\сжата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7127"/>
          <a:stretch/>
        </p:blipFill>
        <p:spPr bwMode="auto">
          <a:xfrm>
            <a:off x="-30154" y="16361"/>
            <a:ext cx="9170509" cy="6856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7" grpId="0"/>
      <p:bldP spid="7" grpId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8"/>
          <p:cNvSpPr txBox="1">
            <a:spLocks/>
          </p:cNvSpPr>
          <p:nvPr/>
        </p:nvSpPr>
        <p:spPr>
          <a:xfrm>
            <a:off x="0" y="0"/>
            <a:ext cx="9129317" cy="6858000"/>
          </a:xfrm>
          <a:prstGeom prst="rect">
            <a:avLst/>
          </a:prstGeom>
          <a:ln>
            <a:noFill/>
          </a:ln>
        </p:spPr>
        <p:txBody>
          <a:bodyPr vert="horz" lIns="360000" tIns="180000" rIns="360000" bIns="180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algn="ctr"/>
            <a:r>
              <a:rPr lang="ru-RU" sz="6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Звёздный  час Александра </a:t>
            </a:r>
          </a:p>
          <a:p>
            <a:pPr algn="ctr"/>
            <a:r>
              <a:rPr lang="ru-RU" sz="6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– победа  на  зимних Олимпийских  играх </a:t>
            </a:r>
          </a:p>
          <a:p>
            <a:pPr algn="ctr"/>
            <a:r>
              <a:rPr lang="ru-RU" sz="66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в</a:t>
            </a:r>
            <a:r>
              <a:rPr lang="ru-RU" sz="6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 Сочи  в  2014  году!</a:t>
            </a:r>
          </a:p>
        </p:txBody>
      </p:sp>
      <p:pic>
        <p:nvPicPr>
          <p:cNvPr id="8" name="Picture 2" descr="C:\Users\hppcc\Desktop\МАРИНА - ДОКИ\01 ДОКИ\Лыжный спорт\фото, картинки\А.Легков\радость от победы\побе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65" y="-2180"/>
            <a:ext cx="4937533" cy="6860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на\Desktop\ШКОЛА\01 ДОКИ\Лыжный спорт\фото, картинки\А.Легков\радость от победы\14345124-ess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657862"/>
            <a:ext cx="9144005" cy="56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pcc\Desktop\МАРИНА - ДОКИ\01 ДОКИ\Лыжный спорт\фото, картинки\А.Легков\радость от победы\0_b560b_bdde82e_or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r="1635"/>
          <a:stretch/>
        </p:blipFill>
        <p:spPr bwMode="auto">
          <a:xfrm>
            <a:off x="-4" y="546433"/>
            <a:ext cx="9144004" cy="589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Легков 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14683" y="0"/>
            <a:ext cx="9129317" cy="6858000"/>
          </a:xfrm>
          <a:prstGeom prst="rect">
            <a:avLst/>
          </a:prstGeom>
          <a:ln>
            <a:noFill/>
          </a:ln>
        </p:spPr>
        <p:txBody>
          <a:bodyPr vert="horz" lIns="360000" tIns="360000" rIns="360000" bIns="360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pPr algn="ctr"/>
            <a:r>
              <a:rPr lang="ru-RU" sz="9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Пожелаем Александру звездопада!</a:t>
            </a:r>
          </a:p>
        </p:txBody>
      </p:sp>
      <p:pic>
        <p:nvPicPr>
          <p:cNvPr id="1026" name="Picture 2" descr="C:\Users\Марина\Desktop\ШКОЛА\01 ДОКИ\Лыжный спорт\фото, картинки\А.Легков\финиш\preview_3b093f72aa068811e3e58adefb8b5f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1358"/>
          <a:stretch/>
        </p:blipFill>
        <p:spPr bwMode="auto">
          <a:xfrm>
            <a:off x="-4" y="44102"/>
            <a:ext cx="9129317" cy="6769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16416" y="49520"/>
            <a:ext cx="712368" cy="709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525344"/>
          </a:xfrm>
        </p:spPr>
        <p:txBody>
          <a:bodyPr rIns="0" anchor="ctr" anchorCtr="0">
            <a:norm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ТЕСТ</a:t>
            </a:r>
            <a:r>
              <a:rPr lang="ru-RU" sz="8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6000" dirty="0" smtClean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по теме </a:t>
            </a:r>
            <a:br>
              <a:rPr lang="ru-RU" sz="6000" dirty="0" smtClean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6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«ЛЫЖНЫЙ СПОРТ</a:t>
            </a:r>
            <a:r>
              <a:rPr lang="en-US" sz="66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66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66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В ШКОЛЕ»</a:t>
            </a:r>
            <a:endParaRPr lang="ru-RU" sz="6600" dirty="0"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7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744" y="0"/>
            <a:ext cx="9176743" cy="1700808"/>
          </a:xfrm>
        </p:spPr>
        <p:txBody>
          <a:bodyPr tIns="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indent="0" algn="ctr"/>
            <a:r>
              <a:rPr lang="ru-RU" sz="4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5080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	Во избежание потёртостей на ногах, не ходить на лыжах:</a:t>
            </a:r>
            <a:endParaRPr lang="ru-RU" sz="4800" b="1" dirty="0">
              <a:ln w="6350">
                <a:noFill/>
              </a:ln>
              <a:solidFill>
                <a:srgbClr val="FF0000"/>
              </a:solidFill>
              <a:effectLst>
                <a:glow rad="5080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-17273" y="2520388"/>
            <a:ext cx="9144000" cy="14401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В.	Подбирать по размеру ноги обувь 	и следить, чтобы она была сухая.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7273" y="4149080"/>
            <a:ext cx="9144000" cy="11554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тесной или чересчур свободной 	обуви.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445224"/>
            <a:ext cx="9144000" cy="12687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252000" tIns="72000" rIns="252000" bIns="0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В лёгкой, не стесняющей 	движения 	одежде.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0" y="1700808"/>
            <a:ext cx="9144000" cy="6480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В удобной и сухой обуви.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2480" y="314096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2478" y="4653136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2480" y="6029476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2477" y="1738036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2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8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26902" y="178761"/>
            <a:ext cx="9144000" cy="2746183"/>
          </a:xfrm>
        </p:spPr>
        <p:txBody>
          <a:bodyPr lIns="180000" tIns="72000" rIns="180000" bIns="0">
            <a:normAutofit lnSpcReduction="10000"/>
          </a:bodyPr>
          <a:lstStyle/>
          <a:p>
            <a:pPr marL="0" indent="0" algn="just"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1.	Получая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лыжный инвентарь, ознакомиться с состоянием крепления (замков) мягкого или  жёсткого, рабочей поверхностью лыж, исправностью лыжных палок и при обнаружении дефектов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сообщить преподавателю.</a:t>
            </a:r>
            <a:endParaRPr lang="ru-RU" sz="32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-26902" y="2924944"/>
            <a:ext cx="9144000" cy="1152128"/>
          </a:xfrm>
          <a:prstGeom prst="rect">
            <a:avLst/>
          </a:prstGeom>
        </p:spPr>
        <p:txBody>
          <a:bodyPr vert="horz" lIns="180000" tIns="7200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2.	Подбирать по размеру ноги обувь и следить, чтобы она была сухая.</a:t>
            </a:r>
            <a:endParaRPr lang="ru-RU" sz="32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txBody>
          <a:bodyPr vert="horz" lIns="252000" tIns="36000" rIns="252000" b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3.	Во избежание потёртостей не ходить на лыжах в тесной или чересчур свободной обуви. Почувствовав боль, ослабить лыжные крепления, расшнуровать ботинки и, получив разрешение преподавателя, следовать на базу.</a:t>
            </a:r>
            <a:endParaRPr lang="ru-RU" sz="32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4683" y="116632"/>
            <a:ext cx="9144000" cy="4464496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100" b="1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4.	В холодную погоду необходимо следить за своими товарищами и при появлении признаков обморожения (побелевшая кожа, потеря чувствительности открытых частей тела: уши, нос, щёки) немедленно сухой шерстяной варежкой растереть поверхность тела рядом с обмороженным местом до порозовения, после чего слегка растирать непосредственно отмороженное место.</a:t>
            </a:r>
            <a:endParaRPr lang="ru-RU" sz="31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4509120"/>
            <a:ext cx="9144000" cy="2348880"/>
          </a:xfrm>
          <a:prstGeom prst="rect">
            <a:avLst/>
          </a:prstGeom>
        </p:spPr>
        <p:txBody>
          <a:bodyPr vert="horz" lIns="252000" tIns="0" rIns="252000" bIns="0" anchor="t" anchorCtr="0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1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5</a:t>
            </a:r>
            <a:r>
              <a:rPr lang="ru-RU" sz="31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	</a:t>
            </a:r>
            <a:r>
              <a:rPr lang="ru-RU" sz="31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Если во время занятий (соревнований) вы по каким-либо причинам сошли с дистанции, обязательно </a:t>
            </a:r>
            <a:r>
              <a:rPr lang="ru-RU" sz="31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предупредить преподавателя</a:t>
            </a:r>
            <a:r>
              <a:rPr lang="ru-RU" sz="31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судейскую коллегию (лично, через судью или товарища).</a:t>
            </a:r>
          </a:p>
        </p:txBody>
      </p:sp>
      <p:pic>
        <p:nvPicPr>
          <p:cNvPr id="9" name="Picture 2" descr="C:\Users\hppcc\Desktop\МАРИНА - ДОКИ\01 ДОКИ\Лыжный спорт\фото, картинки\радость от занятий\5780770202_a947711c6e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r="4805"/>
          <a:stretch/>
        </p:blipFill>
        <p:spPr bwMode="auto">
          <a:xfrm>
            <a:off x="0" y="-44751"/>
            <a:ext cx="9137497" cy="69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6" grpId="0"/>
      <p:bldP spid="6" grpId="1"/>
      <p:bldP spid="7" grpId="0" build="p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744" y="0"/>
            <a:ext cx="9176743" cy="2420888"/>
          </a:xfrm>
        </p:spPr>
        <p:txBody>
          <a:bodyPr lIns="108000" tIns="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indent="0" algn="ctr"/>
            <a:r>
              <a:rPr lang="ru-RU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5080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	Во избежание столкновения на учебной лыжне, нужно передвигаться:</a:t>
            </a:r>
            <a:endParaRPr lang="ru-RU" b="1" dirty="0">
              <a:ln w="6350">
                <a:noFill/>
              </a:ln>
              <a:solidFill>
                <a:srgbClr val="FF0000"/>
              </a:solidFill>
              <a:effectLst>
                <a:glow rad="5080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-9860" y="3819041"/>
            <a:ext cx="9144000" cy="72008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В.	Друг за другом.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4664" y="4829029"/>
            <a:ext cx="9144000" cy="79544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Против часовой стрелки.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877272"/>
            <a:ext cx="9144000" cy="7534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252000" tIns="72000" rIns="252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Медленно.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4664" y="2780928"/>
            <a:ext cx="9144000" cy="7643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В удобной и сухой обуви.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27667" y="388494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0247" y="4917096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0247" y="5967192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27666" y="2876310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9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743" y="0"/>
            <a:ext cx="9100792" cy="2132856"/>
          </a:xfrm>
        </p:spPr>
        <p:txBody>
          <a:bodyPr lIns="108000" tIns="3600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37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	Если </a:t>
            </a:r>
            <a:r>
              <a:rPr lang="ru-RU" sz="37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занятий (соревнований) </a:t>
            </a:r>
            <a:r>
              <a:rPr lang="ru-RU" sz="37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вы, </a:t>
            </a:r>
            <a:r>
              <a:rPr lang="ru-RU" sz="37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каким-либо </a:t>
            </a:r>
            <a:r>
              <a:rPr lang="ru-RU" sz="37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причинам, </a:t>
            </a:r>
            <a:r>
              <a:rPr lang="ru-RU" sz="37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сошли </a:t>
            </a:r>
            <a:r>
              <a:rPr lang="ru-RU" sz="37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7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7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37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дистанции, </a:t>
            </a:r>
            <a:r>
              <a:rPr lang="ru-RU" sz="37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 нужно:</a:t>
            </a:r>
            <a:endParaRPr lang="ru-RU" sz="3700" b="1" dirty="0">
              <a:ln w="6350">
                <a:noFill/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-21685" y="2941093"/>
            <a:ext cx="9144000" cy="11796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В.	Обязательно предупредить преподавателя</a:t>
            </a: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, 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	судейскую коллегию. 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7273" y="4293096"/>
            <a:ext cx="9144000" cy="11554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Обязательно предупредить  классного 	руководителя.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589240"/>
            <a:ext cx="9144000" cy="12687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en-US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Взять лыжи с палками в руки и дойти 	до финиша.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21685" y="2132856"/>
            <a:ext cx="9144000" cy="6480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Обязательно предупредить 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маму.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8061" y="3530903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8061" y="2170084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8061" y="4797152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8061" y="6202924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8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6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743" y="0"/>
            <a:ext cx="9100792" cy="1409418"/>
          </a:xfrm>
        </p:spPr>
        <p:txBody>
          <a:bodyPr lIns="108000" tIns="3600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4.	При 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появлении признаков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обморожения у себя или других ребят: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40386" y="3645024"/>
            <a:ext cx="9144000" cy="11554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Немедленно сообщить  классному 	руководителю.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4949" y="1412776"/>
            <a:ext cx="9144000" cy="72008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Немедленно сообщить директору школы.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22969" y="4800510"/>
            <a:ext cx="9144000" cy="205749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Н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емедленно 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сухой шерстяной варежкой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растереть 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поверхность тела рядом с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обмороженным 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местом до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порозовения, а, затем, слегка растереть обмороженное место.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28561" y="2132856"/>
            <a:ext cx="9144000" cy="151216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Немедленно 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сухой шерстяной варежкой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	растереть поверхность обмороженного 	места 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до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порозовения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.</a:t>
            </a:r>
          </a:p>
        </p:txBody>
      </p:sp>
      <p:pic>
        <p:nvPicPr>
          <p:cNvPr id="12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3088" y="4184393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552627" y="6275580"/>
            <a:ext cx="496653" cy="49443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515692" y="3027475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515692" y="148600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0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743" y="0"/>
            <a:ext cx="9100792" cy="2060848"/>
          </a:xfrm>
        </p:spPr>
        <p:txBody>
          <a:bodyPr lIns="108000" tIns="3600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5.	При </a:t>
            </a:r>
            <a:r>
              <a:rPr lang="ru-RU" sz="44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поломке и порче лыжного снаряжения и невозможности починить </a:t>
            </a:r>
            <a:r>
              <a:rPr lang="ru-RU" sz="44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его, нужно: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12094" y="4710566"/>
            <a:ext cx="9144000" cy="7548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Немедленно предупредить  родителей.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661248"/>
            <a:ext cx="9144000" cy="119675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редупредить 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преподавателя и после его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разрешения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следовать к лыжной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базе.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4824" y="2204864"/>
            <a:ext cx="9144000" cy="11521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Предупредить преподавателя и подождать 	окончания урока (соревнований). 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7935" y="3789040"/>
            <a:ext cx="9144000" cy="7560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Немедленно сообщить директору школы.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82984" y="2770379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8555" y="3880274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82985" y="480118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82985" y="6217091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2343" y="724190"/>
            <a:ext cx="9144000" cy="1944216"/>
          </a:xfrm>
        </p:spPr>
        <p:txBody>
          <a:bodyPr lIns="252000" tIns="72000" rIns="252000" bIns="180000">
            <a:no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6.	При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спусках не выставлять лыжные палки вперёд, не останавливаться у подножья горы, помнить, что вслед за вами следуют товарищи.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5074" y="2509438"/>
            <a:ext cx="9144000" cy="2880320"/>
          </a:xfrm>
          <a:prstGeom prst="rect">
            <a:avLst/>
          </a:prstGeom>
        </p:spPr>
        <p:txBody>
          <a:bodyPr vert="horz" lIns="252000" tIns="72000" rIns="252000" bIns="18000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7.	При </a:t>
            </a:r>
            <a:r>
              <a:rPr lang="ru-RU" sz="33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поломке и порче лыжного снаряжения и невозможности починить его в пути, предупредить преподавателя и после его разрешения, следовать к лыжной базе или ближайшему населённому пункту.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5074" y="5229200"/>
            <a:ext cx="9144000" cy="1196752"/>
          </a:xfrm>
          <a:prstGeom prst="rect">
            <a:avLst/>
          </a:prstGeom>
        </p:spPr>
        <p:txBody>
          <a:bodyPr vert="horz" lIns="252000" tIns="72000" rIns="252000" bIns="18000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8.	Не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кататься на неподготовленном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лыжном инвентаре. </a:t>
            </a:r>
            <a:endParaRPr lang="ru-RU" sz="32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4365104"/>
            <a:ext cx="9144000" cy="2492896"/>
          </a:xfrm>
          <a:prstGeom prst="rect">
            <a:avLst/>
          </a:prstGeom>
        </p:spPr>
        <p:txBody>
          <a:bodyPr vert="horz" lIns="252000" tIns="72000" rIns="252000" bIns="18000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11.	Не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заниматься в холодную погоду без перчаток, варежек, шапочки. Одежда для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лыжной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подготовки должна быть лёгкой и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свободной, но, в то же время, тёплой. </a:t>
            </a:r>
            <a:endParaRPr lang="ru-RU" sz="32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14041" y="476672"/>
            <a:ext cx="9144000" cy="2290286"/>
          </a:xfrm>
          <a:prstGeom prst="rect">
            <a:avLst/>
          </a:prstGeom>
        </p:spPr>
        <p:txBody>
          <a:bodyPr vert="horz" lIns="252000" tIns="72000" rIns="252000" bIns="18000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9.	На учебной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лыжне кататься и передвигаться только против часовой стрелки во избежание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столкновения.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е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находиться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 лыжне без лыж.</a:t>
            </a:r>
            <a:endParaRPr lang="ru-RU" sz="32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2636913"/>
            <a:ext cx="9144000" cy="1728191"/>
          </a:xfrm>
          <a:prstGeom prst="rect">
            <a:avLst/>
          </a:prstGeom>
        </p:spPr>
        <p:txBody>
          <a:bodyPr vert="horz" lIns="252000" tIns="72000" rIns="252000" bIns="0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10.	Строго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соблюдать интервалы при передвижении на лыжах по дистанции (3-4 м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);</a:t>
            </a:r>
          </a:p>
          <a:p>
            <a:pPr algn="just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 </a:t>
            </a:r>
            <a:r>
              <a:rPr lang="ru-RU" sz="3200" b="1" u="sng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при </a:t>
            </a:r>
            <a:r>
              <a:rPr lang="ru-RU" sz="3200" b="1" u="sng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спусках </a:t>
            </a:r>
            <a:r>
              <a:rPr lang="ru-RU" sz="3200" b="1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не менее 30 м.</a:t>
            </a:r>
          </a:p>
        </p:txBody>
      </p:sp>
      <p:pic>
        <p:nvPicPr>
          <p:cNvPr id="12" name="Picture 2" descr="C:\Users\hppcc\Desktop\МАРИНА - ДОКИ\01 ДОКИ\Лыжный спорт\фото, картинки\радость от занятий\194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8" y="1"/>
            <a:ext cx="9161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79512" y="5791572"/>
            <a:ext cx="646063" cy="64317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7" grpId="0"/>
      <p:bldP spid="7" grpId="1"/>
      <p:bldP spid="6" grpId="0"/>
      <p:bldP spid="6" grpId="1"/>
      <p:bldP spid="8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6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0"/>
            <a:ext cx="9100792" cy="1844824"/>
          </a:xfrm>
        </p:spPr>
        <p:txBody>
          <a:bodyPr lIns="108000" tIns="3600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6.	Строго 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соблюдать интервалы при передвижении на лыжах по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дистанции: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0" y="4293096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5 – 6 метров.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517232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 – 8 метров.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21311" y="1844824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– 2 метра.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21685" y="3068960"/>
            <a:ext cx="9144000" cy="9001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3 – 4 метра.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7611" y="202606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2515" y="3232202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2513" y="4474340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2514" y="5698476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0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0"/>
            <a:ext cx="9100792" cy="1844824"/>
          </a:xfrm>
        </p:spPr>
        <p:txBody>
          <a:bodyPr lIns="108000" tIns="3600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7.	Строго 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соблюдать интервалы при передвижении на лыжах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 спусках: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0" y="4293096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Не менее 30 метров.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517232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Не менее 40 метров.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21311" y="1844824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менее 10 метров.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21685" y="3068960"/>
            <a:ext cx="9144000" cy="9001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Не менее 20 метров.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1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7611" y="3232202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24981" y="4474340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24979" y="5698476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37611" y="202606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8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0"/>
            <a:ext cx="9100792" cy="2204864"/>
          </a:xfrm>
        </p:spPr>
        <p:txBody>
          <a:bodyPr lIns="108000" tIns="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5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8.	Одежда </a:t>
            </a:r>
            <a:r>
              <a:rPr lang="ru-RU" sz="45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для лыжной подготовки должна быть лёгкой и свободной, но, в то же </a:t>
            </a:r>
            <a:r>
              <a:rPr lang="ru-RU" sz="45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время:</a:t>
            </a:r>
            <a:endParaRPr lang="ru-RU" sz="45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0" y="4509120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ТЯЖЁЛОЙ.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661248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КРАСИВОЙ.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21685" y="2204864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ТЁПЛОЙ.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21685" y="3356992"/>
            <a:ext cx="9144000" cy="9001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ШЕРСТЯНОЙ.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83733" y="238610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83733" y="3520234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39190" y="4690364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39191" y="5842492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80728"/>
            <a:ext cx="9100792" cy="4896544"/>
          </a:xfrm>
        </p:spPr>
        <p:txBody>
          <a:bodyPr lIns="252000" tIns="0" rIns="252000" anchor="ctr" anchorCtr="0">
            <a:normAutofit/>
          </a:bodyPr>
          <a:lstStyle/>
          <a:p>
            <a:pPr algn="ctr"/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Лыжный спорт является </a:t>
            </a:r>
            <a:r>
              <a:rPr lang="ru-RU" sz="72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одним из самых массовых видов спорта</a:t>
            </a:r>
            <a:r>
              <a:rPr lang="ru-RU" sz="7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72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Users\hppcc\Desktop\МАРИНА - ДОКИ\прези мои\! лыжные гонки\история и современность\ДЛЯ УРОКОВ\! 04 лыжный спорт в школе\массовый ЛС\doc68qunh1bczc1gpp1lfkf_800_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41" y="404664"/>
            <a:ext cx="9166803" cy="609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МАРИНА - ДОКИ\прези мои\! лыжные гонки\история и современность\ДЛЯ УРОКОВ\! 04 лыжный спорт в школе\массовый ЛС\IMG_42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r="3051"/>
          <a:stretch/>
        </p:blipFill>
        <p:spPr bwMode="auto">
          <a:xfrm>
            <a:off x="0" y="-12532"/>
            <a:ext cx="9136462" cy="6887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548680"/>
            <a:ext cx="9100792" cy="5544616"/>
          </a:xfrm>
          <a:prstGeom prst="rect">
            <a:avLst/>
          </a:prstGeom>
        </p:spPr>
        <p:txBody>
          <a:bodyPr vert="horz" lIns="252000" tIns="0" rIns="252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Занятия лыжным спортом способствуют </a:t>
            </a:r>
            <a:r>
              <a:rPr lang="ru-RU" sz="6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оздоровлению</a:t>
            </a:r>
            <a:r>
              <a:rPr lang="ru-RU" sz="6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и </a:t>
            </a:r>
            <a:r>
              <a:rPr lang="ru-RU" sz="6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закаливанию</a:t>
            </a:r>
            <a:r>
              <a:rPr lang="ru-RU" sz="6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организма.</a:t>
            </a:r>
            <a:endParaRPr lang="ru-RU" sz="6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2" descr="C:\Users\hppcc\Desktop\МАРИНА - ДОКИ\прези мои\! лыжные гонки\история и современность\ДЛЯ УРОКОВ\! 04 лыжный спорт в школе\массовый ЛС\Esquia-en-Sierra-Nevad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t="1527" r="6396"/>
          <a:stretch/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xit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0"/>
            <a:ext cx="9100792" cy="2204864"/>
          </a:xfrm>
        </p:spPr>
        <p:txBody>
          <a:bodyPr lIns="108000" tIns="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9.	ОСНОВНЫЕ СТИЛИ ПЕРЕДВИЖЕНИЯ НА БЕГОВЫХ ЛЫЖАХ: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0" y="4509120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Коньковый и свободный.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661248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Классический и свободный.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21685" y="2204864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Классический и современный.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21685" y="3356992"/>
            <a:ext cx="9144000" cy="9001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ru-RU" sz="4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Одновременный и попеременный.</a:t>
            </a:r>
            <a:endParaRPr lang="ru-RU" sz="4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97033" y="2386108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97032" y="5842492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582186" y="3520234"/>
            <a:ext cx="487006" cy="48483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93001" y="4690364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743" y="0"/>
            <a:ext cx="9100792" cy="1484784"/>
          </a:xfrm>
        </p:spPr>
        <p:txBody>
          <a:bodyPr lIns="108000" tIns="36000" rIns="108000" anchor="ctr" anchorCtr="0"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10.		Занятия лыжным </a:t>
            </a:r>
            <a:br>
              <a:rPr lang="ru-RU" sz="48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8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спортом способствуют: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>
            <a:hlinkClick r:id="rId4" action="ppaction://hlinksldjump"/>
          </p:cNvPr>
          <p:cNvSpPr txBox="1">
            <a:spLocks/>
          </p:cNvSpPr>
          <p:nvPr/>
        </p:nvSpPr>
        <p:spPr>
          <a:xfrm>
            <a:off x="0" y="4725144"/>
            <a:ext cx="9144000" cy="129614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Улучшению работы внутренних органов и 	систем 	организма.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rId5" action="ppaction://hlinksldjump"/>
          </p:cNvPr>
          <p:cNvSpPr txBox="1">
            <a:spLocks/>
          </p:cNvSpPr>
          <p:nvPr/>
        </p:nvSpPr>
        <p:spPr>
          <a:xfrm>
            <a:off x="-21685" y="6223620"/>
            <a:ext cx="9144000" cy="63438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Все ответы верны.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>
            <a:hlinkClick r:id="rId4" action="ppaction://hlinksldjump"/>
          </p:cNvPr>
          <p:cNvSpPr txBox="1">
            <a:spLocks/>
          </p:cNvSpPr>
          <p:nvPr/>
        </p:nvSpPr>
        <p:spPr>
          <a:xfrm>
            <a:off x="-21311" y="1484784"/>
            <a:ext cx="9144000" cy="158417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Оздоровлению и закаливанию организма, 	положительному эмоциональному 	влиянию.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>
            <a:hlinkClick r:id="rId4" action="ppaction://hlinksldjump"/>
          </p:cNvPr>
          <p:cNvSpPr txBox="1">
            <a:spLocks/>
          </p:cNvSpPr>
          <p:nvPr/>
        </p:nvSpPr>
        <p:spPr>
          <a:xfrm>
            <a:off x="0" y="3212976"/>
            <a:ext cx="9144000" cy="136815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Развитию скелетно-мышечной системы, 	развитию физических качеств.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48317" y="2492896"/>
            <a:ext cx="578650" cy="57606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Марина\ШКОЛА\прези мои\! для редактирования\кнопки для прези\кнопка кр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48315" y="6223620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49201" y="3897052"/>
            <a:ext cx="578650" cy="57606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348317" y="5347254"/>
            <a:ext cx="578650" cy="57606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8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1685" y="0"/>
            <a:ext cx="9144374" cy="2636912"/>
          </a:xfrm>
        </p:spPr>
        <p:txBody>
          <a:bodyPr lIns="108000" tIns="0" rIns="108000" anchor="ctr" anchorCtr="0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11.	  РОССИЙСКИЙ ЛЫЖНИК – ОЛИМПИЙСКИЙ ЧЕМПИОН </a:t>
            </a:r>
            <a:br>
              <a:rPr lang="ru-RU" sz="40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гонке на 50 км свободным стилем </a:t>
            </a:r>
            <a:br>
              <a:rPr lang="ru-RU" sz="40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 зимней Олимпиаде в Сочи (2014г):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8204" y="4795928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 Никита Крюков.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834815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Александр Легков.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3005" y="2752962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Алексей Петухов.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21685" y="3807041"/>
            <a:ext cx="9144000" cy="9001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Вячеслав Веденин.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52057" y="2934206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65707" y="4959263"/>
            <a:ext cx="576191" cy="5736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52057" y="3963489"/>
            <a:ext cx="589839" cy="58720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52059" y="6009265"/>
            <a:ext cx="589839" cy="58720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78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" y="0"/>
            <a:ext cx="9207123" cy="6858000"/>
          </a:xfrm>
        </p:spPr>
        <p:txBody>
          <a:bodyPr lIns="180000" tIns="180000" rIns="180000" bIns="180000" anchor="ctr" anchorCtr="0">
            <a:normAutofit/>
          </a:bodyPr>
          <a:lstStyle/>
          <a:p>
            <a:pPr algn="ctr"/>
            <a:r>
              <a:rPr lang="ru-RU" sz="68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Ходьба и бег на лыжах улучшает работу внутренних </a:t>
            </a:r>
            <a:r>
              <a:rPr lang="ru-RU" sz="6800" b="1" dirty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органов </a:t>
            </a:r>
            <a:r>
              <a:rPr lang="ru-RU" sz="68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систем организма.</a:t>
            </a:r>
            <a:endParaRPr lang="ru-RU" sz="6800" b="1" dirty="0">
              <a:ln w="3810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 descr="C:\Users\hppcc\Desktop\МАРИНА - ДОКИ\прези мои\! лыжные гонки\история и современность\ДЛЯ УРОКОВ\! 04 лыжный спорт в школе\массовый ЛС\hvfvgywpkk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2687"/>
          <a:stretch/>
        </p:blipFill>
        <p:spPr bwMode="auto">
          <a:xfrm>
            <a:off x="-1" y="0"/>
            <a:ext cx="9207123" cy="68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0"/>
            <a:ext cx="9100792" cy="1916832"/>
          </a:xfrm>
        </p:spPr>
        <p:txBody>
          <a:bodyPr lIns="108000" tIns="0" rIns="108000" anchor="ctr" anchorCtr="0"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12.	   Какое  спортивное  звание имеет  Александр  Легков?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3753" y="4125168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4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  Мастер спорта России.</a:t>
            </a:r>
            <a:endParaRPr lang="ru-RU" sz="4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21685" y="5301208"/>
            <a:ext cx="9144000" cy="140657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Мастер спорта     	международного класса.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0" y="193225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4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Кандидат в мастера спорта.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0" y="2996952"/>
            <a:ext cx="9144000" cy="9001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Заслуженный мастер спорта России.</a:t>
            </a:r>
            <a:endParaRPr lang="ru-RU" sz="3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1293" y="2106707"/>
            <a:ext cx="589839" cy="58720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71295" y="4289555"/>
            <a:ext cx="610054" cy="607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рина\ШКОЛА\прези мои\! для редактирования\кнопки для прези\кнопка кр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81402" y="3153400"/>
            <a:ext cx="589839" cy="58720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Марина\ШКОЛА\прези мои\! для редактирования\кнопки для прези\кнопка кр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8406209" y="5678497"/>
            <a:ext cx="654923" cy="65199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9" y="4144251"/>
            <a:ext cx="2376264" cy="2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прези мои\картинки\смайлы\класс\суп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1817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306927">
            <a:off x="5764251" y="3629087"/>
            <a:ext cx="1853610" cy="1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343924">
            <a:off x="42523" y="2692402"/>
            <a:ext cx="869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ПРАВИЛЬНО!</a:t>
            </a:r>
            <a:endParaRPr lang="ru-RU" sz="8000" b="1" cap="none" spc="0" dirty="0">
              <a:ln w="11430"/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1" y="1865509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2492896"/>
            <a:ext cx="9185966" cy="101566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НЕПРАВИЛЬНО!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Марина\ШКОЛА\картитнки спорт\гиф анимашки\15[2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04" y="4551222"/>
            <a:ext cx="990217" cy="10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Desktop\МАРИНА - ДОКИ\прези мои\! для редактирования\кнопки для прези\колобо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03" y="4629210"/>
            <a:ext cx="1930417" cy="1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pcc\Desktop\МАРИНА - ДОКИ\картинки\спорт картитнки\медали, пъедестал,корона\Blog-crow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5717" r="12591" b="11561"/>
          <a:stretch/>
        </p:blipFill>
        <p:spPr bwMode="auto">
          <a:xfrm rot="1124100">
            <a:off x="4069012" y="4157759"/>
            <a:ext cx="1505825" cy="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рина\ШКОЛА\прези мои\! для редактирования\кнопки для прези\кнопка кр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14"/>
          <a:stretch/>
        </p:blipFill>
        <p:spPr bwMode="auto">
          <a:xfrm>
            <a:off x="109190" y="6047388"/>
            <a:ext cx="718394" cy="7151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9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9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59" y="1700808"/>
            <a:ext cx="9185966" cy="302433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Ребята, добывайте информацию самостоятельно.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5188" y="4365104"/>
            <a:ext cx="9185966" cy="136815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rgbClr val="FEB86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Успехов вам! </a:t>
            </a:r>
            <a:endParaRPr lang="ru-RU" sz="8000" b="1" cap="none" spc="0" dirty="0">
              <a:ln w="11430"/>
              <a:solidFill>
                <a:srgbClr val="FEB86A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C:\Users\hppcc\Desktop\МАРИНА - ДОКИ\01 ДОКИ\Лыжный спорт\фото, картинки\радость от занятий\Lizi-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15" y="1750866"/>
            <a:ext cx="6013560" cy="4029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"/>
            <a:ext cx="9144000" cy="155679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000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glow rad="635000">
                    <a:srgbClr val="FFFF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внимание)</a:t>
            </a:r>
            <a:endParaRPr lang="ru-RU" sz="7000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>
                <a:glow rad="635000">
                  <a:srgbClr val="FFFF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6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3" grpId="2"/>
      <p:bldP spid="6" grpId="0"/>
      <p:bldP spid="6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</p:spPr>
        <p:txBody>
          <a:bodyPr wrap="square" lIns="180000" tIns="0" rIns="180000" bIns="0" anchor="t" anchorCtr="0">
            <a:normAutofit lnSpcReduction="10000"/>
            <a:scene3d>
              <a:camera prst="orthographicFront"/>
              <a:lightRig rig="flat" dir="tl">
                <a:rot lat="0" lon="0" rev="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just">
              <a:buFontTx/>
              <a:buAutoNum type="arabicPeriod"/>
            </a:pP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Видеоролик «Утренняя зарядка с </a:t>
            </a: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Екатериной Серебрянской» (</a:t>
            </a: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используется </a:t>
            </a: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</a:rPr>
              <a:t>ссылка для проведения физминутки </a:t>
            </a: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- это требует подключения к интернету) - </a:t>
            </a:r>
            <a:r>
              <a:rPr lang="ru-RU" sz="2000" u="sng" dirty="0" smtClean="0">
                <a:solidFill>
                  <a:schemeClr val="bg1"/>
                </a:solidFill>
                <a:hlinkClick r:id="rId4"/>
              </a:rPr>
              <a:t>https://youtu.be/MQNl2JmJ-tI</a:t>
            </a:r>
            <a:endParaRPr lang="ru-RU" sz="2000" u="sng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Видеоролик «Финиш Олимпийского чемпиона –Александра Легкова», вставленный в данную презентацию – монтированный (монтаж: Осипова М.Д</a:t>
            </a: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., автор презентации). </a:t>
            </a: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Оригинал видео загружен с сайта 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</a:rPr>
              <a:t>YouTube - 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hlinkClick r:id="rId5"/>
              </a:rPr>
              <a:t>https://www.youtube.com/watch?v=fredVDoCUAU</a:t>
            </a:r>
            <a:endParaRPr lang="ru-RU" sz="2000" dirty="0" smtClean="0">
              <a:ln w="11430">
                <a:noFill/>
              </a:ln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Википедия – информация о лыжных гонках – 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https://ru.wikipedia.org/wiki/%D0%9B%D1%8B%D0%B6%D0%BD%D1%8B%D0%B5_%D0%B3%D0%BE%D0%BD%D0%BA%D0%B8</a:t>
            </a:r>
            <a:endParaRPr lang="ru-RU" sz="2000" dirty="0" smtClean="0">
              <a:ln w="1143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Википедия – информация об Александре Легкове - 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https://ru.wikipedia.org/wiki/%D0%9B%D0%B5%D0%B3%D0%BA%D0%BE%D0%B2,_%D0%90%D0%BB%D0%B5%D0%BA%D1%81%D0%B0%D0%BD%D0%B4%D1%80_%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D0%93%D0%B5%D0%BD%D0%BD%D0%B0%D0%B4%D1%8C%D0%B5%D0%B2%D0%B8%D1%87</a:t>
            </a:r>
            <a:endParaRPr lang="ru-RU" sz="2000" dirty="0" smtClean="0">
              <a:ln w="1143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Картинки «Смайлики» - </a:t>
            </a:r>
            <a:r>
              <a:rPr lang="ru-RU" sz="2000" u="sng" dirty="0">
                <a:solidFill>
                  <a:schemeClr val="bg1"/>
                </a:solidFill>
                <a:hlinkClick r:id="rId8"/>
              </a:rPr>
              <a:t>http://go.mail.ru/search_images?tsg=l&amp;q=%</a:t>
            </a:r>
            <a:r>
              <a:rPr lang="ru-RU" sz="2000" u="sng" dirty="0" smtClean="0">
                <a:solidFill>
                  <a:schemeClr val="bg1"/>
                </a:solidFill>
                <a:hlinkClick r:id="rId8"/>
              </a:rPr>
              <a:t>D1%81%D0%BC%D0%B0%D0%B9%D0%BB%D0%B8%D0%BA%D0%B8</a:t>
            </a:r>
            <a:endParaRPr lang="ru-RU" sz="2000" u="sng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</a:rPr>
              <a:t>Картинка «Олимпийские кольца» - </a:t>
            </a:r>
            <a:r>
              <a:rPr lang="en-US" sz="2000" dirty="0">
                <a:ln w="11430">
                  <a:noFill/>
                </a:ln>
                <a:solidFill>
                  <a:schemeClr val="bg1"/>
                </a:solidFill>
                <a:hlinkClick r:id="rId9"/>
              </a:rPr>
              <a:t>https://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hlinkClick r:id="rId9"/>
              </a:rPr>
              <a:t>openclipart.org/image/2400px/svg_to_png/171434/rings1.png</a:t>
            </a:r>
            <a:endParaRPr lang="ru-RU" sz="2000" u="sng" dirty="0" smtClean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3376" y="-12181"/>
            <a:ext cx="9144000" cy="92090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>
                  <a:solidFill>
                    <a:srgbClr val="002060"/>
                  </a:solidFill>
                </a:ln>
                <a:solidFill>
                  <a:srgbClr val="F8FC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Использованные материалы:</a:t>
            </a:r>
            <a:endParaRPr lang="ru-RU" sz="5400" dirty="0">
              <a:ln>
                <a:solidFill>
                  <a:srgbClr val="002060"/>
                </a:solidFill>
              </a:ln>
              <a:solidFill>
                <a:srgbClr val="F8FC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7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>
      <p:transition spd="slow">
        <p:fade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3376" y="-12181"/>
            <a:ext cx="9144000" cy="92090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>
                  <a:solidFill>
                    <a:srgbClr val="002060"/>
                  </a:solidFill>
                </a:ln>
                <a:solidFill>
                  <a:srgbClr val="F8FC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Использованные материалы:</a:t>
            </a:r>
            <a:endParaRPr lang="ru-RU" sz="5400" dirty="0">
              <a:ln>
                <a:solidFill>
                  <a:srgbClr val="002060"/>
                </a:solidFill>
              </a:ln>
              <a:solidFill>
                <a:srgbClr val="F8FC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722" y="1196752"/>
            <a:ext cx="9159345" cy="5661248"/>
          </a:xfrm>
          <a:prstGeom prst="rect">
            <a:avLst/>
          </a:prstGeom>
        </p:spPr>
        <p:txBody>
          <a:bodyPr wrap="square" lIns="180000" tIns="0" rIns="180000" bIns="0">
            <a:normAutofit lnSpcReduction="10000"/>
          </a:bodyPr>
          <a:lstStyle/>
          <a:p>
            <a:pPr marL="457200" indent="-457200" algn="just">
              <a:buAutoNum type="arabicPeriod" startAt="7"/>
            </a:pP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Картинки </a:t>
            </a:r>
            <a:r>
              <a:rPr lang="ru-RU" sz="2000" dirty="0" smtClean="0">
                <a:ln w="11430">
                  <a:noFill/>
                </a:ln>
                <a:solidFill>
                  <a:schemeClr val="bg1"/>
                </a:solidFill>
              </a:rPr>
              <a:t>и фото с </a:t>
            </a: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</a:rPr>
              <a:t>сайта «Яндекс-картинки» - «Олимпийские лыжные виды спорта 2014» - </a:t>
            </a:r>
            <a:r>
              <a:rPr lang="ru-RU" sz="2000" u="sng" dirty="0">
                <a:solidFill>
                  <a:schemeClr val="bg1"/>
                </a:solidFill>
                <a:hlinkClick r:id="rId4"/>
              </a:rPr>
              <a:t>https://yandex.kz/images/search?text=%</a:t>
            </a:r>
            <a:r>
              <a:rPr lang="ru-RU" sz="2000" u="sng" dirty="0" smtClean="0">
                <a:solidFill>
                  <a:schemeClr val="bg1"/>
                </a:solidFill>
                <a:hlinkClick r:id="rId4"/>
              </a:rPr>
              <a:t>D0%BE%D0%BB%D0%B8%D0%BC%D0%BF%D0%B8%D0%B9%D1%81%D0%BA%D0%B8%D0%B5%20%D0%BB%D1%8B%D0%B6%D0%BD%D1%8B%D0%B5%20%D0%B2%D0%B8%D0%B4%D1%8B%20%D1%81%D0%BF%D0%BE%D1%80%D1%82%D0%B0%202014&amp;stype=image&amp;lr=10300&amp;noreask=1&amp;source=wiz</a:t>
            </a:r>
            <a:endParaRPr lang="ru-RU" sz="2000" u="sng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 startAt="7"/>
            </a:pP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Картинка «Сердце и сердечно-сосудистая система» – </a:t>
            </a:r>
            <a:r>
              <a:rPr lang="en-US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5"/>
              </a:rPr>
              <a:t>http://universaltex.ru/images/79373-prezentaciya-tehniki-operacii-na-serdce.jpg</a:t>
            </a:r>
            <a:endParaRPr lang="ru-RU" sz="2000" dirty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0" indent="-457200" algn="just">
              <a:buFontTx/>
              <a:buAutoNum type="arabicPeriod" startAt="7"/>
            </a:pP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Картинка «Мышечная система»  -</a:t>
            </a:r>
            <a:r>
              <a:rPr lang="en-US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6"/>
              </a:rPr>
              <a:t>http://ic.pics.livejournal.com/toomth/66346552/137645/137645_1000.jpg</a:t>
            </a:r>
            <a:endParaRPr lang="ru-RU" sz="2000" dirty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0" indent="-457200" algn="just">
              <a:buFontTx/>
              <a:buAutoNum type="arabicPeriod" startAt="7"/>
            </a:pP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Картинка «Лёгкие и дыхательная система» - </a:t>
            </a:r>
            <a:r>
              <a:rPr lang="en-US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7"/>
              </a:rPr>
              <a:t>http://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7"/>
              </a:rPr>
              <a:t>dev.naked-science.ru/sites/default/files/article/lungs.jpg</a:t>
            </a:r>
            <a:endParaRPr lang="ru-RU" sz="2000" dirty="0" smtClean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0" indent="-457200" algn="just">
              <a:buFontTx/>
              <a:buAutoNum type="arabicPeriod" startAt="7"/>
            </a:pP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Картинка «Нервная система» - </a:t>
            </a:r>
            <a:r>
              <a:rPr lang="en-US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8"/>
              </a:rPr>
              <a:t>http://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8"/>
              </a:rPr>
              <a:t>navidreamz.com/sciencepics/Sciencepics/Shutterstock/734.nervous%20system.jpg</a:t>
            </a:r>
            <a:endParaRPr lang="ru-RU" sz="2000" dirty="0" smtClean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0" indent="-457200" algn="just">
              <a:buFontTx/>
              <a:buAutoNum type="arabicPeriod" startAt="7"/>
            </a:pPr>
            <a:r>
              <a:rPr lang="ru-RU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Картинка «Корона» - </a:t>
            </a:r>
            <a:r>
              <a:rPr lang="en-US" sz="20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9"/>
              </a:rPr>
              <a:t>http://</a:t>
            </a:r>
            <a:r>
              <a:rPr lang="en-US" sz="20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9"/>
              </a:rPr>
              <a:t>litterref.ru/files/53/1e46e0dd8f278e527b6b16c5cc93855e.html_files/19.jpg</a:t>
            </a:r>
            <a:endParaRPr lang="ru-RU" sz="2000" dirty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69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>
      <p:transition spd="slow">
        <p:fade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3376" y="-12181"/>
            <a:ext cx="9144000" cy="92090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ln>
                  <a:solidFill>
                    <a:srgbClr val="002060"/>
                  </a:solidFill>
                </a:ln>
                <a:solidFill>
                  <a:srgbClr val="F8FC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Использованные материалы:</a:t>
            </a:r>
            <a:endParaRPr lang="ru-RU" sz="5400" dirty="0">
              <a:ln>
                <a:solidFill>
                  <a:srgbClr val="002060"/>
                </a:solidFill>
              </a:ln>
              <a:solidFill>
                <a:srgbClr val="F8FC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722" y="1196752"/>
            <a:ext cx="9159345" cy="5661248"/>
          </a:xfrm>
          <a:prstGeom prst="rect">
            <a:avLst/>
          </a:prstGeom>
        </p:spPr>
        <p:txBody>
          <a:bodyPr wrap="square" lIns="180000" tIns="0" rIns="180000" bIns="0">
            <a:normAutofit fontScale="85000" lnSpcReduction="20000"/>
          </a:bodyPr>
          <a:lstStyle/>
          <a:p>
            <a:pPr marL="457200" indent="-457200" algn="just">
              <a:buAutoNum type="arabicPeriod" startAt="13"/>
            </a:pPr>
            <a:r>
              <a:rPr lang="ru-RU" sz="2400" dirty="0" smtClean="0">
                <a:ln w="11430">
                  <a:noFill/>
                </a:ln>
                <a:solidFill>
                  <a:schemeClr val="bg1"/>
                </a:solidFill>
              </a:rPr>
              <a:t>Картинки </a:t>
            </a:r>
            <a:r>
              <a:rPr lang="ru-RU" sz="2400" dirty="0" smtClean="0">
                <a:ln w="11430">
                  <a:noFill/>
                </a:ln>
                <a:solidFill>
                  <a:schemeClr val="bg1"/>
                </a:solidFill>
              </a:rPr>
              <a:t>и фото с </a:t>
            </a: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</a:rPr>
              <a:t>сайта «Яндекс-картинки» - </a:t>
            </a:r>
            <a:r>
              <a:rPr lang="ru-RU" sz="2400" dirty="0" smtClean="0">
                <a:ln w="11430">
                  <a:noFill/>
                </a:ln>
                <a:solidFill>
                  <a:schemeClr val="bg1"/>
                </a:solidFill>
              </a:rPr>
              <a:t>«Детский лыжный спорт» </a:t>
            </a: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</a:rPr>
              <a:t>- </a:t>
            </a:r>
            <a:r>
              <a:rPr lang="en-US" sz="2400" dirty="0">
                <a:ln w="11430">
                  <a:noFill/>
                </a:ln>
                <a:solidFill>
                  <a:schemeClr val="bg1"/>
                </a:solidFill>
                <a:hlinkClick r:id="rId4"/>
              </a:rPr>
              <a:t>https://yandex.kz/images/search?text=%</a:t>
            </a:r>
            <a:r>
              <a:rPr lang="en-US" sz="2400" dirty="0" smtClean="0">
                <a:ln w="11430">
                  <a:noFill/>
                </a:ln>
                <a:solidFill>
                  <a:schemeClr val="bg1"/>
                </a:solidFill>
                <a:hlinkClick r:id="rId4"/>
              </a:rPr>
              <a:t>D0%B4%D0%B5%D1%82%D1%81%D0%BA%D0%B8%D0%B9%20%D0%BB%D1%8B%D0%B6%D0%BD%D1%8B%D0%B9%20%D1%81%D0%BF%D0%BE%D1%80%D1%82&amp;stype=image&amp;lr=10300&amp;noreask=1&amp;source=wiz</a:t>
            </a:r>
            <a:endParaRPr lang="ru-RU" sz="2400" dirty="0" smtClean="0">
              <a:ln w="11430">
                <a:noFill/>
              </a:ln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 startAt="13"/>
            </a:pP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</a:rPr>
              <a:t>Кнопки для презентаций с сайта «Яндекс картинки» - </a:t>
            </a:r>
            <a:r>
              <a:rPr lang="en-US" sz="2400" dirty="0">
                <a:ln w="11430">
                  <a:noFill/>
                </a:ln>
                <a:solidFill>
                  <a:schemeClr val="bg1"/>
                </a:solidFill>
                <a:hlinkClick r:id="rId5"/>
              </a:rPr>
              <a:t>https://yandex.kz/search/?text=%</a:t>
            </a:r>
            <a:r>
              <a:rPr lang="en-US" sz="2400" dirty="0" smtClean="0">
                <a:ln w="11430">
                  <a:noFill/>
                </a:ln>
                <a:solidFill>
                  <a:schemeClr val="bg1"/>
                </a:solidFill>
                <a:hlinkClick r:id="rId5"/>
              </a:rPr>
              <a:t>D0%9A%D0%BD%D0%BE%D0%BF%D0%BA%D0%B8%20%D0%B4%D0%BB%D1%8F%20%D0%BF%D1%80%D0%B5%D0%B7%D0%B5%D0%BD%D1%82%D0%B0%D1%86%D0%B8%D0%B9%20&amp;lr=10300&amp;clid=21979</a:t>
            </a:r>
            <a:endParaRPr lang="ru-RU" sz="2400" dirty="0" smtClean="0">
              <a:ln w="11430">
                <a:noFill/>
              </a:ln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 startAt="13"/>
            </a:pP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Песня группы «ТАТУ» - Нас не догонишь - </a:t>
            </a:r>
            <a:r>
              <a:rPr lang="ru-RU" sz="2400" u="sng" dirty="0">
                <a:solidFill>
                  <a:schemeClr val="bg1"/>
                </a:solidFill>
                <a:hlinkClick r:id="rId6"/>
              </a:rPr>
              <a:t>http://iplayer.fm/song/46027683/Nas_ne_dogonyat_-_Sochi_2014_Vyhod_Rossii/</a:t>
            </a: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marL="457200" indent="-457200" algn="just">
              <a:buFontTx/>
              <a:buAutoNum type="arabicPeriod" startAt="13"/>
            </a:pP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Фото Александра Легкова – </a:t>
            </a:r>
            <a:r>
              <a:rPr lang="ru-RU" sz="2400" u="sng" dirty="0">
                <a:solidFill>
                  <a:schemeClr val="bg1"/>
                </a:solidFill>
                <a:hlinkClick r:id="rId7"/>
              </a:rPr>
              <a:t>https://yandex.kz/images/search?text=%D0%90%D0%BB%D0%B5%D0%BA%D1%81%D0%B0%D0%BD%D0%B4%D1%80%20%D0%9B%D0%B5%D0%B3%D0%BA%D0%BE%D0%B2%20%D1%84%D0%BE%D1%82%D0%BE</a:t>
            </a:r>
            <a:endParaRPr lang="ru-RU" sz="2400" u="sng" dirty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 startAt="13"/>
            </a:pP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Фоны для презентаций</a:t>
            </a:r>
            <a:r>
              <a:rPr lang="ru-RU" sz="2400" dirty="0">
                <a:ln w="11430">
                  <a:noFill/>
                </a:ln>
                <a:solidFill>
                  <a:schemeClr val="bg1"/>
                </a:solidFill>
              </a:rPr>
              <a:t> с сайта «Яндекс» - </a:t>
            </a:r>
            <a:r>
              <a:rPr lang="en-US" sz="2400" dirty="0">
                <a:ln w="11430">
                  <a:noFill/>
                </a:ln>
                <a:solidFill>
                  <a:schemeClr val="bg1"/>
                </a:solidFill>
                <a:hlinkClick r:id="rId8"/>
              </a:rPr>
              <a:t>http://xn----mtbdbahopbj0akd.xn--</a:t>
            </a:r>
            <a:r>
              <a:rPr lang="en-US" sz="2400" dirty="0" smtClean="0">
                <a:ln w="11430">
                  <a:noFill/>
                </a:ln>
                <a:solidFill>
                  <a:schemeClr val="bg1"/>
                </a:solidFill>
                <a:hlinkClick r:id="rId8"/>
              </a:rPr>
              <a:t>p1ai/wp-content/uploads/2015/06/fon_tekstura_odnotonnyy_poverhnost_2560x1600.jpg</a:t>
            </a:r>
            <a:endParaRPr lang="ru-RU" sz="2400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>
      <p:transition spd="slow">
        <p:fade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pcc\Desktop\МАРИНА - ДОКИ\прези мои\картинки\школьная тема\анатомия\сердце\6BiaA98c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31640" cy="11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715"/>
            <a:ext cx="7265096" cy="6858000"/>
          </a:xfrm>
        </p:spPr>
        <p:txBody>
          <a:bodyPr lIns="108000" tIns="0" rIns="108000" anchor="ctr" anchorCtr="0">
            <a:normAutofit/>
          </a:bodyPr>
          <a:lstStyle/>
          <a:p>
            <a:pPr algn="ctr"/>
            <a:r>
              <a:rPr lang="ru-RU" sz="96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Сердце и кровеносная система</a:t>
            </a:r>
            <a:endParaRPr lang="ru-RU" sz="9600" b="1" dirty="0">
              <a:ln w="3810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180000" tIns="360000" rIns="180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200" b="1" dirty="0" smtClean="0">
                <a:ln w="28575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Занятия на свежем воздухе благоприятно влияют на сердечно-сосудистую систему, усиливая приток крови к работающим мышцам.</a:t>
            </a:r>
            <a:endParaRPr lang="ru-RU" sz="6200" b="1" dirty="0">
              <a:ln w="28575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 descr="C:\Users\hppcc\Desktop\МАРИНА - ДОКИ\прези мои\картинки\школьная тема\анатомия\сердце\Otdelnye-simptomy-serdecho-sosu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4840"/>
          <a:stretch/>
        </p:blipFill>
        <p:spPr bwMode="auto">
          <a:xfrm>
            <a:off x="-20026" y="0"/>
            <a:ext cx="9164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ppcc\Desktop\МАРИНА - ДОКИ\прези мои\картинки\школьная тема\анатомия\сердце\Serdechno-sosudistaya-sistema-e1378916059117-450x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26" y="0"/>
            <a:ext cx="9164026" cy="68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1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6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0"/>
            <a:ext cx="7769152" cy="6858000"/>
          </a:xfrm>
        </p:spPr>
        <p:txBody>
          <a:bodyPr lIns="252000" tIns="0" rIns="252000" anchor="ctr" anchorCtr="0">
            <a:normAutofit/>
          </a:bodyPr>
          <a:lstStyle/>
          <a:p>
            <a:pPr algn="ctr"/>
            <a:r>
              <a:rPr lang="ru-RU" sz="8800" b="1" dirty="0" smtClean="0">
                <a:ln w="381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Лёгкие и дыхательная система</a:t>
            </a:r>
            <a:endParaRPr lang="ru-RU" sz="8800" b="1" dirty="0">
              <a:ln w="3810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 descr="C:\Users\hppcc\Desktop\МАРИНА - ДОКИ\прези мои\картинки\школьная тема\анатомия\лёгкие\lu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2275"/>
            <a:ext cx="9144000" cy="6858000"/>
          </a:xfrm>
          <a:prstGeom prst="rect">
            <a:avLst/>
          </a:prstGeom>
        </p:spPr>
        <p:txBody>
          <a:bodyPr vert="horz" lIns="0" tIns="0" rIns="18000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400" b="1" dirty="0" smtClean="0">
                <a:ln w="2540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процессе занятий развивается грудная клетка и увеличивается сила дыхательных мышц.</a:t>
            </a:r>
            <a:endParaRPr lang="ru-RU" sz="7400" b="1" dirty="0">
              <a:ln w="2540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3" descr="C:\Users\hppcc\Desktop\МАРИНА - ДОКИ\прези мои\картинки\школьная тема\анатомия\лёгкие\Bahaya-Rokok-Bagi-Paru-Par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r="6285"/>
          <a:stretch/>
        </p:blipFill>
        <p:spPr bwMode="auto">
          <a:xfrm>
            <a:off x="-61182" y="-2275"/>
            <a:ext cx="9176711" cy="68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pcc\Desktop\МАРИНА - ДОКИ\прези мои\картинки\школьная тема\анатомия\лёгкие\fcb6b_breath-sound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r="5442"/>
          <a:stretch/>
        </p:blipFill>
        <p:spPr bwMode="auto">
          <a:xfrm>
            <a:off x="-94976" y="-2275"/>
            <a:ext cx="9244297" cy="685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3698</TotalTime>
  <Words>1326</Words>
  <Application>Microsoft Office PowerPoint</Application>
  <PresentationFormat>Экран (4:3)</PresentationFormat>
  <Paragraphs>257</Paragraphs>
  <Slides>76</Slides>
  <Notes>0</Notes>
  <HiddenSlides>3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Поток</vt:lpstr>
      <vt:lpstr>Лыжный спорт  в школе</vt:lpstr>
      <vt:lpstr>Презентация PowerPoint</vt:lpstr>
      <vt:lpstr>ПРАВИЛА   БЕЗОПАСНОСТИ  ПРИ  ЗАНЯТИЯХ   ЛЫЖНОЙ  ПОДГОТОВКОЙ</vt:lpstr>
      <vt:lpstr>Презентация PowerPoint</vt:lpstr>
      <vt:lpstr>Презентация PowerPoint</vt:lpstr>
      <vt:lpstr>Лыжный спорт является одним из самых массовых видов спорта.</vt:lpstr>
      <vt:lpstr>Ходьба и бег на лыжах улучшает работу внутренних органов и систем организма.</vt:lpstr>
      <vt:lpstr>Сердце и кровеносная система</vt:lpstr>
      <vt:lpstr>Лёгкие и дыхательная система</vt:lpstr>
      <vt:lpstr>Центральная  и периферическая нервная система</vt:lpstr>
      <vt:lpstr>Большая амплитуда движений, ритмичное чередование напряжения и расслабления мышц  способствуют развитию  скелетно-мышечной системы.</vt:lpstr>
      <vt:lpstr>Презентация PowerPoint</vt:lpstr>
      <vt:lpstr>На занятиях  лыжной подготовкой развиваются все физические качества.</vt:lpstr>
      <vt:lpstr>Занимаясь  лыжными гонками,  вы воспитываете в себе морально - волевые качества.</vt:lpstr>
      <vt:lpstr>Активное влияние природы во время занятий лыжным спортом оказывает положительное воздействие на эмоциональное состояние человека.</vt:lpstr>
      <vt:lpstr>ВАШЕ ЗДОРОВЬЕ –  В  ВАШИХ РУКАХ!</vt:lpstr>
      <vt:lpstr>Презентация PowerPoint</vt:lpstr>
      <vt:lpstr>Основные стили передвижения             на беговых лыжах</vt:lpstr>
      <vt:lpstr>Классический стиль</vt:lpstr>
      <vt:lpstr>При передвижении на лыжах, выполняются толчки сначала одной, а затем другой палкой. Такие лыжные ходы и называются    попеременными. </vt:lpstr>
      <vt:lpstr>Свободный стиль</vt:lpstr>
      <vt:lpstr>Презентация PowerPoint</vt:lpstr>
      <vt:lpstr>Презентация PowerPoint</vt:lpstr>
      <vt:lpstr>Презентация PowerPoint</vt:lpstr>
      <vt:lpstr>Презентация PowerPoint</vt:lpstr>
      <vt:lpstr>Торможение «плугом» применяют при прямом спуске (прямо вниз).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по теме  «ЛЫЖНЫЙ СПОРТ  В ШКОЛЕ»</vt:lpstr>
      <vt:lpstr>1. Во избежание потёртостей на ногах, не ходить на лыжах:</vt:lpstr>
      <vt:lpstr>Презентация PowerPoint</vt:lpstr>
      <vt:lpstr>Презентация PowerPoint</vt:lpstr>
      <vt:lpstr>2. Во избежание столкновения на учебной лыжне, нужно передвигаться:</vt:lpstr>
      <vt:lpstr>Презентация PowerPoint</vt:lpstr>
      <vt:lpstr>Презентация PowerPoint</vt:lpstr>
      <vt:lpstr>3. Если во время занятий (соревнований) вы, по каким-либо причинам, сошли  с дистанции,  то нужно:</vt:lpstr>
      <vt:lpstr>Презентация PowerPoint</vt:lpstr>
      <vt:lpstr>Презентация PowerPoint</vt:lpstr>
      <vt:lpstr>4. При появлении признаков обморожения у себя или других ребят:</vt:lpstr>
      <vt:lpstr>Презентация PowerPoint</vt:lpstr>
      <vt:lpstr>Презентация PowerPoint</vt:lpstr>
      <vt:lpstr>5. При поломке и порче лыжного снаряжения и невозможности починить его, нужно:</vt:lpstr>
      <vt:lpstr>Презентация PowerPoint</vt:lpstr>
      <vt:lpstr>Презентация PowerPoint</vt:lpstr>
      <vt:lpstr>6. Строго соблюдать интервалы при передвижении на лыжах по дистанции:</vt:lpstr>
      <vt:lpstr>Презентация PowerPoint</vt:lpstr>
      <vt:lpstr>Презентация PowerPoint</vt:lpstr>
      <vt:lpstr>7. Строго соблюдать интервалы при передвижении на лыжах на спусках:</vt:lpstr>
      <vt:lpstr>Презентация PowerPoint</vt:lpstr>
      <vt:lpstr>Презентация PowerPoint</vt:lpstr>
      <vt:lpstr>8. Одежда для лыжной подготовки должна быть лёгкой и свободной, но, в то же время:</vt:lpstr>
      <vt:lpstr>Презентация PowerPoint</vt:lpstr>
      <vt:lpstr>Презентация PowerPoint</vt:lpstr>
      <vt:lpstr>9. ОСНОВНЫЕ СТИЛИ ПЕРЕДВИЖЕНИЯ НА БЕГОВЫХ ЛЫЖАХ:</vt:lpstr>
      <vt:lpstr>Презентация PowerPoint</vt:lpstr>
      <vt:lpstr>Презентация PowerPoint</vt:lpstr>
      <vt:lpstr>10.  Занятия лыжным  спортом способствуют:</vt:lpstr>
      <vt:lpstr>Презентация PowerPoint</vt:lpstr>
      <vt:lpstr>Презентация PowerPoint</vt:lpstr>
      <vt:lpstr>11.   РОССИЙСКИЙ ЛЫЖНИК – ОЛИМПИЙСКИЙ ЧЕМПИОН  в гонке на 50 км свободным стилем  на зимней Олимпиаде в Сочи (2014г):</vt:lpstr>
      <vt:lpstr>Презентация PowerPoint</vt:lpstr>
      <vt:lpstr>Презентация PowerPoint</vt:lpstr>
      <vt:lpstr>12.    Какое  спортивное  звание имеет  Александр  Легков?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Марина Осипова</cp:lastModifiedBy>
  <cp:revision>497</cp:revision>
  <dcterms:created xsi:type="dcterms:W3CDTF">2015-11-24T00:37:52Z</dcterms:created>
  <dcterms:modified xsi:type="dcterms:W3CDTF">2015-12-19T02:11:12Z</dcterms:modified>
</cp:coreProperties>
</file>