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8" r:id="rId2"/>
    <p:sldId id="274" r:id="rId3"/>
    <p:sldId id="258" r:id="rId4"/>
    <p:sldId id="256" r:id="rId5"/>
    <p:sldId id="264" r:id="rId6"/>
    <p:sldId id="261" r:id="rId7"/>
    <p:sldId id="270" r:id="rId8"/>
    <p:sldId id="272" r:id="rId9"/>
    <p:sldId id="273" r:id="rId10"/>
    <p:sldId id="275" r:id="rId11"/>
    <p:sldId id="276" r:id="rId12"/>
    <p:sldId id="277" r:id="rId13"/>
    <p:sldId id="269" r:id="rId14"/>
    <p:sldId id="263" r:id="rId15"/>
    <p:sldId id="271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752600"/>
          </a:xfrm>
        </p:spPr>
        <p:txBody>
          <a:bodyPr/>
          <a:lstStyle/>
          <a:p>
            <a:r>
              <a:rPr lang="ru-RU" dirty="0" smtClean="0"/>
              <a:t>Добро пожаловать на урок!!!</a:t>
            </a:r>
            <a:endParaRPr lang="ru-RU" dirty="0"/>
          </a:p>
        </p:txBody>
      </p:sp>
      <p:pic>
        <p:nvPicPr>
          <p:cNvPr id="19460" name="Picture 4" descr="http://alchevskpravoslavniy.ru/wp-content/uploads/2013/08/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700808"/>
            <a:ext cx="666750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5602" name="Picture 2" descr="http://easyengl.ucoz.ru/_ld/26/946210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217382" cy="6208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ctr">
              <a:buNone/>
            </a:pPr>
            <a:r>
              <a:rPr lang="ru-RU" sz="4400" dirty="0" smtClean="0"/>
              <a:t>Подсчитайте объем информации в нашем учебнике информатики.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На каждой странице нашего учебника помещается чуть меньше 40 строк, в каждой строке – примерно 60 символов. Следовательно, страница учебника имеет информационный объем около 2400 байтов, а весь учебник, состоящий из 176 страниц, - 422400 байтов информации. Чтобы перейти от байтов к килобайтам, разделим это число на 1024. получим: 422400 байт ≈413Кбайт. Для перехода к мегабайтам выполним деление числа 413 на 1024. Получим: 413 Кбайт ≈ 0,4 Мбайт.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«Отгадай слово»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92125" y="1597025"/>
            <a:ext cx="8353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Решите примеры и прочитайте закодированное слово.</a:t>
            </a:r>
            <a:b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0,5 Кб = ____ б</a:t>
            </a:r>
            <a:b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1,2 Мб = </a:t>
            </a:r>
            <a:r>
              <a:rPr lang="ru-RU" sz="2400" dirty="0" err="1">
                <a:solidFill>
                  <a:srgbClr val="000000"/>
                </a:solidFill>
                <a:latin typeface="Arial" charset="0"/>
                <a:cs typeface="Times New Roman" charset="0"/>
              </a:rPr>
              <a:t>____Кб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0,3 Гб =_____ Мб</a:t>
            </a:r>
            <a:b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1024 Мб = ____ Гб</a:t>
            </a:r>
            <a:b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2700 Кб = ____ Мб</a:t>
            </a:r>
            <a:b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3600 Б = </a:t>
            </a:r>
            <a:r>
              <a:rPr lang="ru-RU" sz="2400" dirty="0" err="1">
                <a:solidFill>
                  <a:srgbClr val="000000"/>
                </a:solidFill>
                <a:latin typeface="Arial" charset="0"/>
                <a:cs typeface="Times New Roman" charset="0"/>
              </a:rPr>
              <a:t>_____Кб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</a:br>
            <a:endParaRPr lang="ru-RU" sz="2400" dirty="0">
              <a:latin typeface="Arial" charset="0"/>
              <a:cs typeface="Times New Roman" charset="0"/>
            </a:endParaRPr>
          </a:p>
          <a:p>
            <a:pPr eaLnBrk="0" hangingPunct="0"/>
            <a:r>
              <a:rPr lang="ru-RU" sz="24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К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=1228,8 Кб;  </a:t>
            </a:r>
            <a:r>
              <a:rPr lang="ru-RU" sz="24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=307,2 Мб;  </a:t>
            </a:r>
            <a:r>
              <a:rPr lang="ru-RU" sz="24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=512 б;  </a:t>
            </a:r>
            <a:r>
              <a:rPr lang="ru-RU" sz="24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Р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=3,51 Кб;  </a:t>
            </a:r>
            <a:b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</a:br>
            <a:r>
              <a:rPr lang="ru-RU" sz="24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=2,63 Мб;  </a:t>
            </a:r>
            <a:r>
              <a:rPr lang="ru-RU" sz="2400" dirty="0">
                <a:solidFill>
                  <a:srgbClr val="FF0000"/>
                </a:solidFill>
                <a:latin typeface="Arial" charset="0"/>
                <a:cs typeface="Times New Roman" charset="0"/>
              </a:rPr>
              <a:t>Н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=1 Гб</a:t>
            </a:r>
            <a:endParaRPr lang="ru-RU" sz="2400" dirty="0">
              <a:latin typeface="Arial" charset="0"/>
              <a:cs typeface="Times New Roman" charset="0"/>
            </a:endParaRPr>
          </a:p>
          <a:p>
            <a:pPr eaLnBrk="0" hangingPunct="0"/>
            <a:endParaRPr lang="ru-RU" sz="2400" dirty="0">
              <a:latin typeface="Arial" charset="0"/>
              <a:cs typeface="Times New Roman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5310188"/>
            <a:ext cx="1728787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635375" y="5440363"/>
            <a:ext cx="13827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latin typeface="Arial" charset="0"/>
                <a:cs typeface="Times New Roman" charset="0"/>
              </a:rPr>
              <a:t>Ответ:</a:t>
            </a:r>
            <a:r>
              <a:rPr lang="ru-RU" sz="3200">
                <a:latin typeface="Arial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395288" y="3933825"/>
          <a:ext cx="8650158" cy="2023740"/>
        </p:xfrm>
        <a:graphic>
          <a:graphicData uri="http://schemas.openxmlformats.org/drawingml/2006/table">
            <a:tbl>
              <a:tblPr firstRow="1" firstCol="1" bandRow="1"/>
              <a:tblGrid>
                <a:gridCol w="1466298"/>
                <a:gridCol w="2278116"/>
                <a:gridCol w="1296144"/>
                <a:gridCol w="1512168"/>
                <a:gridCol w="1152128"/>
                <a:gridCol w="945304"/>
              </a:tblGrid>
              <a:tr h="580745">
                <a:tc gridSpan="2"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Тип файла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носителя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Текстовый файл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Графический файл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Звуковой файл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Видео  файл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91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информации в данном документе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флешка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документов помещающихся на носителе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(ответ округлить до целых)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5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диск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5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DVD – диск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0" marR="5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8913" y="1125538"/>
            <a:ext cx="885666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Возьмите любой текстовый документ, определите сколько в нём  информации и определите сколько таких документов может  поместится на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флешке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диске,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DVD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диске.</a:t>
            </a:r>
            <a:endParaRPr lang="ru-RU" sz="1200" dirty="0">
              <a:ea typeface="Calibri" pitchFamily="34" charset="0"/>
              <a:cs typeface="Times New Roman" pitchFamily="18" charset="0"/>
            </a:endParaRPr>
          </a:p>
          <a:p>
            <a:pPr marL="342900" indent="-342900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Любой графический файл (рисунок, фотография)</a:t>
            </a:r>
            <a:endParaRPr lang="ru-RU" sz="1200" dirty="0"/>
          </a:p>
          <a:p>
            <a:pPr marL="342900" indent="-342900"/>
            <a:r>
              <a:rPr lang="ru-RU" sz="2400" dirty="0">
                <a:latin typeface="Times New Roman" pitchFamily="18" charset="0"/>
                <a:cs typeface="Calibri" pitchFamily="34" charset="0"/>
              </a:rPr>
              <a:t>3. Любой звуковой файл (музыка)</a:t>
            </a:r>
            <a:endParaRPr lang="ru-RU" sz="1200" dirty="0"/>
          </a:p>
          <a:p>
            <a:pPr marL="342900" indent="-342900"/>
            <a:r>
              <a:rPr lang="ru-RU" sz="2400" dirty="0">
                <a:latin typeface="Times New Roman" pitchFamily="18" charset="0"/>
                <a:cs typeface="Calibri" pitchFamily="34" charset="0"/>
              </a:rPr>
              <a:t>4. Любой видео файл ( фильм) </a:t>
            </a:r>
            <a:endParaRPr lang="ru-RU" sz="1200" dirty="0"/>
          </a:p>
          <a:p>
            <a:pPr marL="342900" indent="-342900" eaLnBrk="0" hangingPunct="0"/>
            <a:r>
              <a:rPr lang="ru-RU" sz="2400" dirty="0">
                <a:latin typeface="Times New Roman" pitchFamily="18" charset="0"/>
                <a:cs typeface="Calibri" pitchFamily="34" charset="0"/>
              </a:rPr>
              <a:t>Записать результаты в таблицу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827088" y="1773238"/>
            <a:ext cx="8137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Я узнал…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Я научился…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Я оцениваю свою работу…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урок!!!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 такое информация?</a:t>
            </a: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Откуда вы получаете информацию? </a:t>
            </a:r>
          </a:p>
          <a:p>
            <a:pPr algn="just"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85788" y="-903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73050" y="2846388"/>
            <a:ext cx="2617788" cy="2663825"/>
            <a:chOff x="444" y="1529"/>
            <a:chExt cx="1814" cy="2034"/>
          </a:xfrm>
        </p:grpSpPr>
        <p:pic>
          <p:nvPicPr>
            <p:cNvPr id="7186" name="Picture 4" descr="14645-3-P104044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44" y="1529"/>
              <a:ext cx="1814" cy="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7" name="Rectangle 5"/>
            <p:cNvSpPr>
              <a:spLocks noChangeArrowheads="1"/>
            </p:cNvSpPr>
            <p:nvPr/>
          </p:nvSpPr>
          <p:spPr bwMode="auto">
            <a:xfrm>
              <a:off x="459" y="1557"/>
              <a:ext cx="1782" cy="1980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65138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324475" y="3902075"/>
            <a:ext cx="3271838" cy="1708150"/>
            <a:chOff x="3022" y="639"/>
            <a:chExt cx="2171" cy="1195"/>
          </a:xfrm>
        </p:grpSpPr>
        <p:pic>
          <p:nvPicPr>
            <p:cNvPr id="7184" name="Picture 9" descr="Метр складной металлический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25" y="639"/>
              <a:ext cx="2160" cy="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Rectangle 11"/>
            <p:cNvSpPr>
              <a:spLocks noChangeArrowheads="1"/>
            </p:cNvSpPr>
            <p:nvPr/>
          </p:nvSpPr>
          <p:spPr bwMode="auto">
            <a:xfrm>
              <a:off x="3022" y="642"/>
              <a:ext cx="2171" cy="1190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174" name="Picture 16" descr="Точный килограм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1688" y="2105025"/>
            <a:ext cx="1646237" cy="13716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75" name="Rectangle 20"/>
          <p:cNvSpPr>
            <a:spLocks noChangeArrowheads="1"/>
          </p:cNvSpPr>
          <p:nvPr/>
        </p:nvSpPr>
        <p:spPr bwMode="auto">
          <a:xfrm>
            <a:off x="0" y="2378075"/>
            <a:ext cx="9144000" cy="0"/>
          </a:xfrm>
          <a:prstGeom prst="rect">
            <a:avLst/>
          </a:prstGeom>
          <a:solidFill>
            <a:srgbClr val="FFF7C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76" name="Picture 23" descr="Транспортир 10 см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2113" y="698500"/>
            <a:ext cx="367188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43"/>
          <p:cNvSpPr>
            <a:spLocks noChangeArrowheads="1"/>
          </p:cNvSpPr>
          <p:nvPr/>
        </p:nvSpPr>
        <p:spPr bwMode="auto">
          <a:xfrm>
            <a:off x="0" y="299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9" name="Rectangle 61"/>
          <p:cNvSpPr>
            <a:spLocks noChangeArrowheads="1"/>
          </p:cNvSpPr>
          <p:nvPr/>
        </p:nvSpPr>
        <p:spPr bwMode="auto">
          <a:xfrm>
            <a:off x="1763688" y="260648"/>
            <a:ext cx="5160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Измерения</a:t>
            </a:r>
          </a:p>
        </p:txBody>
      </p:sp>
      <p:sp>
        <p:nvSpPr>
          <p:cNvPr id="7180" name="Text Box 63"/>
          <p:cNvSpPr txBox="1">
            <a:spLocks noChangeArrowheads="1"/>
          </p:cNvSpPr>
          <p:nvPr/>
        </p:nvSpPr>
        <p:spPr bwMode="auto">
          <a:xfrm>
            <a:off x="695325" y="5487988"/>
            <a:ext cx="211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Время</a:t>
            </a:r>
          </a:p>
        </p:txBody>
      </p:sp>
      <p:sp>
        <p:nvSpPr>
          <p:cNvPr id="7181" name="Text Box 64"/>
          <p:cNvSpPr txBox="1">
            <a:spLocks noChangeArrowheads="1"/>
          </p:cNvSpPr>
          <p:nvPr/>
        </p:nvSpPr>
        <p:spPr bwMode="auto">
          <a:xfrm>
            <a:off x="5964238" y="5732463"/>
            <a:ext cx="1741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Длина</a:t>
            </a:r>
          </a:p>
        </p:txBody>
      </p:sp>
      <p:sp>
        <p:nvSpPr>
          <p:cNvPr id="7182" name="Text Box 65"/>
          <p:cNvSpPr txBox="1">
            <a:spLocks noChangeArrowheads="1"/>
          </p:cNvSpPr>
          <p:nvPr/>
        </p:nvSpPr>
        <p:spPr bwMode="auto">
          <a:xfrm>
            <a:off x="6459538" y="3021013"/>
            <a:ext cx="213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Угол</a:t>
            </a:r>
          </a:p>
        </p:txBody>
      </p:sp>
      <p:sp>
        <p:nvSpPr>
          <p:cNvPr id="7183" name="Text Box 66"/>
          <p:cNvSpPr txBox="1">
            <a:spLocks noChangeArrowheads="1"/>
          </p:cNvSpPr>
          <p:nvPr/>
        </p:nvSpPr>
        <p:spPr bwMode="auto">
          <a:xfrm>
            <a:off x="3702050" y="3556000"/>
            <a:ext cx="87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Вес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752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Единицы измерения информации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13" y="573088"/>
            <a:ext cx="850900" cy="1908175"/>
          </a:xfrm>
          <a:prstGeom prst="rect">
            <a:avLst/>
          </a:prstGeom>
          <a:noFill/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Бит и байт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881063" y="3887788"/>
          <a:ext cx="7916862" cy="2008187"/>
        </p:xfrm>
        <a:graphic>
          <a:graphicData uri="http://schemas.openxmlformats.org/presentationml/2006/ole">
            <p:oleObj spid="_x0000_s14338" name="Фотография Photo Editor" r:id="rId4" imgW="9469172" imgH="2400635" progId="">
              <p:embed/>
            </p:oleObj>
          </a:graphicData>
        </a:graphic>
      </p:graphicFrame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066800" y="1809750"/>
            <a:ext cx="78247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99"/>
                </a:solidFill>
                <a:latin typeface="Arial" charset="0"/>
              </a:rPr>
              <a:t>Единицами измерения информации являются биты (0 и 1) и байты.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99"/>
                </a:solidFill>
                <a:latin typeface="Arial" charset="0"/>
              </a:rPr>
              <a:t>1 байт – это 8 битов</a:t>
            </a:r>
            <a:r>
              <a:rPr lang="ru-RU" sz="2800">
                <a:solidFill>
                  <a:srgbClr val="003399"/>
                </a:solidFill>
                <a:latin typeface="Arial" charset="0"/>
              </a:rPr>
              <a:t>.</a:t>
            </a:r>
          </a:p>
        </p:txBody>
      </p:sp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8575" y="1646238"/>
            <a:ext cx="1074738" cy="180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539552" y="2636912"/>
            <a:ext cx="8075612" cy="3673475"/>
          </a:xfrm>
          <a:prstGeom prst="rect">
            <a:avLst/>
          </a:prstGeom>
          <a:solidFill>
            <a:srgbClr val="FFE2C5"/>
          </a:solidFill>
          <a:ln>
            <a:solidFill>
              <a:srgbClr val="CC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ru-RU" sz="4000" b="1" kern="0" dirty="0" smtClean="0">
                <a:solidFill>
                  <a:srgbClr val="003399"/>
                </a:solidFill>
                <a:latin typeface="Arial"/>
              </a:rPr>
              <a:t>1 байт = 8 битов </a:t>
            </a:r>
            <a:r>
              <a:rPr lang="ru-RU" sz="4000" b="1" kern="0" dirty="0" smtClean="0">
                <a:solidFill>
                  <a:srgbClr val="FF0000"/>
                </a:solidFill>
                <a:latin typeface="Arial"/>
              </a:rPr>
              <a:t>(1 символ)</a:t>
            </a:r>
          </a:p>
          <a:p>
            <a:pPr>
              <a:buFontTx/>
              <a:buNone/>
              <a:defRPr/>
            </a:pPr>
            <a:r>
              <a:rPr lang="ru-RU" sz="4000" b="1" kern="0" dirty="0" smtClean="0">
                <a:solidFill>
                  <a:srgbClr val="003399"/>
                </a:solidFill>
                <a:latin typeface="Arial"/>
              </a:rPr>
              <a:t>1 Кб (килобайт) = 1024 байтов</a:t>
            </a:r>
          </a:p>
          <a:p>
            <a:pPr>
              <a:buFontTx/>
              <a:buNone/>
              <a:defRPr/>
            </a:pPr>
            <a:r>
              <a:rPr lang="ru-RU" sz="4000" b="1" kern="0" dirty="0" smtClean="0">
                <a:solidFill>
                  <a:srgbClr val="003399"/>
                </a:solidFill>
                <a:latin typeface="Arial"/>
              </a:rPr>
              <a:t>1 Мб (мегабайт) = 1024 Кб</a:t>
            </a:r>
          </a:p>
          <a:p>
            <a:pPr>
              <a:buFontTx/>
              <a:buNone/>
              <a:defRPr/>
            </a:pPr>
            <a:r>
              <a:rPr lang="ru-RU" sz="4000" b="1" kern="0" dirty="0" smtClean="0">
                <a:solidFill>
                  <a:srgbClr val="003399"/>
                </a:solidFill>
                <a:latin typeface="Arial"/>
              </a:rPr>
              <a:t>1 Гб (гигабайт) = 1024 Мб</a:t>
            </a:r>
          </a:p>
          <a:p>
            <a:pPr>
              <a:buFontTx/>
              <a:buNone/>
              <a:defRPr/>
            </a:pPr>
            <a:r>
              <a:rPr lang="ru-RU" sz="4000" b="1" kern="0" dirty="0" smtClean="0">
                <a:solidFill>
                  <a:srgbClr val="003399"/>
                </a:solidFill>
                <a:latin typeface="Arial"/>
              </a:rPr>
              <a:t>1 Тб (терабайт) = 1024 Гб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64704"/>
            <a:ext cx="6985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Соотношение единиц</a:t>
            </a:r>
            <a:endParaRPr lang="ru-RU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1"/>
          <p:cNvSpPr txBox="1">
            <a:spLocks noChangeArrowheads="1"/>
          </p:cNvSpPr>
          <p:nvPr/>
        </p:nvSpPr>
        <p:spPr bwMode="auto">
          <a:xfrm>
            <a:off x="6343650" y="6259513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  <a:latin typeface="Arial" charset="0"/>
              </a:rPr>
              <a:t>от 4 Гбайт</a:t>
            </a:r>
          </a:p>
        </p:txBody>
      </p:sp>
      <p:pic>
        <p:nvPicPr>
          <p:cNvPr id="12292" name="Picture 26" descr="op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87" y="5238801"/>
            <a:ext cx="2079625" cy="90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6" name="Picture 40" descr="Жесткий диск Western Digital 1200JB Caviar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" y="3873347"/>
            <a:ext cx="3057525" cy="229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297" name="Text Box 50"/>
          <p:cNvSpPr txBox="1">
            <a:spLocks noChangeArrowheads="1"/>
          </p:cNvSpPr>
          <p:nvPr/>
        </p:nvSpPr>
        <p:spPr bwMode="auto">
          <a:xfrm>
            <a:off x="295275" y="3371850"/>
            <a:ext cx="2951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Жесткий диск</a:t>
            </a:r>
          </a:p>
        </p:txBody>
      </p:sp>
      <p:sp>
        <p:nvSpPr>
          <p:cNvPr id="26630" name="Text Box 51"/>
          <p:cNvSpPr txBox="1">
            <a:spLocks noChangeArrowheads="1"/>
          </p:cNvSpPr>
          <p:nvPr/>
        </p:nvSpPr>
        <p:spPr bwMode="auto">
          <a:xfrm>
            <a:off x="5602288" y="3425825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Matisse ITC" pitchFamily="82" charset="0"/>
            </a:endParaRPr>
          </a:p>
        </p:txBody>
      </p:sp>
      <p:sp>
        <p:nvSpPr>
          <p:cNvPr id="26631" name="Text Box 52"/>
          <p:cNvSpPr txBox="1">
            <a:spLocks noChangeArrowheads="1"/>
          </p:cNvSpPr>
          <p:nvPr/>
        </p:nvSpPr>
        <p:spPr bwMode="auto">
          <a:xfrm>
            <a:off x="4860925" y="4765675"/>
            <a:ext cx="227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Flash-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память</a:t>
            </a:r>
          </a:p>
        </p:txBody>
      </p:sp>
      <p:pic>
        <p:nvPicPr>
          <p:cNvPr id="12300" name="Picture 43" descr="cd&#10;   r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012" y="2426197"/>
            <a:ext cx="2776538" cy="172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301" name="Text Box 47"/>
          <p:cNvSpPr txBox="1">
            <a:spLocks noChangeArrowheads="1"/>
          </p:cNvSpPr>
          <p:nvPr/>
        </p:nvSpPr>
        <p:spPr bwMode="auto">
          <a:xfrm>
            <a:off x="5902325" y="1089025"/>
            <a:ext cx="2451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Компакт диск</a:t>
            </a:r>
          </a:p>
        </p:txBody>
      </p:sp>
      <p:sp>
        <p:nvSpPr>
          <p:cNvPr id="26634" name="Text Box 44"/>
          <p:cNvSpPr txBox="1">
            <a:spLocks noChangeArrowheads="1"/>
          </p:cNvSpPr>
          <p:nvPr/>
        </p:nvSpPr>
        <p:spPr bwMode="auto">
          <a:xfrm>
            <a:off x="4979988" y="1885950"/>
            <a:ext cx="1760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  <a:latin typeface="Arial" charset="0"/>
              </a:rPr>
              <a:t>700 Мбайт</a:t>
            </a:r>
            <a:r>
              <a:rPr lang="ru-RU" sz="2400" b="1">
                <a:solidFill>
                  <a:srgbClr val="C00000"/>
                </a:solidFill>
                <a:latin typeface="Matisse ITC" pitchFamily="82" charset="0"/>
              </a:rPr>
              <a:t> </a:t>
            </a:r>
          </a:p>
        </p:txBody>
      </p:sp>
      <p:pic>
        <p:nvPicPr>
          <p:cNvPr id="12303" name="Picture 24" descr="Дискета 3,5 дюйма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7F6FA"/>
              </a:clrFrom>
              <a:clrTo>
                <a:srgbClr val="F7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897" y="1595438"/>
            <a:ext cx="1482427" cy="154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304" name="Text Box 45"/>
          <p:cNvSpPr txBox="1">
            <a:spLocks noChangeArrowheads="1"/>
          </p:cNvSpPr>
          <p:nvPr/>
        </p:nvSpPr>
        <p:spPr bwMode="auto">
          <a:xfrm>
            <a:off x="309563" y="1138238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Дискета</a:t>
            </a:r>
          </a:p>
        </p:txBody>
      </p:sp>
      <p:sp>
        <p:nvSpPr>
          <p:cNvPr id="26637" name="Text Box 35"/>
          <p:cNvSpPr txBox="1">
            <a:spLocks noChangeArrowheads="1"/>
          </p:cNvSpPr>
          <p:nvPr/>
        </p:nvSpPr>
        <p:spPr bwMode="auto">
          <a:xfrm>
            <a:off x="2759075" y="2736850"/>
            <a:ext cx="198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  <a:latin typeface="Arial" charset="0"/>
              </a:rPr>
              <a:t>1,44 Мбайт</a:t>
            </a:r>
            <a:endParaRPr lang="ru-RU" sz="2400" b="1">
              <a:solidFill>
                <a:srgbClr val="C00000"/>
              </a:solidFill>
              <a:latin typeface="Matisse ITC" pitchFamily="82" charset="0"/>
            </a:endParaRPr>
          </a:p>
        </p:txBody>
      </p:sp>
      <p:sp>
        <p:nvSpPr>
          <p:cNvPr id="2663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786812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Сравните носители информации!</a:t>
            </a:r>
          </a:p>
        </p:txBody>
      </p:sp>
      <p:sp>
        <p:nvSpPr>
          <p:cNvPr id="26639" name="Text Box 8"/>
          <p:cNvSpPr txBox="1">
            <a:spLocks noChangeArrowheads="1"/>
          </p:cNvSpPr>
          <p:nvPr/>
        </p:nvSpPr>
        <p:spPr bwMode="auto">
          <a:xfrm>
            <a:off x="2268538" y="6165850"/>
            <a:ext cx="207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Arial" charset="0"/>
              </a:rPr>
              <a:t>от 300 Гбайт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5500688" y="1423988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CD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7820025" y="1423988"/>
            <a:ext cx="855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atisse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isse ITC" pitchFamily="82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DVD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26642" name="Text Box 44"/>
          <p:cNvSpPr txBox="1">
            <a:spLocks noChangeArrowheads="1"/>
          </p:cNvSpPr>
          <p:nvPr/>
        </p:nvSpPr>
        <p:spPr bwMode="auto">
          <a:xfrm>
            <a:off x="7080250" y="1885950"/>
            <a:ext cx="2101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  <a:latin typeface="Arial" charset="0"/>
              </a:rPr>
              <a:t>от 4,7 Гбайт</a:t>
            </a:r>
            <a:r>
              <a:rPr lang="ru-RU" sz="2400" b="1">
                <a:solidFill>
                  <a:srgbClr val="C00000"/>
                </a:solidFill>
                <a:latin typeface="Matisse ITC" pitchFamily="82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5389562" cy="1143000"/>
          </a:xfrm>
        </p:spPr>
        <p:txBody>
          <a:bodyPr/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интересно</a:t>
            </a:r>
          </a:p>
        </p:txBody>
      </p:sp>
      <p:sp>
        <p:nvSpPr>
          <p:cNvPr id="137243" name="Rectangle 27"/>
          <p:cNvSpPr>
            <a:spLocks noChangeArrowheads="1"/>
          </p:cNvSpPr>
          <p:nvPr/>
        </p:nvSpPr>
        <p:spPr bwMode="auto">
          <a:xfrm>
            <a:off x="3946525" y="269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7244" name="Rectangle 28"/>
          <p:cNvSpPr>
            <a:spLocks noChangeArrowheads="1"/>
          </p:cNvSpPr>
          <p:nvPr/>
        </p:nvSpPr>
        <p:spPr bwMode="auto">
          <a:xfrm>
            <a:off x="3946525" y="269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7267" name="Rectangle 51"/>
          <p:cNvSpPr>
            <a:spLocks noChangeArrowheads="1"/>
          </p:cNvSpPr>
          <p:nvPr/>
        </p:nvSpPr>
        <p:spPr bwMode="auto">
          <a:xfrm>
            <a:off x="-4763" y="24860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7270" name="Rectangle 54"/>
          <p:cNvSpPr>
            <a:spLocks noChangeArrowheads="1"/>
          </p:cNvSpPr>
          <p:nvPr/>
        </p:nvSpPr>
        <p:spPr bwMode="auto">
          <a:xfrm>
            <a:off x="173038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7273" name="Text Box 57"/>
          <p:cNvSpPr txBox="1">
            <a:spLocks noChangeArrowheads="1"/>
          </p:cNvSpPr>
          <p:nvPr/>
        </p:nvSpPr>
        <p:spPr bwMode="auto">
          <a:xfrm>
            <a:off x="657225" y="1912938"/>
            <a:ext cx="778986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CC0000"/>
                </a:solidFill>
                <a:latin typeface="Arial" charset="0"/>
              </a:rPr>
              <a:t>Лазерный диск может хранить: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folHlink"/>
                </a:solidFill>
                <a:latin typeface="Arial" charset="0"/>
              </a:rPr>
              <a:t>95 копий</a:t>
            </a:r>
            <a:r>
              <a:rPr lang="ru-RU" sz="3200" dirty="0">
                <a:solidFill>
                  <a:srgbClr val="003399"/>
                </a:solidFill>
                <a:latin typeface="Arial" charset="0"/>
              </a:rPr>
              <a:t> словаря русского языка Сергея Ивановича Ожегова, </a:t>
            </a:r>
            <a:br>
              <a:rPr lang="ru-RU" sz="3200" dirty="0">
                <a:solidFill>
                  <a:srgbClr val="003399"/>
                </a:solidFill>
                <a:latin typeface="Arial" charset="0"/>
              </a:rPr>
            </a:br>
            <a:r>
              <a:rPr lang="ru-RU" sz="3200" dirty="0">
                <a:solidFill>
                  <a:schemeClr val="folHlink"/>
                </a:solidFill>
                <a:latin typeface="Arial" charset="0"/>
              </a:rPr>
              <a:t>72 минуты</a:t>
            </a:r>
            <a:r>
              <a:rPr lang="ru-RU" sz="3200" dirty="0">
                <a:solidFill>
                  <a:srgbClr val="003399"/>
                </a:solidFill>
                <a:latin typeface="Arial" charset="0"/>
              </a:rPr>
              <a:t> мультипликационного или видеофильма, </a:t>
            </a:r>
            <a:br>
              <a:rPr lang="ru-RU" sz="3200" dirty="0">
                <a:solidFill>
                  <a:srgbClr val="003399"/>
                </a:solidFill>
                <a:latin typeface="Arial" charset="0"/>
              </a:rPr>
            </a:br>
            <a:r>
              <a:rPr lang="ru-RU" sz="3200" dirty="0">
                <a:solidFill>
                  <a:schemeClr val="folHlink"/>
                </a:solidFill>
                <a:latin typeface="Arial" charset="0"/>
              </a:rPr>
              <a:t>2 часа</a:t>
            </a:r>
            <a:r>
              <a:rPr lang="ru-RU" sz="3200" dirty="0">
                <a:solidFill>
                  <a:srgbClr val="003399"/>
                </a:solidFill>
                <a:latin typeface="Arial" charset="0"/>
              </a:rPr>
              <a:t> музыки, </a:t>
            </a:r>
            <a:r>
              <a:rPr lang="ru-RU" sz="3200" dirty="0">
                <a:solidFill>
                  <a:schemeClr val="folHlink"/>
                </a:solidFill>
                <a:latin typeface="Arial" charset="0"/>
              </a:rPr>
              <a:t>19 часов</a:t>
            </a:r>
            <a:r>
              <a:rPr lang="ru-RU" sz="3200" dirty="0">
                <a:solidFill>
                  <a:srgbClr val="003399"/>
                </a:solidFill>
                <a:latin typeface="Arial" charset="0"/>
              </a:rPr>
              <a:t> записи речи </a:t>
            </a:r>
            <a:br>
              <a:rPr lang="ru-RU" sz="3200" dirty="0">
                <a:solidFill>
                  <a:srgbClr val="003399"/>
                </a:solidFill>
                <a:latin typeface="Arial" charset="0"/>
              </a:rPr>
            </a:br>
            <a:r>
              <a:rPr lang="ru-RU" sz="3200" dirty="0">
                <a:solidFill>
                  <a:srgbClr val="003399"/>
                </a:solidFill>
                <a:latin typeface="Arial" charset="0"/>
              </a:rPr>
              <a:t>или </a:t>
            </a:r>
            <a:r>
              <a:rPr lang="ru-RU" sz="3200" dirty="0">
                <a:solidFill>
                  <a:schemeClr val="folHlink"/>
                </a:solidFill>
                <a:latin typeface="Arial" charset="0"/>
              </a:rPr>
              <a:t>600 </a:t>
            </a:r>
            <a:r>
              <a:rPr lang="ru-RU" sz="3200" dirty="0">
                <a:solidFill>
                  <a:srgbClr val="003399"/>
                </a:solidFill>
                <a:latin typeface="Arial" charset="0"/>
              </a:rPr>
              <a:t>высококачественных фотографий.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обсудим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99"/>
                </a:solidFill>
              </a:rPr>
              <a:t>Что такое байт, килобайт, мегабайт и гигабайт?</a:t>
            </a:r>
          </a:p>
          <a:p>
            <a:r>
              <a:rPr lang="ru-RU" sz="3200" dirty="0">
                <a:solidFill>
                  <a:srgbClr val="003399"/>
                </a:solidFill>
              </a:rPr>
              <a:t>Как они связаны между собой?</a:t>
            </a:r>
          </a:p>
          <a:p>
            <a:r>
              <a:rPr lang="ru-RU" sz="3200" dirty="0">
                <a:solidFill>
                  <a:srgbClr val="003399"/>
                </a:solidFill>
              </a:rPr>
              <a:t>Сколько битов составляет ½ килобайта?</a:t>
            </a:r>
          </a:p>
          <a:p>
            <a:r>
              <a:rPr lang="ru-RU" sz="3200" dirty="0">
                <a:solidFill>
                  <a:srgbClr val="003399"/>
                </a:solidFill>
              </a:rPr>
              <a:t>Сколько школьных учебников емкостью 350 Кбайт можно разместить на трехдюймовой дискете?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183</TotalTime>
  <Words>301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Официальная</vt:lpstr>
      <vt:lpstr>Фотография Photo Editor</vt:lpstr>
      <vt:lpstr>Добро пожаловать на урок!!!</vt:lpstr>
      <vt:lpstr>Слайд 2</vt:lpstr>
      <vt:lpstr>Слайд 3</vt:lpstr>
      <vt:lpstr>Единицы измерения информации</vt:lpstr>
      <vt:lpstr>Бит и байт</vt:lpstr>
      <vt:lpstr>Слайд 6</vt:lpstr>
      <vt:lpstr>Сравните носители информации!</vt:lpstr>
      <vt:lpstr>Это интересно</vt:lpstr>
      <vt:lpstr>Давайте обсудим</vt:lpstr>
      <vt:lpstr>Слайд 10</vt:lpstr>
      <vt:lpstr>Задание:</vt:lpstr>
      <vt:lpstr>Решение:</vt:lpstr>
      <vt:lpstr>Задание: «Отгадай слово»</vt:lpstr>
      <vt:lpstr>Домашнее задание</vt:lpstr>
      <vt:lpstr>Слайд 15</vt:lpstr>
      <vt:lpstr>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Единицы  измерения  информации </dc:title>
  <dc:creator>Вероника</dc:creator>
  <cp:lastModifiedBy>Вероника</cp:lastModifiedBy>
  <cp:revision>31</cp:revision>
  <dcterms:created xsi:type="dcterms:W3CDTF">2015-09-24T08:20:09Z</dcterms:created>
  <dcterms:modified xsi:type="dcterms:W3CDTF">2015-10-07T07:07:23Z</dcterms:modified>
</cp:coreProperties>
</file>