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7" r:id="rId3"/>
    <p:sldId id="257" r:id="rId4"/>
    <p:sldId id="261" r:id="rId5"/>
    <p:sldId id="258" r:id="rId6"/>
    <p:sldId id="259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6" r:id="rId22"/>
    <p:sldId id="274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45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786C-9438-4AD1-958C-1A98BBA5D8D5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EC56-5A37-41EC-8F11-6A2A9C13EF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1458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786C-9438-4AD1-958C-1A98BBA5D8D5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EC56-5A37-41EC-8F11-6A2A9C13EF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6625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786C-9438-4AD1-958C-1A98BBA5D8D5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EC56-5A37-41EC-8F11-6A2A9C13EF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5272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786C-9438-4AD1-958C-1A98BBA5D8D5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EC56-5A37-41EC-8F11-6A2A9C13EF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1888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786C-9438-4AD1-958C-1A98BBA5D8D5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EC56-5A37-41EC-8F11-6A2A9C13EF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747349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786C-9438-4AD1-958C-1A98BBA5D8D5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EC56-5A37-41EC-8F11-6A2A9C13EF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1893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786C-9438-4AD1-958C-1A98BBA5D8D5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EC56-5A37-41EC-8F11-6A2A9C13EF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1768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786C-9438-4AD1-958C-1A98BBA5D8D5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EC56-5A37-41EC-8F11-6A2A9C13EF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2328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786C-9438-4AD1-958C-1A98BBA5D8D5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EC56-5A37-41EC-8F11-6A2A9C13EF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3655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786C-9438-4AD1-958C-1A98BBA5D8D5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EC56-5A37-41EC-8F11-6A2A9C13EF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4135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786C-9438-4AD1-958C-1A98BBA5D8D5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EC56-5A37-41EC-8F11-6A2A9C13EF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4808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786C-9438-4AD1-958C-1A98BBA5D8D5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EC56-5A37-41EC-8F11-6A2A9C13EF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9135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786C-9438-4AD1-958C-1A98BBA5D8D5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EC56-5A37-41EC-8F11-6A2A9C13EF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0365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786C-9438-4AD1-958C-1A98BBA5D8D5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EC56-5A37-41EC-8F11-6A2A9C13EF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6101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786C-9438-4AD1-958C-1A98BBA5D8D5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EC56-5A37-41EC-8F11-6A2A9C13EF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4626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786C-9438-4AD1-958C-1A98BBA5D8D5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EC56-5A37-41EC-8F11-6A2A9C13EF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0514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E786C-9438-4AD1-958C-1A98BBA5D8D5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858EC56-5A37-41EC-8F11-6A2A9C13EF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798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hyperlink" Target="&#1055;&#1088;&#1077;&#1079;&#1077;&#1085;&#1090;&#1072;&#1094;&#1080;&#1103;%202.pptx" TargetMode="Externa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101;&#1082;&#1086;&#1083;&#1086;&#1075;&#1080;&#1103;%20-%20&#1082;&#1086;&#1087;&#1080;&#1103;\&#1053;&#1086;&#1074;&#1072;&#1103;%20&#1087;&#1072;&#1087;&#1082;&#1072;\&#1055;&#1088;&#1077;&#1079;&#1077;&#1085;&#1090;&#1072;&#1094;&#1080;&#1103;\&#1060;&#1080;&#1083;&#1100;&#1084;_0001.wmv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hyperlink" Target="&#1055;&#1088;&#1077;&#1079;&#1077;&#1085;&#1090;&#1072;&#1094;&#1080;&#1103;%203.pptx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101;&#1082;&#1086;&#1083;&#1086;&#1075;&#1080;&#1103;%20-%20&#1082;&#1086;&#1087;&#1080;&#1103;\&#1053;&#1086;&#1074;&#1072;&#1103;%20&#1087;&#1072;&#1087;&#1082;&#1072;\&#1055;&#1088;&#1077;&#1079;&#1077;&#1085;&#1090;&#1072;&#1094;&#1080;&#1103;\&#1060;&#1080;&#1083;&#1100;&#1084;.wmv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2.png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72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«Это» угрожает всему живому на Земле</a:t>
            </a:r>
            <a:endParaRPr lang="ru-RU" sz="72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9999" y="4050833"/>
            <a:ext cx="5918201" cy="109689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Monotype Corsiva" pitchFamily="66" charset="0"/>
              </a:rPr>
              <a:t>Урок экологии в 6 классе</a:t>
            </a:r>
            <a:endParaRPr lang="ru-RU" sz="36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994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094" y="350520"/>
            <a:ext cx="8596668" cy="13208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Загрязнение атмосферы</a:t>
            </a:r>
            <a:endParaRPr lang="ru-RU" sz="4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094" y="1264920"/>
            <a:ext cx="5175249" cy="3881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76560" y="137160"/>
            <a:ext cx="4787304" cy="26289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1644" y="2872740"/>
            <a:ext cx="4587240" cy="3878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21908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Загрязнение атмосферы: озоновые дыры</a:t>
            </a:r>
            <a:endParaRPr lang="ru-RU" sz="4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6290" y="1542197"/>
            <a:ext cx="4367722" cy="369854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0866" y="1542197"/>
            <a:ext cx="6316638" cy="501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9357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Загрязнение почв.</a:t>
            </a:r>
            <a:endParaRPr lang="ru-RU" sz="4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6842" y="3511593"/>
            <a:ext cx="4000500" cy="30003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6842" y="209696"/>
            <a:ext cx="4591994" cy="29019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1234" y="2233044"/>
            <a:ext cx="5987529" cy="3249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9045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63773"/>
            <a:ext cx="8596668" cy="1766627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Радиоактивное загрязнение</a:t>
            </a:r>
            <a:endParaRPr lang="ru-RU" sz="4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845" y="1270000"/>
            <a:ext cx="5381541" cy="3881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45706" y="1930399"/>
            <a:ext cx="6446293" cy="4738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9955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Влияние экологических проблем на живые организмы</a:t>
            </a:r>
            <a:endParaRPr lang="ru-RU" sz="4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2160589"/>
            <a:ext cx="9886033" cy="3880773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Monotype Corsiva" panose="03010101010201010101" pitchFamily="66" charset="0"/>
              </a:rPr>
              <a:t>С 1600 года исчезло 36 видов  млекопитающих, 94 вида птиц. В наше время, в среднем, вымирают по 1 виду каждые 8 месяцев. </a:t>
            </a:r>
            <a:endParaRPr lang="ru-RU" sz="2800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8710" y="4100974"/>
            <a:ext cx="2586377" cy="24363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63710" y="3190449"/>
            <a:ext cx="3521121" cy="26664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38206" y="4100974"/>
            <a:ext cx="3671591" cy="2549128"/>
          </a:xfrm>
          <a:prstGeom prst="rect">
            <a:avLst/>
          </a:prstGeom>
        </p:spPr>
      </p:pic>
      <p:sp>
        <p:nvSpPr>
          <p:cNvPr id="7" name="Прямоугольник 6">
            <a:hlinkClick r:id="rId5" action="ppaction://hlinkpres?slideindex=1&amp;slidetitle="/>
          </p:cNvPr>
          <p:cNvSpPr/>
          <p:nvPr/>
        </p:nvSpPr>
        <p:spPr>
          <a:xfrm>
            <a:off x="4556760" y="6005607"/>
            <a:ext cx="2118360" cy="6753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Презентация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2204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814" y="182880"/>
            <a:ext cx="8596668" cy="1320800"/>
          </a:xfrm>
        </p:spPr>
        <p:txBody>
          <a:bodyPr/>
          <a:lstStyle/>
          <a:p>
            <a:r>
              <a:rPr lang="ru-RU" dirty="0" smtClean="0"/>
              <a:t>видео</a:t>
            </a:r>
            <a:endParaRPr lang="ru-RU" dirty="0"/>
          </a:p>
        </p:txBody>
      </p:sp>
      <p:pic>
        <p:nvPicPr>
          <p:cNvPr id="6" name="Фильм_0001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70572" y="961073"/>
            <a:ext cx="10186987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3711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09350"/>
            <a:ext cx="8596668" cy="645993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Что делать?</a:t>
            </a:r>
            <a:endParaRPr lang="ru-RU" sz="4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955343"/>
            <a:ext cx="8596668" cy="5086019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-Отказ </a:t>
            </a:r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от курения.</a:t>
            </a:r>
          </a:p>
          <a:p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-Перевод автомобилей на экологически чистые виды топлива.</a:t>
            </a:r>
          </a:p>
          <a:p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-Сокращение вырубки лесов, насаждение вторичных лесов и </a:t>
            </a:r>
            <a:r>
              <a:rPr lang="ru-RU" sz="2400" dirty="0" err="1">
                <a:solidFill>
                  <a:schemeClr val="tx1"/>
                </a:solidFill>
                <a:latin typeface="Monotype Corsiva" panose="03010101010201010101" pitchFamily="66" charset="0"/>
              </a:rPr>
              <a:t>рощь</a:t>
            </a:r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.</a:t>
            </a:r>
          </a:p>
          <a:p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- Применение материалов, заменяющих натуральные.</a:t>
            </a:r>
          </a:p>
          <a:p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- Усиление контроля за количеством и качеством  выбросов вредных веществ предприятиями.</a:t>
            </a:r>
          </a:p>
          <a:p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-Совершенствование очистных сооружений на предприятиях, которые являются загрязнителями природы.</a:t>
            </a:r>
          </a:p>
          <a:p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- Проведение экологических акций по очистке территорий от бытового и промышленного мусора. </a:t>
            </a:r>
          </a:p>
          <a:p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- Экономия воды, тепла, электричества.</a:t>
            </a:r>
          </a:p>
        </p:txBody>
      </p:sp>
    </p:spTree>
    <p:extLst>
      <p:ext uri="{BB962C8B-B14F-4D97-AF65-F5344CB8AC3E}">
        <p14:creationId xmlns:p14="http://schemas.microsoft.com/office/powerpoint/2010/main" xmlns="" val="4264934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Оптимальные показатели по степени комфортности для человека</a:t>
            </a:r>
            <a:endParaRPr lang="ru-RU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30784407"/>
              </p:ext>
            </p:extLst>
          </p:nvPr>
        </p:nvGraphicFramePr>
        <p:xfrm>
          <a:off x="327547" y="1930401"/>
          <a:ext cx="9368793" cy="45229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47360"/>
                <a:gridCol w="3821433"/>
              </a:tblGrid>
              <a:tr h="591126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Monotype Corsiva" panose="03010101010201010101" pitchFamily="66" charset="0"/>
                        </a:rPr>
                        <a:t>Оптимальная температура </a:t>
                      </a:r>
                      <a:r>
                        <a:rPr lang="ru-RU" sz="2800" dirty="0" smtClean="0">
                          <a:effectLst/>
                          <a:latin typeface="Monotype Corsiva" panose="03010101010201010101" pitchFamily="66" charset="0"/>
                        </a:rPr>
                        <a:t>воздуха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Monotype Corsiva" panose="03010101010201010101" pitchFamily="66" charset="0"/>
                        </a:rPr>
                        <a:t>19°С- 21°С</a:t>
                      </a:r>
                      <a:endParaRPr lang="ru-RU" sz="28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5153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smtClean="0">
                          <a:effectLst/>
                          <a:latin typeface="Monotype Corsiva" panose="03010101010201010101" pitchFamily="66" charset="0"/>
                        </a:rPr>
                        <a:t>Допустимый уровень радиации</a:t>
                      </a:r>
                      <a:endParaRPr lang="ru-RU" sz="2800" dirty="0" smtClean="0">
                        <a:effectLst/>
                        <a:latin typeface="Monotype Corsiva" panose="03010101010201010101" pitchFamily="66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Monotype Corsiva" panose="03010101010201010101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 </a:t>
                      </a:r>
                      <a:r>
                        <a:rPr lang="ru-RU" sz="2800" dirty="0" err="1" smtClean="0">
                          <a:effectLst/>
                          <a:latin typeface="Monotype Corsiva" panose="03010101010201010101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МкЗв</a:t>
                      </a:r>
                      <a:r>
                        <a:rPr lang="ru-RU" sz="2800" dirty="0" smtClean="0">
                          <a:effectLst/>
                          <a:latin typeface="Monotype Corsiva" panose="03010101010201010101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/час</a:t>
                      </a: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12872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Monotype Corsiva" panose="03010101010201010101" pitchFamily="66" charset="0"/>
                        </a:rPr>
                        <a:t>Влажность воздуха</a:t>
                      </a:r>
                      <a:endParaRPr lang="ru-RU" sz="28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Monotype Corsiva" panose="03010101010201010101" pitchFamily="66" charset="0"/>
                        </a:rPr>
                        <a:t>От 40% до 60%</a:t>
                      </a:r>
                      <a:endParaRPr lang="ru-RU" sz="280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3399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Monotype Corsiva" panose="03010101010201010101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Интенсивность</a:t>
                      </a:r>
                      <a:r>
                        <a:rPr lang="ru-RU" sz="2800" baseline="0" dirty="0" smtClean="0">
                          <a:effectLst/>
                          <a:latin typeface="Monotype Corsiva" panose="03010101010201010101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звука</a:t>
                      </a:r>
                      <a:endParaRPr lang="ru-RU" sz="28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Monotype Corsiva" panose="03010101010201010101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 130 дБ</a:t>
                      </a:r>
                      <a:endParaRPr lang="ru-RU" sz="28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3399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Monotype Corsiva" panose="03010101010201010101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Уровень освещённости</a:t>
                      </a:r>
                      <a:endParaRPr lang="ru-RU" sz="28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Monotype Corsiva" panose="03010101010201010101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менее 150 </a:t>
                      </a:r>
                      <a:r>
                        <a:rPr lang="ru-RU" sz="2800" dirty="0" err="1" smtClean="0">
                          <a:effectLst/>
                          <a:latin typeface="Monotype Corsiva" panose="03010101010201010101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Лк</a:t>
                      </a:r>
                      <a:endParaRPr lang="ru-RU" sz="28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92676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Monotype Corsiva" panose="03010101010201010101" pitchFamily="66" charset="0"/>
                        </a:rPr>
                        <a:t>Качество </a:t>
                      </a:r>
                      <a:r>
                        <a:rPr lang="ru-RU" sz="2800">
                          <a:effectLst/>
                          <a:latin typeface="Monotype Corsiva" panose="03010101010201010101" pitchFamily="66" charset="0"/>
                        </a:rPr>
                        <a:t>воды</a:t>
                      </a:r>
                      <a:r>
                        <a:rPr lang="ru-RU" sz="2800" smtClean="0">
                          <a:effectLst/>
                          <a:latin typeface="Monotype Corsiva" panose="03010101010201010101" pitchFamily="66" charset="0"/>
                        </a:rPr>
                        <a:t>:</a:t>
                      </a:r>
                      <a:endParaRPr lang="ru-RU" sz="2800" dirty="0">
                        <a:effectLst/>
                        <a:latin typeface="Monotype Corsiva" panose="03010101010201010101" pitchFamily="66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Monotype Corsiva" panose="03010101010201010101" pitchFamily="66" charset="0"/>
                        </a:rPr>
                        <a:t>Окисляемость воды</a:t>
                      </a:r>
                      <a:endParaRPr lang="ru-RU" sz="28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effectLst/>
                          <a:latin typeface="Monotype Corsiva" panose="03010101010201010101" pitchFamily="66" charset="0"/>
                        </a:rPr>
                        <a:t>Рн</a:t>
                      </a:r>
                      <a:r>
                        <a:rPr lang="ru-RU" sz="2800" dirty="0">
                          <a:effectLst/>
                          <a:latin typeface="Monotype Corsiva" panose="03010101010201010101" pitchFamily="66" charset="0"/>
                        </a:rPr>
                        <a:t>=7 (нейтральный)</a:t>
                      </a:r>
                      <a:endParaRPr lang="ru-RU" sz="28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1411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Меры для повышения уровня комфортности классной комнаты</a:t>
            </a:r>
            <a:endParaRPr lang="ru-RU" sz="40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Monotype Corsiva" panose="03010101010201010101" pitchFamily="66" charset="0"/>
              </a:rPr>
              <a:t>-следить за чистотой помещения</a:t>
            </a:r>
          </a:p>
          <a:p>
            <a:r>
              <a:rPr lang="ru-RU" sz="3200" dirty="0">
                <a:solidFill>
                  <a:schemeClr val="tx1"/>
                </a:solidFill>
                <a:latin typeface="Monotype Corsiva" panose="03010101010201010101" pitchFamily="66" charset="0"/>
              </a:rPr>
              <a:t>-регулярно проветривать</a:t>
            </a:r>
          </a:p>
          <a:p>
            <a:r>
              <a:rPr lang="ru-RU" sz="3200" dirty="0">
                <a:solidFill>
                  <a:schemeClr val="tx1"/>
                </a:solidFill>
                <a:latin typeface="Monotype Corsiva" panose="03010101010201010101" pitchFamily="66" charset="0"/>
              </a:rPr>
              <a:t>-не допускать длительной работы компьютера и интерактивной доски</a:t>
            </a:r>
          </a:p>
          <a:p>
            <a:r>
              <a:rPr lang="ru-RU" sz="3200" dirty="0">
                <a:solidFill>
                  <a:schemeClr val="tx1"/>
                </a:solidFill>
                <a:latin typeface="Monotype Corsiva" panose="03010101010201010101" pitchFamily="66" charset="0"/>
              </a:rPr>
              <a:t>-обеспечить наличие комнатных растений, которые очищают воздух, собирают пыль и другие частицы, вредные для человека</a:t>
            </a:r>
          </a:p>
          <a:p>
            <a:endParaRPr lang="ru-RU" sz="32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9418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Растения- помощники</a:t>
            </a:r>
            <a:endParaRPr lang="ru-RU" sz="4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2594" y="1460310"/>
            <a:ext cx="3580791" cy="28484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8125" y="2764631"/>
            <a:ext cx="3338086" cy="3088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55747" y="3521122"/>
            <a:ext cx="3212839" cy="30937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69046" y="150127"/>
            <a:ext cx="3586240" cy="2888106"/>
          </a:xfrm>
          <a:prstGeom prst="rect">
            <a:avLst/>
          </a:prstGeom>
        </p:spPr>
      </p:pic>
      <p:sp>
        <p:nvSpPr>
          <p:cNvPr id="3" name="Прямоугольник 2">
            <a:hlinkClick r:id="rId6" action="ppaction://hlinkpres?slideindex=1&amp;slidetitle="/>
          </p:cNvPr>
          <p:cNvSpPr/>
          <p:nvPr/>
        </p:nvSpPr>
        <p:spPr>
          <a:xfrm>
            <a:off x="1493520" y="5638800"/>
            <a:ext cx="1783080" cy="701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Презентация 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59278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6894" y="304800"/>
            <a:ext cx="8596668" cy="1320800"/>
          </a:xfrm>
        </p:spPr>
        <p:txBody>
          <a:bodyPr/>
          <a:lstStyle/>
          <a:p>
            <a:r>
              <a:rPr lang="ru-RU" dirty="0" smtClean="0"/>
              <a:t>видео</a:t>
            </a:r>
            <a:endParaRPr lang="ru-RU" dirty="0"/>
          </a:p>
        </p:txBody>
      </p:sp>
      <p:pic>
        <p:nvPicPr>
          <p:cNvPr id="4" name="Фильм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77252" y="1159193"/>
            <a:ext cx="10385107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0926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064656" y="2160588"/>
          <a:ext cx="5822725" cy="3881437"/>
        </p:xfrm>
        <a:graphic>
          <a:graphicData uri="http://schemas.openxmlformats.org/presentationml/2006/ole">
            <p:oleObj spid="_x0000_s2064" name="Acrobat Document" r:id="rId3" imgW="0" imgH="0" progId="AcroExch.Document.11">
              <p:embed/>
            </p:oleObj>
          </a:graphicData>
        </a:graphic>
      </p:graphicFrame>
      <p:graphicFrame>
        <p:nvGraphicFramePr>
          <p:cNvPr id="2051" name="Содержимое 4"/>
          <p:cNvGraphicFramePr>
            <a:graphicFrameLocks noChangeAspect="1"/>
          </p:cNvGraphicFramePr>
          <p:nvPr/>
        </p:nvGraphicFramePr>
        <p:xfrm>
          <a:off x="1544003" y="226018"/>
          <a:ext cx="9383077" cy="6631982"/>
        </p:xfrm>
        <a:graphic>
          <a:graphicData uri="http://schemas.openxmlformats.org/presentationml/2006/ole">
            <p:oleObj spid="_x0000_s2065" name="Acrobat Document" r:id="rId4" imgW="8019048" imgH="5668166" progId="AcroExch.Document.11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81393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/>
          </p:cNvGraphicFramePr>
          <p:nvPr/>
        </p:nvGraphicFramePr>
        <p:xfrm>
          <a:off x="2032000" y="719138"/>
          <a:ext cx="8128000" cy="5418137"/>
        </p:xfrm>
        <a:graphic>
          <a:graphicData uri="http://schemas.openxmlformats.org/presentationml/2006/ole">
            <p:oleObj spid="_x0000_s1049" name="Acrobat Document" r:id="rId3" imgW="0" imgH="0" progId="AcroExch.Document.11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/>
          </p:cNvGraphicFramePr>
          <p:nvPr/>
        </p:nvGraphicFramePr>
        <p:xfrm>
          <a:off x="2032000" y="719138"/>
          <a:ext cx="8128000" cy="5418137"/>
        </p:xfrm>
        <a:graphic>
          <a:graphicData uri="http://schemas.openxmlformats.org/presentationml/2006/ole">
            <p:oleObj spid="_x0000_s1050" name="Acrobat Document" r:id="rId4" imgW="0" imgH="0" progId="AcroExch.Document.11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/>
          </p:cNvGraphicFramePr>
          <p:nvPr/>
        </p:nvGraphicFramePr>
        <p:xfrm>
          <a:off x="2032000" y="719138"/>
          <a:ext cx="8128000" cy="5418137"/>
        </p:xfrm>
        <a:graphic>
          <a:graphicData uri="http://schemas.openxmlformats.org/presentationml/2006/ole">
            <p:oleObj spid="_x0000_s1051" name="Acrobat Document" r:id="rId5" imgW="0" imgH="0" progId="AcroExch.Document.11">
              <p:embed/>
            </p:oleObj>
          </a:graphicData>
        </a:graphic>
      </p:graphicFrame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" y="208598"/>
            <a:ext cx="10424160" cy="635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97226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04717"/>
            <a:ext cx="8596668" cy="1725684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Акция «Вместе спасём природу!»</a:t>
            </a:r>
            <a:endParaRPr lang="ru-RU" sz="4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6519" y="1270000"/>
            <a:ext cx="3634854" cy="317992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1439" y="3793317"/>
            <a:ext cx="3635448" cy="290773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46576" y="1270000"/>
            <a:ext cx="3469375" cy="276580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02054" y="3781078"/>
            <a:ext cx="3470709" cy="293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3848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Загрязнение вод</a:t>
            </a:r>
            <a:endParaRPr lang="ru-RU" sz="5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877" y="1493520"/>
            <a:ext cx="4933791" cy="502919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14884" y="609600"/>
            <a:ext cx="6032235" cy="528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55934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Загрязнение вод</a:t>
            </a:r>
            <a:endParaRPr lang="ru-RU" sz="4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8076" y="1574800"/>
            <a:ext cx="9005926" cy="5169852"/>
          </a:xfrm>
        </p:spPr>
      </p:pic>
    </p:spTree>
    <p:extLst>
      <p:ext uri="{BB962C8B-B14F-4D97-AF65-F5344CB8AC3E}">
        <p14:creationId xmlns:p14="http://schemas.microsoft.com/office/powerpoint/2010/main" xmlns="" val="2295474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574" y="457200"/>
            <a:ext cx="8596668" cy="1320800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chemeClr val="tx1"/>
                </a:solidFill>
                <a:latin typeface="Monotype Corsiva" panose="03010101010201010101" pitchFamily="66" charset="0"/>
              </a:rPr>
              <a:t>Загрязнение вод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574" y="1117600"/>
            <a:ext cx="5825796" cy="3881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1640" y="2679042"/>
            <a:ext cx="6378402" cy="395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2973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094" y="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Загрязнение вод. Так изменились очертания Аральского моря за 50 лет</a:t>
            </a:r>
            <a:endParaRPr lang="ru-RU" sz="4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3783" y="1524000"/>
            <a:ext cx="9253289" cy="5166360"/>
          </a:xfrm>
        </p:spPr>
      </p:pic>
    </p:spTree>
    <p:extLst>
      <p:ext uri="{BB962C8B-B14F-4D97-AF65-F5344CB8AC3E}">
        <p14:creationId xmlns:p14="http://schemas.microsoft.com/office/powerpoint/2010/main" xmlns="" val="1530162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Аральское море: что дальше?</a:t>
            </a:r>
            <a:endParaRPr lang="ru-RU" sz="4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409" y="1524000"/>
            <a:ext cx="8564593" cy="5105400"/>
          </a:xfrm>
        </p:spPr>
      </p:pic>
    </p:spTree>
    <p:extLst>
      <p:ext uri="{BB962C8B-B14F-4D97-AF65-F5344CB8AC3E}">
        <p14:creationId xmlns:p14="http://schemas.microsoft.com/office/powerpoint/2010/main" xmlns="" val="1774173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685" y="152400"/>
            <a:ext cx="8596668" cy="13208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Кубань мелеет</a:t>
            </a:r>
            <a:endParaRPr lang="ru-RU" sz="4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" y="1036320"/>
            <a:ext cx="4076859" cy="551688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76019" y="161544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8986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Загрязнение атмосферы</a:t>
            </a:r>
            <a:endParaRPr lang="ru-RU" sz="4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428" y="1383348"/>
            <a:ext cx="5777022" cy="3881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85560" y="2255520"/>
            <a:ext cx="5638800" cy="450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4946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191</TotalTime>
  <Words>263</Words>
  <Application>Microsoft Office PowerPoint</Application>
  <PresentationFormat>Произвольный</PresentationFormat>
  <Paragraphs>50</Paragraphs>
  <Slides>22</Slides>
  <Notes>0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Грань</vt:lpstr>
      <vt:lpstr>Acrobat Document</vt:lpstr>
      <vt:lpstr>«Это» угрожает всему живому на Земле</vt:lpstr>
      <vt:lpstr>видео</vt:lpstr>
      <vt:lpstr>Загрязнение вод</vt:lpstr>
      <vt:lpstr>Загрязнение вод</vt:lpstr>
      <vt:lpstr>Загрязнение вод</vt:lpstr>
      <vt:lpstr>Загрязнение вод. Так изменились очертания Аральского моря за 50 лет</vt:lpstr>
      <vt:lpstr>Аральское море: что дальше?</vt:lpstr>
      <vt:lpstr>Кубань мелеет</vt:lpstr>
      <vt:lpstr>Загрязнение атмосферы</vt:lpstr>
      <vt:lpstr>Загрязнение атмосферы</vt:lpstr>
      <vt:lpstr>Загрязнение атмосферы: озоновые дыры</vt:lpstr>
      <vt:lpstr>Загрязнение почв.</vt:lpstr>
      <vt:lpstr>Радиоактивное загрязнение</vt:lpstr>
      <vt:lpstr>Влияние экологических проблем на живые организмы</vt:lpstr>
      <vt:lpstr>видео</vt:lpstr>
      <vt:lpstr>Что делать?</vt:lpstr>
      <vt:lpstr>Оптимальные показатели по степени комфортности для человека</vt:lpstr>
      <vt:lpstr>Меры для повышения уровня комфортности классной комнаты</vt:lpstr>
      <vt:lpstr>Растения- помощники</vt:lpstr>
      <vt:lpstr>Слайд 20</vt:lpstr>
      <vt:lpstr>Слайд 21</vt:lpstr>
      <vt:lpstr>Акция «Вместе спасём природу!»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«ЭТО» угрожает всему живому на Земле!</dc:title>
  <dc:creator>Анна Усатова</dc:creator>
  <cp:lastModifiedBy>Учитель</cp:lastModifiedBy>
  <cp:revision>21</cp:revision>
  <dcterms:created xsi:type="dcterms:W3CDTF">2015-10-04T13:13:12Z</dcterms:created>
  <dcterms:modified xsi:type="dcterms:W3CDTF">2015-10-15T11:29:39Z</dcterms:modified>
</cp:coreProperties>
</file>