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8" r:id="rId3"/>
    <p:sldId id="259" r:id="rId4"/>
    <p:sldId id="260" r:id="rId5"/>
    <p:sldId id="280" r:id="rId6"/>
    <p:sldId id="262" r:id="rId7"/>
    <p:sldId id="277" r:id="rId8"/>
    <p:sldId id="273" r:id="rId9"/>
    <p:sldId id="263" r:id="rId10"/>
    <p:sldId id="264" r:id="rId11"/>
    <p:sldId id="270" r:id="rId12"/>
    <p:sldId id="271" r:id="rId13"/>
    <p:sldId id="272" r:id="rId14"/>
    <p:sldId id="266" r:id="rId15"/>
    <p:sldId id="265" r:id="rId16"/>
    <p:sldId id="279" r:id="rId17"/>
    <p:sldId id="267" r:id="rId18"/>
    <p:sldId id="275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AA3616"/>
    <a:srgbClr val="0000FF"/>
    <a:srgbClr val="5C1D0C"/>
    <a:srgbClr val="66FF33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990" autoAdjust="0"/>
    <p:restoredTop sz="94660"/>
  </p:normalViewPr>
  <p:slideViewPr>
    <p:cSldViewPr>
      <p:cViewPr>
        <p:scale>
          <a:sx n="69" d="100"/>
          <a:sy n="69" d="100"/>
        </p:scale>
        <p:origin x="-168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7788" cy="7373778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D4A671-559C-4372-B357-32E143AC8CDD}" type="datetimeFigureOut">
              <a:rPr lang="ru-RU" smtClean="0"/>
              <a:pPr/>
              <a:t>28.01.2014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79F3D0-A652-4739-8EC1-F4FF5B144E0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5758C-9D92-477C-9B4B-7664558D1B03}" type="datetimeFigureOut">
              <a:rPr lang="ru-RU" smtClean="0"/>
              <a:pPr/>
              <a:t>28.01.2014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BA3DC-5BAD-4686-A351-0534BFC71C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5758C-9D92-477C-9B4B-7664558D1B03}" type="datetimeFigureOut">
              <a:rPr lang="ru-RU" smtClean="0"/>
              <a:pPr/>
              <a:t>28.01.2014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BA3DC-5BAD-4686-A351-0534BFC71C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5758C-9D92-477C-9B4B-7664558D1B03}" type="datetimeFigureOut">
              <a:rPr lang="ru-RU" smtClean="0"/>
              <a:pPr/>
              <a:t>28.01.2014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BA3DC-5BAD-4686-A351-0534BFC71C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5758C-9D92-477C-9B4B-7664558D1B03}" type="datetimeFigureOut">
              <a:rPr lang="ru-RU" smtClean="0"/>
              <a:pPr/>
              <a:t>28.01.2014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BA3DC-5BAD-4686-A351-0534BFC71C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5758C-9D92-477C-9B4B-7664558D1B03}" type="datetimeFigureOut">
              <a:rPr lang="ru-RU" smtClean="0"/>
              <a:pPr/>
              <a:t>28.01.2014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BA3DC-5BAD-4686-A351-0534BFC71C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5758C-9D92-477C-9B4B-7664558D1B03}" type="datetimeFigureOut">
              <a:rPr lang="ru-RU" smtClean="0"/>
              <a:pPr/>
              <a:t>28.01.2014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BA3DC-5BAD-4686-A351-0534BFC71C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5758C-9D92-477C-9B4B-7664558D1B03}" type="datetimeFigureOut">
              <a:rPr lang="ru-RU" smtClean="0"/>
              <a:pPr/>
              <a:t>28.01.2014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BA3DC-5BAD-4686-A351-0534BFC71C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5758C-9D92-477C-9B4B-7664558D1B03}" type="datetimeFigureOut">
              <a:rPr lang="ru-RU" smtClean="0"/>
              <a:pPr/>
              <a:t>28.01.2014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BA3DC-5BAD-4686-A351-0534BFC71C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5758C-9D92-477C-9B4B-7664558D1B03}" type="datetimeFigureOut">
              <a:rPr lang="ru-RU" smtClean="0"/>
              <a:pPr/>
              <a:t>28.01.2014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BA3DC-5BAD-4686-A351-0534BFC71C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5758C-9D92-477C-9B4B-7664558D1B03}" type="datetimeFigureOut">
              <a:rPr lang="ru-RU" smtClean="0"/>
              <a:pPr/>
              <a:t>28.01.2014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BA3DC-5BAD-4686-A351-0534BFC71C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5758C-9D92-477C-9B4B-7664558D1B03}" type="datetimeFigureOut">
              <a:rPr lang="ru-RU" smtClean="0"/>
              <a:pPr/>
              <a:t>28.01.2014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4BA3DC-5BAD-4686-A351-0534BFC71C9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 bright="-3000" contrast="4000"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65758C-9D92-477C-9B4B-7664558D1B03}" type="datetimeFigureOut">
              <a:rPr lang="ru-RU" smtClean="0"/>
              <a:pPr/>
              <a:t>28.01.2014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4BA3DC-5BAD-4686-A351-0534BFC71C9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strologo.ru/imason/Shampinon.jpg" TargetMode="External"/><Relationship Id="rId3" Type="http://schemas.openxmlformats.org/officeDocument/2006/relationships/hyperlink" Target="http://www.animalist.ru/images/gera/21112005121229.jpg" TargetMode="External"/><Relationship Id="rId7" Type="http://schemas.openxmlformats.org/officeDocument/2006/relationships/hyperlink" Target="http://forest.geoman.ru/forest/item/f00/s00/e0000656/pic/000_227.jpg" TargetMode="External"/><Relationship Id="rId2" Type="http://schemas.openxmlformats.org/officeDocument/2006/relationships/hyperlink" Target="http://www.stihi.ru/pics/2009/03/30/3429.jpg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orenburg.old.kp.ru/UserFiles/openok.jpg" TargetMode="External"/><Relationship Id="rId5" Type="http://schemas.openxmlformats.org/officeDocument/2006/relationships/hyperlink" Target="http://s16.radikal.ru/i190/0911/e5/67b194d2877e.jpg" TargetMode="External"/><Relationship Id="rId4" Type="http://schemas.openxmlformats.org/officeDocument/2006/relationships/hyperlink" Target="http://grib.kirsoft.com.ru/images/67.jpg" TargetMode="External"/><Relationship Id="rId9" Type="http://schemas.openxmlformats.org/officeDocument/2006/relationships/hyperlink" Target="http://gribisrael.narod.ru/Articles/Pravila_ru.htm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Family\Desktop\&#1082;&#1086;&#1085;&#1082;&#1091;&#1088;&#1089;\Psilocybe%20Cubensis%20%20&#1042;&#1086;&#1083;&#1096;&#1077;&#1073;&#1085;&#1099;&#1077;%20&#1043;&#1088;&#1080;&#1073;&#1099;.mp4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User\Desktop\&#1047;&#1074;&#1091;&#1082;&#1080;%20&#1087;&#1088;&#1080;&#1088;&#1086;&#1076;&#1099;%20-%20&#1047;&#1074;&#1091;&#1082;&#1080;%20&#1090;&#1088;&#1086;&#1087;&#1080;&#1095;&#1077;&#1089;&#1082;&#1086;&#1075;&#1086;%20&#1083;&#1077;&#1089;&#1072;%20&#1087;&#1086;&#1089;&#1083;&#1077;%20&#1076;&#1086;&#1078;&#1076;&#1103;.mp3" TargetMode="External"/><Relationship Id="rId5" Type="http://schemas.openxmlformats.org/officeDocument/2006/relationships/image" Target="../media/image17.gif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857232"/>
            <a:ext cx="6429420" cy="26468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6600" b="1" cap="none" spc="0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Грибы</a:t>
            </a:r>
            <a:endParaRPr lang="ru-RU" sz="16600" b="1" cap="none" spc="0" dirty="0">
              <a:ln w="11430"/>
              <a:solidFill>
                <a:schemeClr val="accent2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14942" y="3857628"/>
            <a:ext cx="364330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Выполнили: </a:t>
            </a:r>
            <a:endParaRPr lang="ru-RU" b="1" dirty="0" smtClean="0"/>
          </a:p>
          <a:p>
            <a:r>
              <a:rPr lang="ru-RU" b="1" dirty="0" smtClean="0"/>
              <a:t>Учитель начальных классов</a:t>
            </a:r>
          </a:p>
          <a:p>
            <a:r>
              <a:rPr lang="ru-RU" b="1" dirty="0" smtClean="0"/>
              <a:t>МБОУ СОШ села Красный ключ</a:t>
            </a:r>
            <a:endParaRPr lang="ru-RU" b="1" dirty="0" smtClean="0"/>
          </a:p>
          <a:p>
            <a:r>
              <a:rPr lang="ru-RU" b="1" dirty="0" smtClean="0"/>
              <a:t>Александрова Марина Владимировна</a:t>
            </a:r>
            <a:r>
              <a:rPr lang="ru-RU" b="1" dirty="0" smtClean="0"/>
              <a:t>,</a:t>
            </a:r>
          </a:p>
          <a:p>
            <a:r>
              <a:rPr lang="ru-RU" b="1" dirty="0" smtClean="0"/>
              <a:t>у</a:t>
            </a:r>
            <a:r>
              <a:rPr lang="ru-RU" b="1" dirty="0" smtClean="0"/>
              <a:t>читель начальных классов</a:t>
            </a:r>
          </a:p>
          <a:p>
            <a:r>
              <a:rPr lang="ru-RU" b="1" dirty="0" smtClean="0"/>
              <a:t>МБОУ СОШ села Красный Ключ</a:t>
            </a:r>
            <a:endParaRPr lang="ru-RU" b="1" dirty="0" smtClean="0"/>
          </a:p>
          <a:p>
            <a:r>
              <a:rPr lang="ru-RU" b="1" dirty="0" smtClean="0"/>
              <a:t>Космылина Елена Дмитриевна.</a:t>
            </a:r>
            <a:endParaRPr lang="ru-RU" b="1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214290"/>
            <a:ext cx="5929354" cy="110799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6600" b="1" dirty="0" smtClean="0">
                <a:solidFill>
                  <a:srgbClr val="5C1D0C"/>
                </a:solidFill>
              </a:rPr>
              <a:t>НЕСЪЕДОБНЫЕ</a:t>
            </a:r>
            <a:endParaRPr lang="ru-RU" sz="6600" b="1" dirty="0">
              <a:solidFill>
                <a:srgbClr val="5C1D0C"/>
              </a:solidFill>
            </a:endParaRPr>
          </a:p>
        </p:txBody>
      </p:sp>
      <p:pic>
        <p:nvPicPr>
          <p:cNvPr id="3" name="Рисунок 2" descr="1286125503_6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EAC14B"/>
              </a:clrFrom>
              <a:clrTo>
                <a:srgbClr val="EAC14B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3357562"/>
            <a:ext cx="3357554" cy="3256492"/>
          </a:xfrm>
          <a:prstGeom prst="ellipse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4" name="Рисунок 3" descr="102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8926" y="1857364"/>
            <a:ext cx="3357586" cy="3143272"/>
          </a:xfrm>
          <a:prstGeom prst="ellipse">
            <a:avLst/>
          </a:prstGeom>
          <a:ln>
            <a:noFill/>
          </a:ln>
          <a:effectLst>
            <a:softEdge rad="127000"/>
          </a:effectLst>
        </p:spPr>
      </p:pic>
      <p:sp>
        <p:nvSpPr>
          <p:cNvPr id="6" name="TextBox 5"/>
          <p:cNvSpPr txBox="1"/>
          <p:nvPr/>
        </p:nvSpPr>
        <p:spPr>
          <a:xfrm>
            <a:off x="1285852" y="6286520"/>
            <a:ext cx="1357322" cy="4001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/>
              <a:t>Мухомор</a:t>
            </a:r>
            <a:endParaRPr lang="ru-RU" sz="2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000496" y="4643446"/>
            <a:ext cx="2071702" cy="4001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/>
              <a:t>Желчный гриб</a:t>
            </a:r>
            <a:endParaRPr lang="ru-RU" sz="2000" b="1" dirty="0"/>
          </a:p>
        </p:txBody>
      </p:sp>
      <p:pic>
        <p:nvPicPr>
          <p:cNvPr id="9" name="Рисунок 8" descr="198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54562" y="428604"/>
            <a:ext cx="3289438" cy="314327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6357950" y="3214686"/>
            <a:ext cx="2428892" cy="4001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/>
              <a:t>Бледная поганка</a:t>
            </a:r>
            <a:endParaRPr lang="ru-RU" sz="2000" b="1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www.zooclub.ru/skat/img.php?w=650&amp;h=600&amp;img=./attach/sim/235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571876"/>
            <a:ext cx="3357586" cy="3000396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026" name="Picture 2" descr="http://f1.live4fun.ru/pictures/img_11709891_38_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42852"/>
            <a:ext cx="3359199" cy="2928958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7" name="TextBox 6"/>
          <p:cNvSpPr txBox="1"/>
          <p:nvPr/>
        </p:nvSpPr>
        <p:spPr>
          <a:xfrm>
            <a:off x="4286248" y="214290"/>
            <a:ext cx="4071966" cy="310854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u="sng" dirty="0" smtClean="0">
                <a:solidFill>
                  <a:srgbClr val="5C1D0C"/>
                </a:solidFill>
              </a:rPr>
              <a:t>Белый гриб</a:t>
            </a:r>
          </a:p>
          <a:p>
            <a:r>
              <a:rPr lang="ru-RU" sz="2800" b="1" dirty="0" smtClean="0">
                <a:solidFill>
                  <a:srgbClr val="5C1D0C"/>
                </a:solidFill>
              </a:rPr>
              <a:t>Шляпка снизу белая или желтоватая, </a:t>
            </a:r>
          </a:p>
          <a:p>
            <a:r>
              <a:rPr lang="ru-RU" sz="2800" b="1" dirty="0" smtClean="0">
                <a:solidFill>
                  <a:srgbClr val="5C1D0C"/>
                </a:solidFill>
              </a:rPr>
              <a:t>на ножке рисунок в виде белой сеточки, </a:t>
            </a:r>
          </a:p>
          <a:p>
            <a:r>
              <a:rPr lang="ru-RU" sz="2800" b="1" dirty="0" smtClean="0">
                <a:solidFill>
                  <a:srgbClr val="5C1D0C"/>
                </a:solidFill>
              </a:rPr>
              <a:t>мякоть на срезе остаётся белой.</a:t>
            </a:r>
            <a:endParaRPr lang="ru-RU" sz="2800" b="1" dirty="0">
              <a:solidFill>
                <a:srgbClr val="5C1D0C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43372" y="3643314"/>
            <a:ext cx="4786346" cy="310854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u="sng" dirty="0" smtClean="0">
                <a:solidFill>
                  <a:srgbClr val="5C1D0C"/>
                </a:solidFill>
              </a:rPr>
              <a:t>Желчный гриб</a:t>
            </a:r>
          </a:p>
          <a:p>
            <a:r>
              <a:rPr lang="ru-RU" sz="2800" b="1" dirty="0" smtClean="0">
                <a:solidFill>
                  <a:srgbClr val="5C1D0C"/>
                </a:solidFill>
              </a:rPr>
              <a:t>Шляпка снизу розовая,</a:t>
            </a:r>
          </a:p>
          <a:p>
            <a:r>
              <a:rPr lang="ru-RU" sz="2800" b="1" dirty="0" smtClean="0">
                <a:solidFill>
                  <a:srgbClr val="5C1D0C"/>
                </a:solidFill>
              </a:rPr>
              <a:t> на ножке рисунок в виде чёрной сеточки. </a:t>
            </a:r>
          </a:p>
          <a:p>
            <a:r>
              <a:rPr lang="ru-RU" sz="2800" b="1" dirty="0" smtClean="0">
                <a:solidFill>
                  <a:srgbClr val="5C1D0C"/>
                </a:solidFill>
              </a:rPr>
              <a:t>Мякоть на срезе розовеет. Неядовитый, но очень горький гриб!</a:t>
            </a:r>
            <a:endParaRPr lang="ru-RU" sz="2800" b="1" dirty="0">
              <a:solidFill>
                <a:srgbClr val="5C1D0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7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6" name="Picture 4" descr="http://im6-tub-ru.yandex.net/i?id=144616083-16-72&amp;n=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3500438"/>
            <a:ext cx="3500462" cy="2930400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6" name="TextBox 5"/>
          <p:cNvSpPr txBox="1"/>
          <p:nvPr/>
        </p:nvSpPr>
        <p:spPr>
          <a:xfrm>
            <a:off x="4143372" y="214290"/>
            <a:ext cx="4643470" cy="33855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u="sng" dirty="0" smtClean="0">
                <a:solidFill>
                  <a:srgbClr val="5C1D0C"/>
                </a:solidFill>
              </a:rPr>
              <a:t>Опёнок осенний</a:t>
            </a:r>
          </a:p>
          <a:p>
            <a:r>
              <a:rPr lang="ru-RU" sz="2800" b="1" dirty="0" smtClean="0">
                <a:solidFill>
                  <a:srgbClr val="5C1D0C"/>
                </a:solidFill>
              </a:rPr>
              <a:t>Шляпка снизу желтовато-белая с темными пятнышками,</a:t>
            </a:r>
          </a:p>
          <a:p>
            <a:r>
              <a:rPr lang="ru-RU" sz="2800" b="1" dirty="0" smtClean="0">
                <a:solidFill>
                  <a:srgbClr val="5C1D0C"/>
                </a:solidFill>
              </a:rPr>
              <a:t> на ножке кольцо, </a:t>
            </a:r>
          </a:p>
          <a:p>
            <a:r>
              <a:rPr lang="ru-RU" sz="2800" b="1" dirty="0" smtClean="0">
                <a:solidFill>
                  <a:srgbClr val="5C1D0C"/>
                </a:solidFill>
              </a:rPr>
              <a:t>мякоть белая с приятным запахом.</a:t>
            </a: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143372" y="3643314"/>
            <a:ext cx="4286280" cy="310854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u="sng" dirty="0" smtClean="0">
                <a:solidFill>
                  <a:srgbClr val="5C1D0C"/>
                </a:solidFill>
              </a:rPr>
              <a:t>Ложный опёнок</a:t>
            </a:r>
          </a:p>
          <a:p>
            <a:r>
              <a:rPr lang="ru-RU" sz="2800" b="1" dirty="0" smtClean="0">
                <a:solidFill>
                  <a:srgbClr val="5C1D0C"/>
                </a:solidFill>
              </a:rPr>
              <a:t>Шляпка снизу серая или даже почти чёрная,</a:t>
            </a:r>
          </a:p>
          <a:p>
            <a:r>
              <a:rPr lang="ru-RU" sz="2800" b="1" dirty="0" smtClean="0">
                <a:solidFill>
                  <a:srgbClr val="5C1D0C"/>
                </a:solidFill>
              </a:rPr>
              <a:t> на ножке кольца нет. Мякоть жёлтая с неприятным запахом. Ядовитый гриб!</a:t>
            </a:r>
            <a:endParaRPr lang="ru-RU" sz="2800" b="1" dirty="0">
              <a:solidFill>
                <a:srgbClr val="5C1D0C"/>
              </a:solidFill>
            </a:endParaRPr>
          </a:p>
        </p:txBody>
      </p:sp>
      <p:pic>
        <p:nvPicPr>
          <p:cNvPr id="28674" name="Picture 2" descr="http://im7-tub-ru.yandex.net/i?id=6760346-12-72&amp;n=2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357166"/>
            <a:ext cx="3475888" cy="2930400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Picture 4" descr="http://www.zooclub.ru/skat/img.php?w=650&amp;h=600&amp;img=./attach/sim/22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3500438"/>
            <a:ext cx="2928958" cy="2648291"/>
          </a:xfrm>
          <a:prstGeom prst="rect">
            <a:avLst/>
          </a:prstGeom>
          <a:noFill/>
          <a:effectLst>
            <a:softEdge rad="63500"/>
          </a:effectLst>
        </p:spPr>
      </p:pic>
      <p:sp>
        <p:nvSpPr>
          <p:cNvPr id="6" name="TextBox 5"/>
          <p:cNvSpPr txBox="1"/>
          <p:nvPr/>
        </p:nvSpPr>
        <p:spPr>
          <a:xfrm>
            <a:off x="4214810" y="500042"/>
            <a:ext cx="4000528" cy="224676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u="sng" dirty="0" smtClean="0">
                <a:solidFill>
                  <a:srgbClr val="5C1D0C"/>
                </a:solidFill>
              </a:rPr>
              <a:t>Шампиньон</a:t>
            </a:r>
          </a:p>
          <a:p>
            <a:r>
              <a:rPr lang="ru-RU" sz="2800" b="1" dirty="0" smtClean="0">
                <a:solidFill>
                  <a:srgbClr val="5C1D0C"/>
                </a:solidFill>
              </a:rPr>
              <a:t>Шляпка снизу розовая или фиолетовая,</a:t>
            </a:r>
          </a:p>
          <a:p>
            <a:r>
              <a:rPr lang="ru-RU" sz="2800" b="1" dirty="0" smtClean="0">
                <a:solidFill>
                  <a:srgbClr val="5C1D0C"/>
                </a:solidFill>
              </a:rPr>
              <a:t> снизу на ножке нет мешочка.</a:t>
            </a:r>
            <a:endParaRPr lang="ru-RU" sz="2800" b="1" dirty="0">
              <a:solidFill>
                <a:srgbClr val="5C1D0C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14810" y="3429000"/>
            <a:ext cx="4429156" cy="267765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u="sng" dirty="0" smtClean="0">
                <a:solidFill>
                  <a:srgbClr val="5C1D0C"/>
                </a:solidFill>
              </a:rPr>
              <a:t>Бледная поганка</a:t>
            </a:r>
          </a:p>
          <a:p>
            <a:r>
              <a:rPr lang="ru-RU" sz="2800" b="1" dirty="0" smtClean="0">
                <a:solidFill>
                  <a:srgbClr val="5C1D0C"/>
                </a:solidFill>
              </a:rPr>
              <a:t>Шляпка снизу белая, </a:t>
            </a:r>
          </a:p>
          <a:p>
            <a:r>
              <a:rPr lang="ru-RU" sz="2800" b="1" dirty="0" smtClean="0">
                <a:solidFill>
                  <a:srgbClr val="5C1D0C"/>
                </a:solidFill>
              </a:rPr>
              <a:t>внизу на ножке разорванный мешочек. Смертельно ядовитый гриб! Берегись его!</a:t>
            </a:r>
            <a:endParaRPr lang="ru-RU" sz="2800" b="1" dirty="0">
              <a:solidFill>
                <a:srgbClr val="5C1D0C"/>
              </a:solidFill>
            </a:endParaRPr>
          </a:p>
        </p:txBody>
      </p:sp>
      <p:pic>
        <p:nvPicPr>
          <p:cNvPr id="29698" name="Picture 2" descr="http://www.zooclub.ru/skat/img.php?w=650&amp;h=600&amp;img=./attach/sim/294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428604"/>
            <a:ext cx="2824892" cy="2500330"/>
          </a:xfrm>
          <a:prstGeom prst="rect">
            <a:avLst/>
          </a:prstGeom>
          <a:noFill/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357166"/>
            <a:ext cx="8429684" cy="110799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6600" b="1" dirty="0" smtClean="0">
                <a:solidFill>
                  <a:srgbClr val="5C1D0C"/>
                </a:solidFill>
              </a:rPr>
              <a:t>Правила сбора грибов</a:t>
            </a:r>
            <a:endParaRPr lang="ru-RU" sz="6600" b="1" dirty="0">
              <a:solidFill>
                <a:srgbClr val="5C1D0C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8596" y="1714488"/>
            <a:ext cx="8286808" cy="95410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dirty="0" smtClean="0"/>
              <a:t>1.Не бери неизвестные тебе грибы и не пробуй на вкус в сыром виде.</a:t>
            </a:r>
            <a:endParaRPr lang="ru-RU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428596" y="3000372"/>
            <a:ext cx="7286676" cy="95410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dirty="0" smtClean="0"/>
              <a:t>2.Не собирай грибы перезрелые, червивые и испорченные. </a:t>
            </a:r>
            <a:endParaRPr lang="ru-RU" sz="2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28596" y="4286256"/>
            <a:ext cx="7786742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dirty="0" smtClean="0"/>
              <a:t>3.Не собирай грибы около шоссе.</a:t>
            </a:r>
            <a:endParaRPr lang="ru-RU" sz="2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28596" y="5214950"/>
            <a:ext cx="7929618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dirty="0" smtClean="0"/>
              <a:t>4. Срезай грибы бережно.</a:t>
            </a:r>
            <a:endParaRPr lang="ru-RU" sz="2800" b="1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2643182"/>
            <a:ext cx="2714644" cy="110799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6600" b="1" dirty="0" smtClean="0">
                <a:solidFill>
                  <a:srgbClr val="5C1D0C"/>
                </a:solidFill>
              </a:rPr>
              <a:t>ГРИБЫ</a:t>
            </a:r>
            <a:endParaRPr lang="ru-RU" sz="6600" b="1" dirty="0">
              <a:solidFill>
                <a:srgbClr val="5C1D0C"/>
              </a:solidFill>
            </a:endParaRPr>
          </a:p>
        </p:txBody>
      </p:sp>
      <p:cxnSp>
        <p:nvCxnSpPr>
          <p:cNvPr id="4" name="Прямая со стрелкой 3"/>
          <p:cNvCxnSpPr/>
          <p:nvPr/>
        </p:nvCxnSpPr>
        <p:spPr>
          <a:xfrm flipV="1">
            <a:off x="3000364" y="1428736"/>
            <a:ext cx="2143140" cy="1500198"/>
          </a:xfrm>
          <a:prstGeom prst="straightConnector1">
            <a:avLst/>
          </a:prstGeom>
          <a:ln w="57150">
            <a:solidFill>
              <a:schemeClr val="tx1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 descr="Mik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80" y="214290"/>
            <a:ext cx="3623638" cy="2014540"/>
          </a:xfrm>
          <a:prstGeom prst="rect">
            <a:avLst/>
          </a:prstGeom>
          <a:ln w="57150">
            <a:solidFill>
              <a:srgbClr val="92D050"/>
            </a:solidFill>
          </a:ln>
        </p:spPr>
      </p:pic>
      <p:cxnSp>
        <p:nvCxnSpPr>
          <p:cNvPr id="7" name="Прямая со стрелкой 6"/>
          <p:cNvCxnSpPr/>
          <p:nvPr/>
        </p:nvCxnSpPr>
        <p:spPr>
          <a:xfrm>
            <a:off x="3000364" y="3214686"/>
            <a:ext cx="1857388" cy="71438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Рисунок 7" descr="3616cdbf15fec6be359d11f010779fbb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6380" y="2428868"/>
            <a:ext cx="3553270" cy="2000240"/>
          </a:xfrm>
          <a:prstGeom prst="rect">
            <a:avLst/>
          </a:prstGeom>
          <a:ln w="57150">
            <a:solidFill>
              <a:srgbClr val="92D050"/>
            </a:solidFill>
          </a:ln>
        </p:spPr>
      </p:pic>
      <p:cxnSp>
        <p:nvCxnSpPr>
          <p:cNvPr id="11" name="Прямая со стрелкой 10"/>
          <p:cNvCxnSpPr/>
          <p:nvPr/>
        </p:nvCxnSpPr>
        <p:spPr>
          <a:xfrm rot="16200000" flipH="1">
            <a:off x="2928926" y="3571876"/>
            <a:ext cx="2143140" cy="2000264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Рисунок 9" descr="i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86380" y="4714884"/>
            <a:ext cx="3571900" cy="1964540"/>
          </a:xfrm>
          <a:prstGeom prst="rect">
            <a:avLst/>
          </a:prstGeom>
          <a:ln w="57150">
            <a:solidFill>
              <a:srgbClr val="92D050"/>
            </a:solidFill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000232" y="1714488"/>
          <a:ext cx="3801600" cy="37084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5400000" algn="ctr" rotWithShape="0">
                    <a:srgbClr val="000000"/>
                  </a:outerShdw>
                </a:effectLst>
                <a:tableStyleId>{D7AC3CCA-C797-4891-BE02-D94E43425B78}</a:tableStyleId>
              </a:tblPr>
              <a:tblGrid>
                <a:gridCol w="475200"/>
                <a:gridCol w="475200"/>
                <a:gridCol w="475200"/>
                <a:gridCol w="475200"/>
                <a:gridCol w="475200"/>
                <a:gridCol w="475200"/>
                <a:gridCol w="475200"/>
                <a:gridCol w="47520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3428992" y="2857496"/>
          <a:ext cx="1900800" cy="37084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5400000" algn="ctr" rotWithShape="0">
                    <a:schemeClr val="tx1"/>
                  </a:outerShdw>
                </a:effectLst>
                <a:tableStyleId>{D7AC3CCA-C797-4891-BE02-D94E43425B78}</a:tableStyleId>
              </a:tblPr>
              <a:tblGrid>
                <a:gridCol w="475200"/>
                <a:gridCol w="475200"/>
                <a:gridCol w="475200"/>
                <a:gridCol w="47520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1500166" y="2500306"/>
          <a:ext cx="3801600" cy="37084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5400000" algn="ctr" rotWithShape="0">
                    <a:srgbClr val="000000"/>
                  </a:outerShdw>
                </a:effectLst>
                <a:tableStyleId>{D7AC3CCA-C797-4891-BE02-D94E43425B78}</a:tableStyleId>
              </a:tblPr>
              <a:tblGrid>
                <a:gridCol w="475200"/>
                <a:gridCol w="475200"/>
                <a:gridCol w="475200"/>
                <a:gridCol w="475200"/>
                <a:gridCol w="475200"/>
                <a:gridCol w="475200"/>
                <a:gridCol w="475200"/>
                <a:gridCol w="47520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500166" y="2143116"/>
          <a:ext cx="2851200" cy="37084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5400000" algn="ctr" rotWithShape="0">
                    <a:schemeClr val="tx1"/>
                  </a:outerShdw>
                </a:effectLst>
                <a:tableStyleId>{D7AC3CCA-C797-4891-BE02-D94E43425B78}</a:tableStyleId>
              </a:tblPr>
              <a:tblGrid>
                <a:gridCol w="475200"/>
                <a:gridCol w="475200"/>
                <a:gridCol w="475200"/>
                <a:gridCol w="475200"/>
                <a:gridCol w="475200"/>
                <a:gridCol w="47520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428992" y="1357298"/>
          <a:ext cx="3326400" cy="37084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5400000" algn="ctr" rotWithShape="0">
                    <a:srgbClr val="000000"/>
                  </a:outerShdw>
                </a:effectLst>
                <a:tableStyleId>{D7AC3CCA-C797-4891-BE02-D94E43425B78}</a:tableStyleId>
              </a:tblPr>
              <a:tblGrid>
                <a:gridCol w="475200"/>
                <a:gridCol w="475200"/>
                <a:gridCol w="475200"/>
                <a:gridCol w="475200"/>
                <a:gridCol w="475200"/>
                <a:gridCol w="475200"/>
                <a:gridCol w="47520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428992" y="1000108"/>
          <a:ext cx="2376000" cy="37080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5400000" algn="ctr" rotWithShape="0">
                    <a:srgbClr val="000000"/>
                  </a:outerShdw>
                </a:effectLst>
                <a:tableStyleId>{D7AC3CCA-C797-4891-BE02-D94E43425B78}</a:tableStyleId>
              </a:tblPr>
              <a:tblGrid>
                <a:gridCol w="475200"/>
                <a:gridCol w="475200"/>
                <a:gridCol w="475200"/>
                <a:gridCol w="475200"/>
                <a:gridCol w="475200"/>
              </a:tblGrid>
              <a:tr h="3708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3428992" y="642918"/>
          <a:ext cx="3327432" cy="37084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5400000" algn="ctr" rotWithShape="0">
                    <a:srgbClr val="000000"/>
                  </a:outerShdw>
                </a:effectLst>
                <a:tableStyleId>{D7AC3CCA-C797-4891-BE02-D94E43425B78}</a:tableStyleId>
              </a:tblPr>
              <a:tblGrid>
                <a:gridCol w="476232"/>
                <a:gridCol w="475200"/>
                <a:gridCol w="475200"/>
                <a:gridCol w="475200"/>
                <a:gridCol w="475200"/>
                <a:gridCol w="475200"/>
                <a:gridCol w="47520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3428992" y="642918"/>
            <a:ext cx="32861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М      У       Х        О       М    О      Р</a:t>
            </a:r>
            <a:endParaRPr lang="ru-RU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3428992" y="1000108"/>
            <a:ext cx="2357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О       П        Я      Т      А</a:t>
            </a:r>
            <a:endParaRPr lang="ru-RU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3428992" y="1357298"/>
            <a:ext cx="32861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Л        И      С       И     Ч       К      И</a:t>
            </a:r>
            <a:endParaRPr lang="ru-RU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2000232" y="1714488"/>
            <a:ext cx="37862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С       Ы       Р      О       Е      Ж     К       И</a:t>
            </a:r>
            <a:endParaRPr lang="ru-RU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1500166" y="2143116"/>
            <a:ext cx="27860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Г        Р       У       З       Д      Ь</a:t>
            </a:r>
            <a:endParaRPr lang="ru-RU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1500166" y="2500306"/>
            <a:ext cx="37862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Д        О     Ж     Д      Е       В       И       К</a:t>
            </a:r>
            <a:endParaRPr lang="ru-RU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3428992" y="2857496"/>
            <a:ext cx="1928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Ц       А      Р       Ь</a:t>
            </a:r>
            <a:endParaRPr lang="ru-RU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1714480" y="4214818"/>
            <a:ext cx="471490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</a:t>
            </a:r>
            <a:endParaRPr lang="ru-RU" sz="6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214546" y="4643446"/>
            <a:ext cx="490761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>
                <a:solidFill>
                  <a:srgbClr val="FF0000"/>
                </a:solidFill>
              </a:rPr>
              <a:t>Молодец!</a:t>
            </a:r>
            <a:endParaRPr lang="ru-RU" sz="6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85499_120053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214290"/>
            <a:ext cx="4714908" cy="4714908"/>
          </a:xfrm>
          <a:prstGeom prst="ellipse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3" name="TextBox 2"/>
          <p:cNvSpPr txBox="1"/>
          <p:nvPr/>
        </p:nvSpPr>
        <p:spPr>
          <a:xfrm>
            <a:off x="500034" y="4786322"/>
            <a:ext cx="8358246" cy="110799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6600" b="1" dirty="0" smtClean="0">
                <a:solidFill>
                  <a:srgbClr val="5C1D0C"/>
                </a:solidFill>
              </a:rPr>
              <a:t>Спасибо за внимание!</a:t>
            </a:r>
            <a:endParaRPr lang="ru-RU" sz="6600" b="1" dirty="0">
              <a:solidFill>
                <a:srgbClr val="5C1D0C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0034" y="2500306"/>
            <a:ext cx="764386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/>
              <a:t>Учебник «Окружающий мир» 2 </a:t>
            </a:r>
            <a:r>
              <a:rPr lang="ru-RU" sz="1200" dirty="0" err="1" smtClean="0"/>
              <a:t>кл</a:t>
            </a:r>
            <a:r>
              <a:rPr lang="ru-RU" sz="1200" dirty="0" smtClean="0"/>
              <a:t>. А.А. Плешаков.</a:t>
            </a:r>
          </a:p>
          <a:p>
            <a:r>
              <a:rPr lang="ru-RU" sz="1200" dirty="0" smtClean="0"/>
              <a:t>Белый гриб - </a:t>
            </a:r>
            <a:r>
              <a:rPr lang="ru-RU" sz="1200" dirty="0" smtClean="0">
                <a:hlinkClick r:id="rId2"/>
              </a:rPr>
              <a:t>http://www.stihi.ru/pics/2009/03/30/3429.jpg</a:t>
            </a:r>
            <a:r>
              <a:rPr lang="ru-RU" sz="1200" dirty="0" smtClean="0"/>
              <a:t> </a:t>
            </a:r>
          </a:p>
          <a:p>
            <a:r>
              <a:rPr lang="ru-RU" sz="1200" dirty="0" smtClean="0"/>
              <a:t>Бледная поганка - </a:t>
            </a:r>
            <a:r>
              <a:rPr lang="ru-RU" sz="1200" dirty="0" smtClean="0">
                <a:hlinkClick r:id="rId3"/>
              </a:rPr>
              <a:t>http://www.animalist.ru/images/gera/21112005121229.jpg</a:t>
            </a:r>
            <a:r>
              <a:rPr lang="ru-RU" sz="1200" dirty="0" smtClean="0"/>
              <a:t> </a:t>
            </a:r>
          </a:p>
          <a:p>
            <a:r>
              <a:rPr lang="ru-RU" sz="1200" dirty="0" smtClean="0"/>
              <a:t> Желчный гриб - </a:t>
            </a:r>
            <a:r>
              <a:rPr lang="ru-RU" sz="1200" dirty="0" smtClean="0">
                <a:hlinkClick r:id="rId4"/>
              </a:rPr>
              <a:t>http://grib.kirsoft.com.ru/images/67.jpg</a:t>
            </a:r>
            <a:r>
              <a:rPr lang="ru-RU" sz="1200" dirty="0" smtClean="0"/>
              <a:t> </a:t>
            </a:r>
          </a:p>
          <a:p>
            <a:endParaRPr lang="ru-RU" sz="1200" dirty="0" smtClean="0"/>
          </a:p>
          <a:p>
            <a:r>
              <a:rPr lang="ru-RU" sz="1200" dirty="0" smtClean="0"/>
              <a:t>Опёнок осенний - </a:t>
            </a:r>
            <a:r>
              <a:rPr lang="ru-RU" sz="1200" dirty="0" smtClean="0">
                <a:hlinkClick r:id="rId5"/>
              </a:rPr>
              <a:t>http://s16.radikal.ru/i190/0911/e5/67b194d2877e.jpg</a:t>
            </a:r>
            <a:r>
              <a:rPr lang="ru-RU" sz="1200" dirty="0" smtClean="0"/>
              <a:t> </a:t>
            </a:r>
          </a:p>
          <a:p>
            <a:r>
              <a:rPr lang="ru-RU" sz="1200" dirty="0" smtClean="0"/>
              <a:t>Опята - </a:t>
            </a:r>
            <a:r>
              <a:rPr lang="ru-RU" sz="1200" dirty="0" smtClean="0">
                <a:hlinkClick r:id="rId6"/>
              </a:rPr>
              <a:t>http://orenburg.old.kp.ru/UserFiles/openok.jpg</a:t>
            </a:r>
            <a:endParaRPr lang="ru-RU" sz="1200" dirty="0" smtClean="0"/>
          </a:p>
          <a:p>
            <a:r>
              <a:rPr lang="ru-RU" sz="1200" dirty="0" smtClean="0"/>
              <a:t>Строение гриба -</a:t>
            </a:r>
            <a:r>
              <a:rPr lang="ru-RU" sz="1200" dirty="0" smtClean="0">
                <a:hlinkClick r:id="rId7"/>
              </a:rPr>
              <a:t>http://forest.geoman.ru/forest/item/f00/s00/e0000656/pic/000_227.jpg</a:t>
            </a:r>
            <a:r>
              <a:rPr lang="ru-RU" sz="1200" dirty="0" smtClean="0"/>
              <a:t> </a:t>
            </a:r>
          </a:p>
          <a:p>
            <a:r>
              <a:rPr lang="ru-RU" sz="1200" dirty="0" smtClean="0"/>
              <a:t>Шампиньоны - </a:t>
            </a:r>
            <a:r>
              <a:rPr lang="ru-RU" sz="1200" dirty="0" smtClean="0">
                <a:hlinkClick r:id="rId8"/>
              </a:rPr>
              <a:t>http://www.astrologo.ru/imason/Shampinon.jpg</a:t>
            </a:r>
            <a:r>
              <a:rPr lang="ru-RU" sz="1200" dirty="0" smtClean="0"/>
              <a:t> </a:t>
            </a:r>
          </a:p>
          <a:p>
            <a:endParaRPr lang="ru-RU" sz="1200" dirty="0" smtClean="0"/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785794"/>
            <a:ext cx="550071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u="sng" dirty="0" smtClean="0">
                <a:solidFill>
                  <a:srgbClr val="000000"/>
                </a:solidFill>
                <a:hlinkClick r:id="rId9"/>
              </a:rPr>
              <a:t>http://gribisrael.narod.ru/Articles/Pravila_ru.htm</a:t>
            </a:r>
            <a:r>
              <a:rPr lang="ru-RU" sz="1200" dirty="0" smtClean="0">
                <a:solidFill>
                  <a:srgbClr val="000000"/>
                </a:solidFill>
              </a:rPr>
              <a:t> </a:t>
            </a:r>
            <a:endParaRPr lang="ru-RU" sz="1200" dirty="0">
              <a:solidFill>
                <a:srgbClr val="0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1214422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 smtClean="0">
                <a:solidFill>
                  <a:srgbClr val="0000FF"/>
                </a:solidFill>
              </a:rPr>
              <a:t>http://images.yandex.ru/yandsearch?uinfo=ww-1263-wh-862-fw-1038-fh-598-pd-1</a:t>
            </a:r>
            <a:endParaRPr lang="ru-RU" sz="1200" dirty="0">
              <a:solidFill>
                <a:srgbClr val="0000F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1472" y="1785926"/>
            <a:ext cx="62151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Видео - </a:t>
            </a:r>
            <a:r>
              <a:rPr lang="en-US" sz="1200" dirty="0" smtClean="0">
                <a:solidFill>
                  <a:srgbClr val="0000FF"/>
                </a:solidFill>
              </a:rPr>
              <a:t>http://vk.com/video142887262_168227369</a:t>
            </a:r>
            <a:endParaRPr lang="ru-RU" sz="1200" dirty="0">
              <a:solidFill>
                <a:srgbClr val="0000FF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28860" y="0"/>
            <a:ext cx="45720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Источники информации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714356"/>
            <a:ext cx="2286016" cy="120032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5C1D0C"/>
                </a:solidFill>
              </a:rPr>
              <a:t>Какие</a:t>
            </a: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642910" y="2071678"/>
            <a:ext cx="2857520" cy="92333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5C1D0C"/>
                </a:solidFill>
              </a:rPr>
              <a:t>Для чего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42910" y="3429000"/>
            <a:ext cx="4286280" cy="92333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5C1D0C"/>
                </a:solidFill>
              </a:rPr>
              <a:t>С кем дружат</a:t>
            </a:r>
            <a:endParaRPr lang="ru-RU" sz="5400" b="1" dirty="0">
              <a:solidFill>
                <a:srgbClr val="5C1D0C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28992" y="714356"/>
            <a:ext cx="5357850" cy="92333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5C1D0C"/>
                </a:solidFill>
              </a:rPr>
              <a:t>бывают грибы?</a:t>
            </a:r>
            <a:endParaRPr lang="ru-RU" sz="5400" b="1" dirty="0">
              <a:solidFill>
                <a:srgbClr val="5C1D0C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29058" y="2071678"/>
            <a:ext cx="4929222" cy="92333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5400" b="1" dirty="0">
                <a:solidFill>
                  <a:srgbClr val="5C1D0C"/>
                </a:solidFill>
              </a:rPr>
              <a:t>н</a:t>
            </a:r>
            <a:r>
              <a:rPr lang="ru-RU" sz="5400" b="1" dirty="0" smtClean="0">
                <a:solidFill>
                  <a:srgbClr val="5C1D0C"/>
                </a:solidFill>
              </a:rPr>
              <a:t>ужны грибы ?</a:t>
            </a:r>
            <a:endParaRPr lang="ru-RU" sz="5400" b="1" dirty="0">
              <a:solidFill>
                <a:srgbClr val="5C1D0C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86380" y="3429000"/>
            <a:ext cx="3071834" cy="92333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5400" b="1" dirty="0">
                <a:solidFill>
                  <a:srgbClr val="5C1D0C"/>
                </a:solidFill>
              </a:rPr>
              <a:t>г</a:t>
            </a:r>
            <a:r>
              <a:rPr lang="ru-RU" sz="5400" b="1" dirty="0" smtClean="0">
                <a:solidFill>
                  <a:srgbClr val="5C1D0C"/>
                </a:solidFill>
              </a:rPr>
              <a:t>рибы?</a:t>
            </a:r>
            <a:endParaRPr lang="ru-RU" sz="5400" b="1" dirty="0">
              <a:solidFill>
                <a:srgbClr val="5C1D0C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00166" y="357166"/>
            <a:ext cx="6072230" cy="110799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6600" b="1" dirty="0" smtClean="0">
                <a:solidFill>
                  <a:srgbClr val="5C1D0C"/>
                </a:solidFill>
              </a:rPr>
              <a:t>Живая природа</a:t>
            </a:r>
            <a:endParaRPr lang="ru-RU" sz="6600" b="1" dirty="0">
              <a:solidFill>
                <a:srgbClr val="5C1D0C"/>
              </a:solidFill>
            </a:endParaRPr>
          </a:p>
        </p:txBody>
      </p:sp>
      <p:cxnSp>
        <p:nvCxnSpPr>
          <p:cNvPr id="4" name="Прямая со стрелкой 3"/>
          <p:cNvCxnSpPr/>
          <p:nvPr/>
        </p:nvCxnSpPr>
        <p:spPr>
          <a:xfrm>
            <a:off x="6858016" y="1571612"/>
            <a:ext cx="793124" cy="434248"/>
          </a:xfrm>
          <a:prstGeom prst="straightConnector1">
            <a:avLst/>
          </a:prstGeom>
          <a:ln w="57150"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 rot="10800000" flipV="1">
            <a:off x="2000232" y="1500174"/>
            <a:ext cx="928694" cy="71438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5400000">
            <a:off x="4037009" y="2320917"/>
            <a:ext cx="1213652" cy="794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214282" y="2214554"/>
            <a:ext cx="3429024" cy="92333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5C1D0C"/>
                </a:solidFill>
              </a:rPr>
              <a:t>Животные</a:t>
            </a:r>
            <a:endParaRPr lang="ru-RU" sz="5400" b="1" dirty="0">
              <a:solidFill>
                <a:srgbClr val="5C1D0C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643306" y="3000372"/>
            <a:ext cx="3000396" cy="92333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5C1D0C"/>
                </a:solidFill>
              </a:rPr>
              <a:t>Растения</a:t>
            </a:r>
            <a:endParaRPr lang="ru-RU" sz="5400" b="1" dirty="0">
              <a:solidFill>
                <a:srgbClr val="5C1D0C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715140" y="2143116"/>
            <a:ext cx="2286016" cy="92333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5C1D0C"/>
                </a:solidFill>
              </a:rPr>
              <a:t>Грибы</a:t>
            </a:r>
            <a:endParaRPr lang="ru-RU" sz="5400" b="1" dirty="0">
              <a:solidFill>
                <a:srgbClr val="5C1D0C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28596" y="4071942"/>
            <a:ext cx="84296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0000"/>
                </a:solidFill>
              </a:rPr>
              <a:t>К какой группе относятся грибы?</a:t>
            </a:r>
            <a:endParaRPr lang="ru-RU" sz="4400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71736" y="142852"/>
            <a:ext cx="4929222" cy="110799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6600" b="1" dirty="0" smtClean="0">
                <a:solidFill>
                  <a:srgbClr val="5C1D0C"/>
                </a:solidFill>
              </a:rPr>
              <a:t>Узнай гриб!</a:t>
            </a:r>
            <a:endParaRPr lang="ru-RU" sz="6600" b="1" dirty="0">
              <a:solidFill>
                <a:srgbClr val="5C1D0C"/>
              </a:solidFill>
            </a:endParaRPr>
          </a:p>
        </p:txBody>
      </p:sp>
      <p:pic>
        <p:nvPicPr>
          <p:cNvPr id="3" name="Рисунок 2" descr="b4a7975c2a4b359dea0838a8e56b2717thumb640x48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000504"/>
            <a:ext cx="3590186" cy="285749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chanterelle_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3174" y="2500306"/>
            <a:ext cx="3571868" cy="278605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IMG_859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4976" y="857232"/>
            <a:ext cx="3429024" cy="289828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i_045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857232"/>
            <a:ext cx="3429024" cy="25717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 descr="mushroom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29256" y="4071942"/>
            <a:ext cx="3714745" cy="278605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Прямоугольник 14"/>
          <p:cNvSpPr/>
          <p:nvPr/>
        </p:nvSpPr>
        <p:spPr>
          <a:xfrm>
            <a:off x="1000100" y="6072206"/>
            <a:ext cx="171451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6357950" y="6143644"/>
            <a:ext cx="1785950" cy="42862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928662" y="2714620"/>
            <a:ext cx="1714512" cy="35719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6643702" y="2857496"/>
            <a:ext cx="185738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3714744" y="4429132"/>
            <a:ext cx="1785950" cy="42862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714348" y="1785926"/>
            <a:ext cx="26432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Мухомор</a:t>
            </a:r>
            <a:endParaRPr lang="ru-RU" sz="36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785786" y="4643446"/>
            <a:ext cx="3714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Белый гриб</a:t>
            </a:r>
            <a:endParaRPr lang="ru-RU" sz="36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3643306" y="3000372"/>
            <a:ext cx="22860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Лисички</a:t>
            </a:r>
            <a:endParaRPr lang="ru-RU" sz="36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6500826" y="5000636"/>
            <a:ext cx="18573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Груздь</a:t>
            </a:r>
            <a:endParaRPr lang="ru-RU" sz="36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6000760" y="1571612"/>
            <a:ext cx="30003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Подосиновик</a:t>
            </a:r>
            <a:endParaRPr lang="ru-RU" sz="3600" b="1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 animBg="1"/>
      <p:bldP spid="15" grpId="0" animBg="1"/>
      <p:bldP spid="17" grpId="0" animBg="1"/>
      <p:bldP spid="18" grpId="0" animBg="1"/>
      <p:bldP spid="19" grpId="0" animBg="1"/>
      <p:bldP spid="20" grpId="0" animBg="1"/>
      <p:bldP spid="21" grpId="0"/>
      <p:bldP spid="22" grpId="0"/>
      <p:bldP spid="23" grpId="0"/>
      <p:bldP spid="24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900igr.net/datai/biologija/Mnogoobrazie-gribov/0014-041-Stroenie-grib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214554"/>
            <a:ext cx="4786378" cy="4143404"/>
          </a:xfrm>
          <a:prstGeom prst="rect">
            <a:avLst/>
          </a:prstGeom>
          <a:noFill/>
          <a:ln>
            <a:solidFill>
              <a:srgbClr val="92D050"/>
            </a:solidFill>
          </a:ln>
          <a:effectLst>
            <a:softEdge rad="127000"/>
          </a:effectLst>
        </p:spPr>
      </p:pic>
      <p:sp>
        <p:nvSpPr>
          <p:cNvPr id="6" name="TextBox 5"/>
          <p:cNvSpPr txBox="1"/>
          <p:nvPr/>
        </p:nvSpPr>
        <p:spPr>
          <a:xfrm>
            <a:off x="2214546" y="2786058"/>
            <a:ext cx="5000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err="1" smtClean="0">
                <a:solidFill>
                  <a:srgbClr val="5C1D0C"/>
                </a:solidFill>
              </a:rPr>
              <a:t>ш</a:t>
            </a:r>
            <a:endParaRPr lang="ru-RU" sz="3600" b="1" dirty="0">
              <a:solidFill>
                <a:srgbClr val="5C1D0C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14612" y="2786058"/>
            <a:ext cx="4286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5C1D0C"/>
                </a:solidFill>
              </a:rPr>
              <a:t>л</a:t>
            </a:r>
            <a:endParaRPr lang="ru-RU" sz="3600" b="1" dirty="0">
              <a:solidFill>
                <a:srgbClr val="5C1D0C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71802" y="2786058"/>
            <a:ext cx="3571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5C1D0C"/>
                </a:solidFill>
              </a:rPr>
              <a:t>я</a:t>
            </a:r>
            <a:endParaRPr lang="ru-RU" sz="3600" b="1" dirty="0">
              <a:solidFill>
                <a:srgbClr val="5C1D0C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28992" y="2786058"/>
            <a:ext cx="3571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err="1" smtClean="0">
                <a:solidFill>
                  <a:srgbClr val="5C1D0C"/>
                </a:solidFill>
              </a:rPr>
              <a:t>п</a:t>
            </a:r>
            <a:endParaRPr lang="ru-RU" sz="3600" b="1" dirty="0">
              <a:solidFill>
                <a:srgbClr val="5C1D0C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57620" y="2786058"/>
            <a:ext cx="3571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5C1D0C"/>
                </a:solidFill>
              </a:rPr>
              <a:t>к</a:t>
            </a:r>
            <a:endParaRPr lang="ru-RU" sz="3600" b="1" dirty="0">
              <a:solidFill>
                <a:srgbClr val="5C1D0C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86248" y="2786058"/>
            <a:ext cx="4286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5C1D0C"/>
                </a:solidFill>
              </a:rPr>
              <a:t>а</a:t>
            </a:r>
            <a:endParaRPr lang="ru-RU" sz="3600" b="1" dirty="0">
              <a:solidFill>
                <a:srgbClr val="5C1D0C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43042" y="3929066"/>
            <a:ext cx="3990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err="1" smtClean="0">
                <a:solidFill>
                  <a:srgbClr val="5C1D0C"/>
                </a:solidFill>
              </a:rPr>
              <a:t>н</a:t>
            </a:r>
            <a:endParaRPr lang="ru-RU" sz="3600" b="1" dirty="0">
              <a:solidFill>
                <a:srgbClr val="5C1D0C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71670" y="3929066"/>
            <a:ext cx="4493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5C1D0C"/>
                </a:solidFill>
              </a:rPr>
              <a:t>о</a:t>
            </a:r>
            <a:endParaRPr lang="ru-RU" sz="3600" b="1" dirty="0">
              <a:solidFill>
                <a:srgbClr val="5C1D0C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28860" y="3929066"/>
            <a:ext cx="6673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5C1D0C"/>
                </a:solidFill>
              </a:rPr>
              <a:t>ж</a:t>
            </a:r>
            <a:endParaRPr lang="ru-RU" sz="3600" b="1" dirty="0">
              <a:solidFill>
                <a:srgbClr val="5C1D0C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857488" y="3929066"/>
            <a:ext cx="4286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5C1D0C"/>
                </a:solidFill>
              </a:rPr>
              <a:t>к</a:t>
            </a:r>
            <a:endParaRPr lang="ru-RU" sz="3600" b="1" dirty="0">
              <a:solidFill>
                <a:srgbClr val="5C1D0C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286116" y="3929066"/>
            <a:ext cx="4381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5C1D0C"/>
                </a:solidFill>
              </a:rPr>
              <a:t>а</a:t>
            </a:r>
            <a:endParaRPr lang="ru-RU" sz="3600" b="1" dirty="0">
              <a:solidFill>
                <a:srgbClr val="5C1D0C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571604" y="5214950"/>
            <a:ext cx="2648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5C1D0C"/>
                </a:solidFill>
              </a:rPr>
              <a:t>г</a:t>
            </a:r>
            <a:endParaRPr lang="ru-RU" sz="3600" b="1" dirty="0">
              <a:solidFill>
                <a:srgbClr val="5C1D0C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928794" y="5214950"/>
            <a:ext cx="5045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err="1" smtClean="0">
                <a:solidFill>
                  <a:srgbClr val="5C1D0C"/>
                </a:solidFill>
              </a:rPr>
              <a:t>р</a:t>
            </a:r>
            <a:endParaRPr lang="ru-RU" sz="3600" b="1" dirty="0">
              <a:solidFill>
                <a:srgbClr val="5C1D0C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285984" y="5214950"/>
            <a:ext cx="3990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5C1D0C"/>
                </a:solidFill>
              </a:rPr>
              <a:t>и</a:t>
            </a:r>
            <a:endParaRPr lang="ru-RU" sz="3600" b="1" dirty="0">
              <a:solidFill>
                <a:srgbClr val="5C1D0C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643174" y="5214950"/>
            <a:ext cx="3990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5C1D0C"/>
                </a:solidFill>
              </a:rPr>
              <a:t>б</a:t>
            </a:r>
            <a:endParaRPr lang="ru-RU" sz="3600" b="1" dirty="0">
              <a:solidFill>
                <a:srgbClr val="5C1D0C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071802" y="5214950"/>
            <a:ext cx="3990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err="1" smtClean="0">
                <a:solidFill>
                  <a:srgbClr val="5C1D0C"/>
                </a:solidFill>
              </a:rPr>
              <a:t>н</a:t>
            </a:r>
            <a:endParaRPr lang="ru-RU" sz="3600" b="1" dirty="0">
              <a:solidFill>
                <a:srgbClr val="5C1D0C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428992" y="5214950"/>
            <a:ext cx="4286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5C1D0C"/>
                </a:solidFill>
              </a:rPr>
              <a:t>и</a:t>
            </a:r>
            <a:endParaRPr lang="ru-RU" sz="3600" b="1" dirty="0">
              <a:solidFill>
                <a:srgbClr val="5C1D0C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857620" y="5214950"/>
            <a:ext cx="5872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err="1" smtClean="0">
                <a:solidFill>
                  <a:srgbClr val="5C1D0C"/>
                </a:solidFill>
              </a:rPr>
              <a:t>ц</a:t>
            </a:r>
            <a:endParaRPr lang="ru-RU" sz="3600" b="1" dirty="0">
              <a:solidFill>
                <a:srgbClr val="5C1D0C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286248" y="5214950"/>
            <a:ext cx="3990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5C1D0C"/>
                </a:solidFill>
              </a:rPr>
              <a:t>а</a:t>
            </a:r>
            <a:endParaRPr lang="ru-RU" sz="3600" b="1" dirty="0">
              <a:solidFill>
                <a:srgbClr val="5C1D0C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214414" y="214290"/>
            <a:ext cx="6786610" cy="101566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5C1D0C"/>
                </a:solidFill>
              </a:rPr>
              <a:t>Строение гриба</a:t>
            </a:r>
            <a:endParaRPr lang="ru-RU" sz="6000" b="1" dirty="0">
              <a:solidFill>
                <a:srgbClr val="5C1D0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500"/>
                            </p:stCondLst>
                            <p:childTnLst>
                              <p:par>
                                <p:cTn id="77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000"/>
                            </p:stCondLst>
                            <p:childTnLst>
                              <p:par>
                                <p:cTn id="82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500"/>
                            </p:stCondLst>
                            <p:childTnLst>
                              <p:par>
                                <p:cTn id="87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000"/>
                            </p:stCondLst>
                            <p:childTnLst>
                              <p:par>
                                <p:cTn id="92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500"/>
                            </p:stCondLst>
                            <p:childTnLst>
                              <p:par>
                                <p:cTn id="97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Гриб-коралл.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2908" y="0"/>
            <a:ext cx="3338681" cy="2928934"/>
          </a:xfrm>
          <a:prstGeom prst="ellipse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3" name="Рисунок 2" descr="211_2109bce4f5d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6050" y="0"/>
            <a:ext cx="3465061" cy="2838072"/>
          </a:xfrm>
          <a:prstGeom prst="ellipse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5" name="Рисунок 4" descr="6047607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29258" y="0"/>
            <a:ext cx="3214742" cy="2982901"/>
          </a:xfrm>
          <a:prstGeom prst="ellipse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4" name="Рисунок 3" descr="im_64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14976" y="3834767"/>
            <a:ext cx="3429024" cy="3023233"/>
          </a:xfrm>
          <a:prstGeom prst="ellipse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7" name="Рисунок 6" descr="d390fe8e7dc2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214346" y="4000480"/>
            <a:ext cx="3449314" cy="2857520"/>
          </a:xfrm>
          <a:prstGeom prst="ellipse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6" name="Рисунок 5" descr="65173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00298" y="3786190"/>
            <a:ext cx="3571877" cy="2857520"/>
          </a:xfrm>
          <a:prstGeom prst="ellipse">
            <a:avLst/>
          </a:prstGeom>
          <a:ln>
            <a:noFill/>
          </a:ln>
          <a:effectLst>
            <a:softEdge rad="127000"/>
          </a:effectLst>
        </p:spPr>
      </p:pic>
      <p:sp>
        <p:nvSpPr>
          <p:cNvPr id="8" name="TextBox 7"/>
          <p:cNvSpPr txBox="1"/>
          <p:nvPr/>
        </p:nvSpPr>
        <p:spPr>
          <a:xfrm>
            <a:off x="1000100" y="3000372"/>
            <a:ext cx="7143800" cy="769441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5C1D0C"/>
                </a:solidFill>
              </a:rPr>
              <a:t>Различные формы грибов</a:t>
            </a:r>
            <a:endParaRPr lang="ru-RU" sz="4400" b="1" dirty="0">
              <a:solidFill>
                <a:srgbClr val="5C1D0C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silocybe Cubensis  Волшебные Грибы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Звуки природы - Звуки тропического леса после дожд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3214678" y="2071678"/>
            <a:ext cx="304800" cy="304800"/>
          </a:xfrm>
          <a:prstGeom prst="rect">
            <a:avLst/>
          </a:prstGeom>
        </p:spPr>
      </p:pic>
      <p:pic>
        <p:nvPicPr>
          <p:cNvPr id="30722" name="Picture 2" descr="http://www.stihi.ru/pics/2013/03/02/471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78986989_65283392_6063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785786" y="285728"/>
            <a:ext cx="62151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5C1D0C"/>
                </a:solidFill>
              </a:rPr>
              <a:t>Отправляемся в лес!!!</a:t>
            </a:r>
            <a:endParaRPr lang="ru-RU" sz="4000" b="1" dirty="0">
              <a:solidFill>
                <a:srgbClr val="5C1D0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08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142852"/>
            <a:ext cx="5572164" cy="110799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6600" b="1" dirty="0" smtClean="0">
                <a:solidFill>
                  <a:srgbClr val="5C1D0C"/>
                </a:solidFill>
              </a:rPr>
              <a:t>СЪЕДОБНЫЕ</a:t>
            </a:r>
            <a:endParaRPr lang="ru-RU" sz="6600" b="1" dirty="0">
              <a:solidFill>
                <a:srgbClr val="5C1D0C"/>
              </a:solidFill>
            </a:endParaRPr>
          </a:p>
        </p:txBody>
      </p:sp>
      <p:pic>
        <p:nvPicPr>
          <p:cNvPr id="3" name="Рисунок 2" descr="2010_12_15_agroprom_news_0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2908" y="3254156"/>
            <a:ext cx="3786214" cy="3503834"/>
          </a:xfrm>
          <a:prstGeom prst="ellipse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6" name="Рисунок 5" descr="Agaricus_arvensis(fs-06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80560" y="3360420"/>
            <a:ext cx="182880" cy="137160"/>
          </a:xfrm>
          <a:prstGeom prst="ellipse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8" name="Рисунок 7" descr="Agaricus_arvensis(fs-06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57852" y="571480"/>
            <a:ext cx="3286148" cy="3213433"/>
          </a:xfrm>
          <a:prstGeom prst="ellipse">
            <a:avLst/>
          </a:prstGeom>
          <a:ln>
            <a:noFill/>
          </a:ln>
          <a:effectLst>
            <a:softEdge rad="127000"/>
          </a:effectLst>
        </p:spPr>
      </p:pic>
      <p:pic>
        <p:nvPicPr>
          <p:cNvPr id="9" name="Рисунок 8" descr="14330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57488" y="1714488"/>
            <a:ext cx="3643338" cy="3448159"/>
          </a:xfrm>
          <a:prstGeom prst="ellipse">
            <a:avLst/>
          </a:prstGeom>
          <a:ln>
            <a:noFill/>
          </a:ln>
          <a:effectLst>
            <a:softEdge rad="127000"/>
          </a:effectLst>
        </p:spPr>
      </p:pic>
      <p:sp>
        <p:nvSpPr>
          <p:cNvPr id="10" name="TextBox 9"/>
          <p:cNvSpPr txBox="1"/>
          <p:nvPr/>
        </p:nvSpPr>
        <p:spPr>
          <a:xfrm>
            <a:off x="6572264" y="3500438"/>
            <a:ext cx="2214578" cy="4001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/>
              <a:t>Шампиньоны</a:t>
            </a:r>
            <a:endParaRPr lang="ru-RU" sz="20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3929058" y="4929198"/>
            <a:ext cx="1928826" cy="4001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/>
              <a:t>Осенние опята</a:t>
            </a:r>
            <a:endParaRPr lang="ru-RU" sz="2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928662" y="6286520"/>
            <a:ext cx="2000264" cy="40011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/>
              <a:t>Подосиновик</a:t>
            </a:r>
            <a:endParaRPr lang="ru-RU" sz="2000" b="1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843</TotalTime>
  <Words>350</Words>
  <Application>Microsoft Office PowerPoint</Application>
  <PresentationFormat>Экран (4:3)</PresentationFormat>
  <Paragraphs>105</Paragraphs>
  <Slides>18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Family</cp:lastModifiedBy>
  <cp:revision>89</cp:revision>
  <dcterms:created xsi:type="dcterms:W3CDTF">2014-01-11T08:52:05Z</dcterms:created>
  <dcterms:modified xsi:type="dcterms:W3CDTF">2014-01-28T07:18:34Z</dcterms:modified>
</cp:coreProperties>
</file>