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7" r:id="rId5"/>
    <p:sldId id="257" r:id="rId6"/>
    <p:sldId id="259" r:id="rId7"/>
    <p:sldId id="263" r:id="rId8"/>
    <p:sldId id="264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E6A8-1DA8-404F-BCA2-48E552EB1D12}" type="datetimeFigureOut">
              <a:rPr lang="ru-RU" smtClean="0"/>
              <a:pPr/>
              <a:t>13.11.2011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42A5-64F9-4B75-ACCF-542FF7A83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E6A8-1DA8-404F-BCA2-48E552EB1D12}" type="datetimeFigureOut">
              <a:rPr lang="ru-RU" smtClean="0"/>
              <a:pPr/>
              <a:t>13.11.2011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42A5-64F9-4B75-ACCF-542FF7A83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E6A8-1DA8-404F-BCA2-48E552EB1D12}" type="datetimeFigureOut">
              <a:rPr lang="ru-RU" smtClean="0"/>
              <a:pPr/>
              <a:t>13.11.2011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42A5-64F9-4B75-ACCF-542FF7A83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E6A8-1DA8-404F-BCA2-48E552EB1D12}" type="datetimeFigureOut">
              <a:rPr lang="ru-RU" smtClean="0"/>
              <a:pPr/>
              <a:t>13.11.2011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42A5-64F9-4B75-ACCF-542FF7A83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E6A8-1DA8-404F-BCA2-48E552EB1D12}" type="datetimeFigureOut">
              <a:rPr lang="ru-RU" smtClean="0"/>
              <a:pPr/>
              <a:t>13.11.2011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42A5-64F9-4B75-ACCF-542FF7A83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E6A8-1DA8-404F-BCA2-48E552EB1D12}" type="datetimeFigureOut">
              <a:rPr lang="ru-RU" smtClean="0"/>
              <a:pPr/>
              <a:t>13.11.2011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42A5-64F9-4B75-ACCF-542FF7A83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E6A8-1DA8-404F-BCA2-48E552EB1D12}" type="datetimeFigureOut">
              <a:rPr lang="ru-RU" smtClean="0"/>
              <a:pPr/>
              <a:t>13.11.2011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42A5-64F9-4B75-ACCF-542FF7A83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E6A8-1DA8-404F-BCA2-48E552EB1D12}" type="datetimeFigureOut">
              <a:rPr lang="ru-RU" smtClean="0"/>
              <a:pPr/>
              <a:t>13.11.2011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42A5-64F9-4B75-ACCF-542FF7A83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E6A8-1DA8-404F-BCA2-48E552EB1D12}" type="datetimeFigureOut">
              <a:rPr lang="ru-RU" smtClean="0"/>
              <a:pPr/>
              <a:t>13.11.2011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42A5-64F9-4B75-ACCF-542FF7A83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E6A8-1DA8-404F-BCA2-48E552EB1D12}" type="datetimeFigureOut">
              <a:rPr lang="ru-RU" smtClean="0"/>
              <a:pPr/>
              <a:t>13.11.2011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A42A5-64F9-4B75-ACCF-542FF7A83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E6A8-1DA8-404F-BCA2-48E552EB1D12}" type="datetimeFigureOut">
              <a:rPr lang="ru-RU" smtClean="0"/>
              <a:pPr/>
              <a:t>13.11.2011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D4A42A5-64F9-4B75-ACCF-542FF7A83D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ABE6A8-1DA8-404F-BCA2-48E552EB1D12}" type="datetimeFigureOut">
              <a:rPr lang="ru-RU" smtClean="0"/>
              <a:pPr/>
              <a:t>13.11.2011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D4A42A5-64F9-4B75-ACCF-542FF7A83D9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aborigenclub.ru/info/uploads/1198426902_aborigene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mkkuzbass.ru/uploads/posts/2008-04/1207047431_vodolaz1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sed.lg.ua/4images/data/media/68/Vodolasi_eto_horocho.jp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novonews.lv/files/world/00_1160469179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lan.onet.ru/plugins/coppermine_menu/albums/userpics/10381/normal_IMG_0404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img-2006-11.photosight.ru/26/1785723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Решение задач по теме: «Давление в жидкости»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Автор-составитель: учитель физики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ГОУ СОШ №137 г.  Санкт- Петербурга </a:t>
            </a:r>
          </a:p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Шарыпина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Ольга Васильевна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Погружение с аквалангом -143 м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-main-pic" descr="Картинка 174 из 381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143116"/>
            <a:ext cx="4071966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oficery.ru/uploads/09(5)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2143116"/>
            <a:ext cx="3815080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мягком скафандре-180 м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-main-pic" descr="Картинка 7 из 620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36" y="2143116"/>
            <a:ext cx="3786214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жестком скафандре -250 м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-main-pic" descr="Картинка 2 из 620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7884" y="1935163"/>
            <a:ext cx="5868231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Подводные лодки до 900 м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-main-pic" descr="Картинка 100 из 1780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2285992"/>
            <a:ext cx="5067300" cy="3800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В батискафе -10 919 м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Первое погружение батискафов 'Мир' на дно Байкала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2143116"/>
            <a:ext cx="5500726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Плоская баржа получила в дне пробоину  площадью 200 см². С какой силой надо давить на пластырь, которым закрыли отверстие, чтобы сдержать напор воды на глубине 1,8 м?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Задача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     Задача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/>
              <a:t>   На рисунке представлен график зависимости давления внутри жидкости от глубины. Определите, для какой жидкости построен график.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3357562"/>
            <a:ext cx="271464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Домашнее задание: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</a:t>
            </a:r>
          </a:p>
          <a:p>
            <a:endParaRPr lang="ru-RU" dirty="0" smtClean="0"/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          № 521, 523, 525.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35743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/>
              <a:t>Спасибо за внимание!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сосуды 1 и 2 наливают воду так, что ее уровень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обоих сосудах одинаков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/>
          </a:p>
        </p:txBody>
      </p:sp>
      <p:sp>
        <p:nvSpPr>
          <p:cNvPr id="4" name="Цилиндр 3"/>
          <p:cNvSpPr/>
          <p:nvPr/>
        </p:nvSpPr>
        <p:spPr>
          <a:xfrm>
            <a:off x="2214546" y="3643314"/>
            <a:ext cx="1357322" cy="142876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Цилиндр 4"/>
          <p:cNvSpPr/>
          <p:nvPr/>
        </p:nvSpPr>
        <p:spPr>
          <a:xfrm>
            <a:off x="5286380" y="3571876"/>
            <a:ext cx="2857520" cy="157163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Цилиндр 5"/>
          <p:cNvSpPr/>
          <p:nvPr/>
        </p:nvSpPr>
        <p:spPr>
          <a:xfrm>
            <a:off x="2214546" y="3214686"/>
            <a:ext cx="1357322" cy="785818"/>
          </a:xfrm>
          <a:prstGeom prst="can">
            <a:avLst>
              <a:gd name="adj" fmla="val 4785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Цилиндр 6"/>
          <p:cNvSpPr/>
          <p:nvPr/>
        </p:nvSpPr>
        <p:spPr>
          <a:xfrm>
            <a:off x="5286380" y="3214686"/>
            <a:ext cx="2857520" cy="857256"/>
          </a:xfrm>
          <a:prstGeom prst="can">
            <a:avLst>
              <a:gd name="adj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428596" y="3857628"/>
            <a:ext cx="82868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28596" y="5072074"/>
            <a:ext cx="828680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ьная выноска 12"/>
          <p:cNvSpPr/>
          <p:nvPr/>
        </p:nvSpPr>
        <p:spPr>
          <a:xfrm>
            <a:off x="928662" y="1500174"/>
            <a:ext cx="3000396" cy="1214446"/>
          </a:xfrm>
          <a:prstGeom prst="wedgeEllipseCallout">
            <a:avLst>
              <a:gd name="adj1" fmla="val -55372"/>
              <a:gd name="adj2" fmla="val 1189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Одинаковы ли давления на дно сосудов?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ьная выноска 13"/>
          <p:cNvSpPr/>
          <p:nvPr/>
        </p:nvSpPr>
        <p:spPr>
          <a:xfrm flipH="1">
            <a:off x="5572132" y="1500174"/>
            <a:ext cx="2928958" cy="1214446"/>
          </a:xfrm>
          <a:prstGeom prst="wedgeEllipseCallout">
            <a:avLst>
              <a:gd name="adj1" fmla="val -55372"/>
              <a:gd name="adj2" fmla="val 1189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Одинаковы ли силы давления на дно 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43108" y="5500702"/>
            <a:ext cx="5431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p=</a:t>
            </a:r>
            <a:r>
              <a:rPr lang="en-US" sz="2800" b="1" dirty="0" err="1"/>
              <a:t>ρgh</a:t>
            </a:r>
            <a:r>
              <a:rPr lang="en-US" sz="2800" dirty="0"/>
              <a:t> </a:t>
            </a:r>
            <a:r>
              <a:rPr lang="ru-RU" sz="2800" dirty="0" smtClean="0"/>
              <a:t> т.к. </a:t>
            </a:r>
            <a:r>
              <a:rPr lang="en-US" sz="2800" b="1" dirty="0" smtClean="0"/>
              <a:t>ρ₁</a:t>
            </a:r>
            <a:r>
              <a:rPr lang="ru-RU" sz="2800" b="1" dirty="0" smtClean="0"/>
              <a:t>=</a:t>
            </a:r>
            <a:r>
              <a:rPr lang="en-US" sz="2800" b="1" dirty="0" smtClean="0"/>
              <a:t>ρ₂</a:t>
            </a:r>
            <a:r>
              <a:rPr lang="ru-RU" sz="2800" b="1" dirty="0" smtClean="0"/>
              <a:t>   </a:t>
            </a:r>
            <a:r>
              <a:rPr lang="en-US" sz="2800" b="1" dirty="0" smtClean="0"/>
              <a:t>h₁=h₂ </a:t>
            </a:r>
            <a:r>
              <a:rPr lang="en-US" sz="2800" b="1" dirty="0" smtClean="0">
                <a:latin typeface="Calibri"/>
              </a:rPr>
              <a:t>→ </a:t>
            </a:r>
            <a:r>
              <a:rPr lang="en-US" sz="2800" b="1" dirty="0" smtClean="0"/>
              <a:t>p₁=p₂</a:t>
            </a:r>
            <a:endParaRPr lang="ru-RU" sz="28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500298" y="5643578"/>
            <a:ext cx="53578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F=</a:t>
            </a:r>
            <a:r>
              <a:rPr lang="en-US" sz="2800" b="1" dirty="0" err="1" smtClean="0"/>
              <a:t>pS</a:t>
            </a:r>
            <a:r>
              <a:rPr lang="en-US" sz="2800" b="1" dirty="0" smtClean="0"/>
              <a:t>  </a:t>
            </a:r>
            <a:r>
              <a:rPr lang="ru-RU" sz="2800" dirty="0" smtClean="0"/>
              <a:t>т. </a:t>
            </a:r>
            <a:r>
              <a:rPr lang="ru-RU" sz="2800" dirty="0"/>
              <a:t>к</a:t>
            </a:r>
            <a:r>
              <a:rPr lang="ru-RU" sz="2800" dirty="0" smtClean="0"/>
              <a:t>.</a:t>
            </a:r>
            <a:r>
              <a:rPr lang="ru-RU" sz="2800" b="1" dirty="0" smtClean="0"/>
              <a:t>  </a:t>
            </a:r>
            <a:r>
              <a:rPr lang="ru-RU" sz="2800" b="1" dirty="0" err="1" smtClean="0"/>
              <a:t>р</a:t>
            </a:r>
            <a:r>
              <a:rPr lang="en-US" sz="2800" b="1" dirty="0" smtClean="0"/>
              <a:t>₁</a:t>
            </a:r>
            <a:r>
              <a:rPr lang="ru-RU" sz="2800" b="1" dirty="0" err="1" smtClean="0"/>
              <a:t>=р</a:t>
            </a:r>
            <a:r>
              <a:rPr lang="ru-RU" sz="2800" b="1" dirty="0" smtClean="0"/>
              <a:t>₂   </a:t>
            </a:r>
            <a:r>
              <a:rPr lang="en-US" sz="2800" b="1" dirty="0" smtClean="0"/>
              <a:t>S₁&lt;S₂  </a:t>
            </a:r>
            <a:r>
              <a:rPr lang="en-US" sz="2800" b="1" dirty="0" smtClean="0">
                <a:latin typeface="Calibri"/>
              </a:rPr>
              <a:t>→ F₁&lt;F₂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20" grpId="0"/>
      <p:bldP spid="20" grpId="1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607220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рисунке изображены три одинаковые стеклянные трубки, низ у которых затянут тонкой резиновой пленкой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Масло      Вода         Бензин</a:t>
            </a: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Какие ошибки допущены на рисунке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3000364" y="2285992"/>
            <a:ext cx="785818" cy="1785950"/>
          </a:xfrm>
          <a:prstGeom prst="parallelogram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араллелограмм 5"/>
          <p:cNvSpPr/>
          <p:nvPr/>
        </p:nvSpPr>
        <p:spPr>
          <a:xfrm>
            <a:off x="4429124" y="2285992"/>
            <a:ext cx="785818" cy="1785950"/>
          </a:xfrm>
          <a:prstGeom prst="parallelogram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араллелограмм 6"/>
          <p:cNvSpPr/>
          <p:nvPr/>
        </p:nvSpPr>
        <p:spPr>
          <a:xfrm>
            <a:off x="5786446" y="2285992"/>
            <a:ext cx="785818" cy="1785950"/>
          </a:xfrm>
          <a:prstGeom prst="parallelogram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араллелограмм 11"/>
          <p:cNvSpPr/>
          <p:nvPr/>
        </p:nvSpPr>
        <p:spPr>
          <a:xfrm>
            <a:off x="3000364" y="2714620"/>
            <a:ext cx="785818" cy="1357322"/>
          </a:xfrm>
          <a:prstGeom prst="parallelogram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араллелограмм 12"/>
          <p:cNvSpPr/>
          <p:nvPr/>
        </p:nvSpPr>
        <p:spPr>
          <a:xfrm>
            <a:off x="4429124" y="3286124"/>
            <a:ext cx="785818" cy="785818"/>
          </a:xfrm>
          <a:prstGeom prst="parallelogram">
            <a:avLst>
              <a:gd name="adj" fmla="val 0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араллелограмм 13"/>
          <p:cNvSpPr/>
          <p:nvPr/>
        </p:nvSpPr>
        <p:spPr>
          <a:xfrm>
            <a:off x="5786446" y="2928934"/>
            <a:ext cx="785818" cy="1143008"/>
          </a:xfrm>
          <a:prstGeom prst="parallelogram">
            <a:avLst>
              <a:gd name="adj" fmla="val 0"/>
            </a:avLst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Хорда 14"/>
          <p:cNvSpPr/>
          <p:nvPr/>
        </p:nvSpPr>
        <p:spPr>
          <a:xfrm rot="16200000">
            <a:off x="3000365" y="3643315"/>
            <a:ext cx="785818" cy="785816"/>
          </a:xfrm>
          <a:prstGeom prst="chord">
            <a:avLst>
              <a:gd name="adj1" fmla="val 5822579"/>
              <a:gd name="adj2" fmla="val 157710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Хорда 15"/>
          <p:cNvSpPr/>
          <p:nvPr/>
        </p:nvSpPr>
        <p:spPr>
          <a:xfrm>
            <a:off x="4429124" y="3714752"/>
            <a:ext cx="785818" cy="714380"/>
          </a:xfrm>
          <a:prstGeom prst="chord">
            <a:avLst>
              <a:gd name="adj1" fmla="val 21507606"/>
              <a:gd name="adj2" fmla="val 10913058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Хорда 16"/>
          <p:cNvSpPr/>
          <p:nvPr/>
        </p:nvSpPr>
        <p:spPr>
          <a:xfrm>
            <a:off x="5786446" y="3500438"/>
            <a:ext cx="785818" cy="928694"/>
          </a:xfrm>
          <a:prstGeom prst="chord">
            <a:avLst>
              <a:gd name="adj1" fmla="val 927314"/>
              <a:gd name="adj2" fmla="val 9896296"/>
            </a:avLst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ьная выноска 17"/>
          <p:cNvSpPr/>
          <p:nvPr/>
        </p:nvSpPr>
        <p:spPr>
          <a:xfrm flipH="1">
            <a:off x="142844" y="1714488"/>
            <a:ext cx="2500330" cy="2071702"/>
          </a:xfrm>
          <a:prstGeom prst="wedgeEllipseCallout">
            <a:avLst>
              <a:gd name="adj1" fmla="val -40581"/>
              <a:gd name="adj2" fmla="val 576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Т.к. пленки выгнуты одинаково, то давления в сосудах одинаковы</a:t>
            </a:r>
            <a:endParaRPr lang="ru-RU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2357422" y="4071942"/>
            <a:ext cx="507209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357422" y="4429132"/>
            <a:ext cx="507209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Овальная выноска 23"/>
          <p:cNvSpPr/>
          <p:nvPr/>
        </p:nvSpPr>
        <p:spPr>
          <a:xfrm flipH="1">
            <a:off x="285720" y="1714488"/>
            <a:ext cx="2357454" cy="2071702"/>
          </a:xfrm>
          <a:prstGeom prst="wedgeEllipseCallout">
            <a:avLst>
              <a:gd name="adj1" fmla="val -39812"/>
              <a:gd name="adj2" fmla="val 571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р</a:t>
            </a:r>
            <a:r>
              <a:rPr lang="ru-RU" dirty="0" smtClean="0"/>
              <a:t>1 </a:t>
            </a:r>
            <a:r>
              <a:rPr lang="ru-RU" sz="2400" dirty="0" smtClean="0"/>
              <a:t>=р</a:t>
            </a:r>
            <a:r>
              <a:rPr lang="ru-RU" dirty="0" smtClean="0"/>
              <a:t>2 </a:t>
            </a:r>
            <a:r>
              <a:rPr lang="ru-RU" sz="2400" dirty="0" smtClean="0"/>
              <a:t>=р</a:t>
            </a:r>
            <a:r>
              <a:rPr lang="ru-RU" dirty="0" smtClean="0"/>
              <a:t>3</a:t>
            </a:r>
            <a:endParaRPr lang="ru-RU" sz="2400" dirty="0"/>
          </a:p>
        </p:txBody>
      </p:sp>
      <p:sp>
        <p:nvSpPr>
          <p:cNvPr id="27" name="Стрелка углом вверх 26"/>
          <p:cNvSpPr/>
          <p:nvPr/>
        </p:nvSpPr>
        <p:spPr>
          <a:xfrm>
            <a:off x="1285852" y="2928934"/>
            <a:ext cx="7358114" cy="3000396"/>
          </a:xfrm>
          <a:prstGeom prst="bentUpArrow">
            <a:avLst>
              <a:gd name="adj1" fmla="val 25000"/>
              <a:gd name="adj2" fmla="val 24543"/>
              <a:gd name="adj3" fmla="val 294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Следовательно у жидкости с минимальной плотностью должна быть максимальная высота</a:t>
            </a:r>
            <a:endParaRPr lang="ru-RU" sz="2000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rot="10800000">
            <a:off x="2786050" y="2928934"/>
            <a:ext cx="5643602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4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Диагональная полоса 12"/>
          <p:cNvSpPr/>
          <p:nvPr/>
        </p:nvSpPr>
        <p:spPr>
          <a:xfrm rot="20138034" flipH="1">
            <a:off x="4421898" y="4009365"/>
            <a:ext cx="556517" cy="431437"/>
          </a:xfrm>
          <a:prstGeom prst="diagStri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Диагональная полоса 11"/>
          <p:cNvSpPr/>
          <p:nvPr/>
        </p:nvSpPr>
        <p:spPr>
          <a:xfrm rot="1341082">
            <a:off x="7413157" y="3969913"/>
            <a:ext cx="461353" cy="380799"/>
          </a:xfrm>
          <a:prstGeom prst="diagStri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Цилиндр 3"/>
          <p:cNvSpPr/>
          <p:nvPr/>
        </p:nvSpPr>
        <p:spPr>
          <a:xfrm>
            <a:off x="2071670" y="3857628"/>
            <a:ext cx="642942" cy="142876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Трапеция 5"/>
          <p:cNvSpPr/>
          <p:nvPr/>
        </p:nvSpPr>
        <p:spPr>
          <a:xfrm>
            <a:off x="2071670" y="3214686"/>
            <a:ext cx="642942" cy="785818"/>
          </a:xfrm>
          <a:prstGeom prst="trapezoi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Цилиндр 6"/>
          <p:cNvSpPr/>
          <p:nvPr/>
        </p:nvSpPr>
        <p:spPr>
          <a:xfrm>
            <a:off x="2071670" y="3929066"/>
            <a:ext cx="642942" cy="1357322"/>
          </a:xfrm>
          <a:prstGeom prst="ca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Цилиндр 7"/>
          <p:cNvSpPr/>
          <p:nvPr/>
        </p:nvSpPr>
        <p:spPr>
          <a:xfrm>
            <a:off x="4929190" y="3786190"/>
            <a:ext cx="2500330" cy="1500198"/>
          </a:xfrm>
          <a:prstGeom prst="ca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Цилиндр 8"/>
          <p:cNvSpPr/>
          <p:nvPr/>
        </p:nvSpPr>
        <p:spPr>
          <a:xfrm>
            <a:off x="4929190" y="4786322"/>
            <a:ext cx="2500330" cy="500066"/>
          </a:xfrm>
          <a:prstGeom prst="can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Цилиндр 9"/>
          <p:cNvSpPr/>
          <p:nvPr/>
        </p:nvSpPr>
        <p:spPr>
          <a:xfrm>
            <a:off x="4929190" y="3786190"/>
            <a:ext cx="2500330" cy="1285884"/>
          </a:xfrm>
          <a:prstGeom prst="can">
            <a:avLst>
              <a:gd name="adj" fmla="val 3092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428728" y="1500174"/>
            <a:ext cx="225741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5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p=</a:t>
            </a:r>
            <a:r>
              <a:rPr lang="en-US" sz="54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ρg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endParaRPr lang="en-US" sz="5400" dirty="0" smtClean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8" name="Овальная выноска 17"/>
          <p:cNvSpPr/>
          <p:nvPr/>
        </p:nvSpPr>
        <p:spPr>
          <a:xfrm flipH="1">
            <a:off x="4786314" y="928670"/>
            <a:ext cx="2857520" cy="2357454"/>
          </a:xfrm>
          <a:prstGeom prst="wedgeEllipseCallout">
            <a:avLst>
              <a:gd name="adj1" fmla="val -85813"/>
              <a:gd name="adj2" fmla="val 495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 изменилась масса жидкости?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19" name="Овальная выноска 18"/>
          <p:cNvSpPr/>
          <p:nvPr/>
        </p:nvSpPr>
        <p:spPr>
          <a:xfrm flipH="1">
            <a:off x="4786314" y="928670"/>
            <a:ext cx="2857520" cy="2357454"/>
          </a:xfrm>
          <a:prstGeom prst="wedgeEllipseCallout">
            <a:avLst>
              <a:gd name="adj1" fmla="val -84833"/>
              <a:gd name="adj2" fmla="val 484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 изменился объем жидкости?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20" name="Овальная выноска 19"/>
          <p:cNvSpPr/>
          <p:nvPr/>
        </p:nvSpPr>
        <p:spPr>
          <a:xfrm flipH="1">
            <a:off x="4786314" y="928670"/>
            <a:ext cx="2857520" cy="2357454"/>
          </a:xfrm>
          <a:prstGeom prst="wedgeEllipseCallout">
            <a:avLst>
              <a:gd name="adj1" fmla="val -86777"/>
              <a:gd name="adj2" fmla="val 491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Какая физическая величина изменилась?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5720" y="142852"/>
            <a:ext cx="85725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Молоко из бутылки вылили в кастрюлю.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4" grpId="0" build="p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5000628" y="3000372"/>
            <a:ext cx="1071570" cy="1714512"/>
            <a:chOff x="5143504" y="3071810"/>
            <a:chExt cx="1071570" cy="1714512"/>
          </a:xfrm>
        </p:grpSpPr>
        <p:sp>
          <p:nvSpPr>
            <p:cNvPr id="7" name="Блок-схема: магнитный диск 6"/>
            <p:cNvSpPr/>
            <p:nvPr/>
          </p:nvSpPr>
          <p:spPr>
            <a:xfrm>
              <a:off x="5143504" y="3071810"/>
              <a:ext cx="1071570" cy="1071570"/>
            </a:xfrm>
            <a:prstGeom prst="flowChartMagneticDisk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Блок-схема: магнитный диск 5"/>
            <p:cNvSpPr/>
            <p:nvPr/>
          </p:nvSpPr>
          <p:spPr>
            <a:xfrm>
              <a:off x="5143504" y="3786190"/>
              <a:ext cx="1071570" cy="1000132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Блок-схема: магнитный диск 15"/>
          <p:cNvSpPr/>
          <p:nvPr/>
        </p:nvSpPr>
        <p:spPr>
          <a:xfrm>
            <a:off x="5000628" y="3643314"/>
            <a:ext cx="1071570" cy="107157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Изменится ли давление воды на дно ведра, если в воду опустить мячик? Камень?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Блок-схема: магнитный диск 4"/>
          <p:cNvSpPr/>
          <p:nvPr/>
        </p:nvSpPr>
        <p:spPr>
          <a:xfrm>
            <a:off x="3286116" y="3000372"/>
            <a:ext cx="1143008" cy="171451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643306" y="4214818"/>
            <a:ext cx="428628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Капля 9"/>
          <p:cNvSpPr/>
          <p:nvPr/>
        </p:nvSpPr>
        <p:spPr>
          <a:xfrm>
            <a:off x="2928926" y="3286124"/>
            <a:ext cx="214314" cy="285752"/>
          </a:xfrm>
          <a:prstGeom prst="teardrop">
            <a:avLst>
              <a:gd name="adj" fmla="val 1365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Капля 10"/>
          <p:cNvSpPr/>
          <p:nvPr/>
        </p:nvSpPr>
        <p:spPr>
          <a:xfrm rot="983384" flipH="1">
            <a:off x="4584982" y="3556073"/>
            <a:ext cx="163034" cy="211411"/>
          </a:xfrm>
          <a:prstGeom prst="teardrop">
            <a:avLst>
              <a:gd name="adj" fmla="val 1838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Капля 11"/>
          <p:cNvSpPr/>
          <p:nvPr/>
        </p:nvSpPr>
        <p:spPr>
          <a:xfrm rot="20295993">
            <a:off x="2884168" y="4267421"/>
            <a:ext cx="169329" cy="209236"/>
          </a:xfrm>
          <a:prstGeom prst="teardrop">
            <a:avLst>
              <a:gd name="adj" fmla="val 1761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магнитный диск 16"/>
          <p:cNvSpPr/>
          <p:nvPr/>
        </p:nvSpPr>
        <p:spPr>
          <a:xfrm>
            <a:off x="5000628" y="3500438"/>
            <a:ext cx="1071570" cy="500066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5357818" y="4214818"/>
            <a:ext cx="428628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V="1">
            <a:off x="6072198" y="3786190"/>
            <a:ext cx="1214446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10800000" flipV="1">
            <a:off x="1571604" y="4714884"/>
            <a:ext cx="6786610" cy="69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10800000">
            <a:off x="1714480" y="3143248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5400000">
            <a:off x="6465107" y="4250537"/>
            <a:ext cx="928694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5400000">
            <a:off x="1250133" y="3964785"/>
            <a:ext cx="1643074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7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</a:t>
            </a:r>
            <a:r>
              <a:rPr lang="en-US" b="1" dirty="0" smtClean="0"/>
              <a:t>h</a:t>
            </a:r>
            <a:r>
              <a:rPr lang="ru-RU" b="1" dirty="0" smtClean="0"/>
              <a:t>                                                                                    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                                                  </a:t>
            </a:r>
            <a:r>
              <a:rPr lang="en-US" b="1" dirty="0" smtClean="0"/>
              <a:t>h</a:t>
            </a: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6" name="Цилиндр 5"/>
          <p:cNvSpPr/>
          <p:nvPr/>
        </p:nvSpPr>
        <p:spPr>
          <a:xfrm>
            <a:off x="5857884" y="4071942"/>
            <a:ext cx="1285884" cy="1214446"/>
          </a:xfrm>
          <a:prstGeom prst="ca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Цилиндр 4"/>
          <p:cNvSpPr/>
          <p:nvPr/>
        </p:nvSpPr>
        <p:spPr>
          <a:xfrm>
            <a:off x="5857884" y="5000636"/>
            <a:ext cx="1285884" cy="100013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Цилиндр 6"/>
          <p:cNvSpPr/>
          <p:nvPr/>
        </p:nvSpPr>
        <p:spPr>
          <a:xfrm>
            <a:off x="2500298" y="4071942"/>
            <a:ext cx="1285884" cy="192882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500166" y="6000768"/>
            <a:ext cx="65008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Цилиндр 10"/>
          <p:cNvSpPr/>
          <p:nvPr/>
        </p:nvSpPr>
        <p:spPr>
          <a:xfrm>
            <a:off x="5857884" y="4786322"/>
            <a:ext cx="1285884" cy="500066"/>
          </a:xfrm>
          <a:prstGeom prst="can">
            <a:avLst>
              <a:gd name="adj" fmla="val 467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7143768" y="5143512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Капля 13"/>
          <p:cNvSpPr/>
          <p:nvPr/>
        </p:nvSpPr>
        <p:spPr>
          <a:xfrm rot="20692429">
            <a:off x="2036277" y="4602177"/>
            <a:ext cx="272719" cy="312477"/>
          </a:xfrm>
          <a:prstGeom prst="teardrop">
            <a:avLst>
              <a:gd name="adj" fmla="val 2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Капля 14"/>
          <p:cNvSpPr/>
          <p:nvPr/>
        </p:nvSpPr>
        <p:spPr>
          <a:xfrm rot="20704246">
            <a:off x="2042004" y="5524691"/>
            <a:ext cx="232718" cy="354779"/>
          </a:xfrm>
          <a:prstGeom prst="teardrop">
            <a:avLst>
              <a:gd name="adj" fmla="val 1406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Капля 16"/>
          <p:cNvSpPr/>
          <p:nvPr/>
        </p:nvSpPr>
        <p:spPr>
          <a:xfrm rot="20738121" flipH="1">
            <a:off x="3978878" y="4512735"/>
            <a:ext cx="151081" cy="420660"/>
          </a:xfrm>
          <a:prstGeom prst="teardrop">
            <a:avLst>
              <a:gd name="adj" fmla="val 1595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Капля 17"/>
          <p:cNvSpPr/>
          <p:nvPr/>
        </p:nvSpPr>
        <p:spPr>
          <a:xfrm rot="953388" flipH="1">
            <a:off x="3906175" y="5522710"/>
            <a:ext cx="214446" cy="384612"/>
          </a:xfrm>
          <a:prstGeom prst="teardrop">
            <a:avLst>
              <a:gd name="adj" fmla="val 1342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2928926" y="5500702"/>
            <a:ext cx="428628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6357950" y="5572140"/>
            <a:ext cx="428628" cy="428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rot="10800000">
            <a:off x="1428728" y="4214818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>
            <a:off x="679423" y="5106999"/>
            <a:ext cx="178595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5400000">
            <a:off x="7144562" y="5571346"/>
            <a:ext cx="857256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Овальная выноска 31"/>
          <p:cNvSpPr/>
          <p:nvPr/>
        </p:nvSpPr>
        <p:spPr>
          <a:xfrm>
            <a:off x="6429388" y="1000108"/>
            <a:ext cx="2214578" cy="2214578"/>
          </a:xfrm>
          <a:prstGeom prst="wedgeEllipseCallout">
            <a:avLst>
              <a:gd name="adj1" fmla="val -32630"/>
              <a:gd name="adj2" fmla="val 750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Высота столба жидкости стала больше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786182" y="1142984"/>
            <a:ext cx="214314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p=</a:t>
            </a:r>
            <a:r>
              <a:rPr kumimoji="0" lang="en-US" sz="5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ρg</a:t>
            </a:r>
            <a:r>
              <a:rPr kumimoji="0" lang="en-US" sz="5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34" name="Овальная выноска 33"/>
          <p:cNvSpPr/>
          <p:nvPr/>
        </p:nvSpPr>
        <p:spPr>
          <a:xfrm flipH="1">
            <a:off x="571472" y="1000108"/>
            <a:ext cx="2214578" cy="2143140"/>
          </a:xfrm>
          <a:prstGeom prst="wedgeEllipseCallout">
            <a:avLst>
              <a:gd name="adj1" fmla="val -44845"/>
              <a:gd name="adj2" fmla="val 78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Высота столба жидкости не изменилась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3" grpId="0" animBg="1"/>
      <p:bldP spid="32" grpId="0" animBg="1"/>
      <p:bldP spid="2049" grpId="0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Задача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Какая глубина соответствует давлению воды 392 кПа 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Дано: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р=392кПа         </a:t>
            </a:r>
          </a:p>
          <a:p>
            <a:pPr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=1000 кг/м³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g=10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Н/кг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Найти: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h=?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28596" y="4786322"/>
            <a:ext cx="20002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1072332" y="4285462"/>
            <a:ext cx="27146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209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524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Задача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Какая глубина соответствует давлению воды 392 кПа 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Дано: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р=392кПа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p=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ρ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h=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=1000 кг/м³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g=10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Н/кг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h=                         =39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,2 м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Найти: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h=?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Ответ: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39,2 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28596" y="4786322"/>
            <a:ext cx="20002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1072332" y="4285462"/>
            <a:ext cx="27146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трелка вправо 11"/>
          <p:cNvSpPr/>
          <p:nvPr/>
        </p:nvSpPr>
        <p:spPr>
          <a:xfrm>
            <a:off x="3857620" y="3571876"/>
            <a:ext cx="285752" cy="7143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209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3286124"/>
            <a:ext cx="314325" cy="742950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4143380"/>
            <a:ext cx="1866900" cy="1066800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524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  <a:r>
              <a:rPr lang="ru-RU" sz="4400" b="1" dirty="0" smtClean="0">
                <a:ln w="11430"/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Искатели жемчуга – 30 м </a:t>
            </a:r>
            <a:endParaRPr lang="ru-RU" sz="4400" b="1" dirty="0">
              <a:ln w="11430"/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467236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None/>
            </a:pPr>
            <a:endParaRPr lang="ru-RU" sz="4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>
              <a:buNone/>
            </a:pP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          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i-main-pic" descr="Картинка 119 из 201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928802"/>
            <a:ext cx="2872105" cy="38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-main-pic" descr="Картинка 1 из 164">
            <a:hlinkClick r:id="rId4" tgtFrame="_blank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43306" y="1928802"/>
            <a:ext cx="5072380" cy="381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401</TotalTime>
  <Words>383</Words>
  <Application>Microsoft Office PowerPoint</Application>
  <PresentationFormat>Экран (4:3)</PresentationFormat>
  <Paragraphs>80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Поток</vt:lpstr>
      <vt:lpstr>Решение задач по теме: «Давление в жидкости»</vt:lpstr>
      <vt:lpstr>Слайд 2</vt:lpstr>
      <vt:lpstr>Слайд 3</vt:lpstr>
      <vt:lpstr>Слайд 4</vt:lpstr>
      <vt:lpstr>Изменится ли давление воды на дно ведра, если в воду опустить мячик? Камень?</vt:lpstr>
      <vt:lpstr>Слайд 6</vt:lpstr>
      <vt:lpstr> Задача</vt:lpstr>
      <vt:lpstr> Задача</vt:lpstr>
      <vt:lpstr>  Искатели жемчуга – 30 м </vt:lpstr>
      <vt:lpstr>Погружение с аквалангом -143 м</vt:lpstr>
      <vt:lpstr>В мягком скафандре-180 м</vt:lpstr>
      <vt:lpstr>В жестком скафандре -250 м</vt:lpstr>
      <vt:lpstr>Подводные лодки до 900 м</vt:lpstr>
      <vt:lpstr>    В батискафе -10 919 м</vt:lpstr>
      <vt:lpstr> Задача</vt:lpstr>
      <vt:lpstr>                   Задача</vt:lpstr>
      <vt:lpstr>      Домашнее задание:</vt:lpstr>
      <vt:lpstr>Спасибо за внимание!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45</cp:revision>
  <dcterms:created xsi:type="dcterms:W3CDTF">2011-10-01T17:26:03Z</dcterms:created>
  <dcterms:modified xsi:type="dcterms:W3CDTF">2011-11-13T15:34:07Z</dcterms:modified>
</cp:coreProperties>
</file>