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">
  <p:sldMasterIdLst>
    <p:sldMasterId id="2147483660" r:id="rId1"/>
  </p:sldMasterIdLst>
  <p:sldIdLst>
    <p:sldId id="319" r:id="rId2"/>
    <p:sldId id="324" r:id="rId3"/>
    <p:sldId id="323" r:id="rId4"/>
    <p:sldId id="326" r:id="rId5"/>
    <p:sldId id="327" r:id="rId6"/>
    <p:sldId id="333" r:id="rId7"/>
    <p:sldId id="335" r:id="rId8"/>
    <p:sldId id="336" r:id="rId9"/>
    <p:sldId id="329" r:id="rId10"/>
    <p:sldId id="330" r:id="rId11"/>
    <p:sldId id="334" r:id="rId12"/>
    <p:sldId id="331" r:id="rId13"/>
    <p:sldId id="328" r:id="rId14"/>
    <p:sldId id="321" r:id="rId15"/>
    <p:sldId id="332" r:id="rId16"/>
    <p:sldId id="337" r:id="rId17"/>
    <p:sldId id="338" r:id="rId18"/>
    <p:sldId id="339" r:id="rId19"/>
    <p:sldId id="325" r:id="rId20"/>
    <p:sldId id="345" r:id="rId21"/>
    <p:sldId id="322" r:id="rId22"/>
    <p:sldId id="348" r:id="rId23"/>
    <p:sldId id="350" r:id="rId24"/>
    <p:sldId id="351" r:id="rId25"/>
    <p:sldId id="347" r:id="rId26"/>
    <p:sldId id="352" r:id="rId27"/>
    <p:sldId id="349" r:id="rId28"/>
    <p:sldId id="340" r:id="rId29"/>
    <p:sldId id="343" r:id="rId30"/>
    <p:sldId id="342" r:id="rId31"/>
    <p:sldId id="341" r:id="rId32"/>
    <p:sldId id="344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4" autoAdjust="0"/>
    <p:restoredTop sz="90681" autoAdjust="0"/>
  </p:normalViewPr>
  <p:slideViewPr>
    <p:cSldViewPr>
      <p:cViewPr varScale="1">
        <p:scale>
          <a:sx n="62" d="100"/>
          <a:sy n="62" d="100"/>
        </p:scale>
        <p:origin x="-95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B27495CB-9775-42C7-A85F-391B3C5D30F6}" type="datetimeFigureOut">
              <a:rPr lang="ru-RU" smtClean="0"/>
              <a:pPr/>
              <a:t>23.11.2025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F9A3001E-7E0B-4FE5-8C3E-6E5E2BBC782A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1643042" y="599040"/>
            <a:ext cx="7072330" cy="1687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Урок обществознания в 11 классе </a:t>
            </a:r>
          </a:p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Calibri" pitchFamily="34" charset="0"/>
                <a:cs typeface="Times New Roman" pitchFamily="18" charset="0"/>
              </a:rPr>
              <a:t>по теме: «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Calibri" pitchFamily="34" charset="0"/>
                <a:cs typeface="Times New Roman" pitchFamily="18" charset="0"/>
              </a:rPr>
              <a:t>Основы конституционного строя Российской Федерации»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572000" y="3500438"/>
            <a:ext cx="428628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Разработал учитель истории и обществознания </a:t>
            </a:r>
          </a:p>
          <a:p>
            <a:pPr lvl="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sz="2400" dirty="0" err="1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Котруца</a:t>
            </a:r>
            <a:r>
              <a:rPr lang="ru-RU" sz="2400" dirty="0" smtClean="0">
                <a:solidFill>
                  <a:srgbClr val="000000"/>
                </a:solidFill>
                <a:ea typeface="Calibri" pitchFamily="34" charset="0"/>
                <a:cs typeface="Times New Roman" pitchFamily="18" charset="0"/>
              </a:rPr>
              <a:t> Лилия  Николаевна</a:t>
            </a:r>
            <a:endParaRPr lang="ru-RU" sz="2400" dirty="0" smtClean="0"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642918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Статья 1. Российская Федерация - Россия есть демократическое федеративное правовое государство с республиканской формой правления</a:t>
            </a:r>
            <a:r>
              <a:rPr lang="ru-RU" b="1" dirty="0" smtClean="0">
                <a:cs typeface="Arial" pitchFamily="34" charset="0"/>
              </a:rPr>
              <a:t> </a:t>
            </a: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1142976" y="1714488"/>
            <a:ext cx="650085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ТАКОЕ ФЕДЕРАЦИЯ?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500034" y="2786058"/>
            <a:ext cx="8000992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едерация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форма государственного устройства, представляющая объединение или союз территориальных образований, обладающих в определённых сферах государственной самостоятельностью.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Rectangle 1"/>
          <p:cNvSpPr>
            <a:spLocks noChangeArrowheads="1"/>
          </p:cNvSpPr>
          <p:nvPr/>
        </p:nvSpPr>
        <p:spPr bwMode="auto">
          <a:xfrm>
            <a:off x="571472" y="940811"/>
            <a:ext cx="742952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5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1. Российская Федерация состоит из республик, краев, областей, городов федерального значения, автономной области, автономных округов - равноправных субъектов Российской Федерации.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2. Республика (государство) имеет свою конституцию и законодательство. Край, область, город федерального значения, автономная область, автономный округ имеет свой устав и законодательство.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3. Федеративное устройство Российской Федерации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основано на ее государственной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целостности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Times New Roman" pitchFamily="18" charset="0"/>
                <a:cs typeface="Arial" pitchFamily="34" charset="0"/>
              </a:rPr>
              <a:t>единстве системы государственной власти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разграничении предметов ведения и полномочий между органами государственной власти Российской Федерации и органами государственной власти субъектов Российской Федерации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равноправии и самоопределении народов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в Российской Федерации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4. Во взаимоотношениях с федеральными органами государственной власти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все субъекты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Российской Федерации между собой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ea typeface="Times New Roman" pitchFamily="18" charset="0"/>
                <a:cs typeface="Arial" pitchFamily="34" charset="0"/>
              </a:rPr>
              <a:t>равноправны.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357158" y="571480"/>
            <a:ext cx="785644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Принципы федеративного устройства: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2" name="Rectangle 2"/>
          <p:cNvSpPr>
            <a:spLocks noChangeArrowheads="1"/>
          </p:cNvSpPr>
          <p:nvPr/>
        </p:nvSpPr>
        <p:spPr bwMode="auto">
          <a:xfrm>
            <a:off x="0" y="1658325"/>
            <a:ext cx="91440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единство системы органов государственной власти;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разграничение предметов ведения и полномочий между органами государственной власти РФ и органами государственной власти субъектов РФ;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63" name="Rectangle 3"/>
          <p:cNvSpPr>
            <a:spLocks noChangeArrowheads="1"/>
          </p:cNvSpPr>
          <p:nvPr/>
        </p:nvSpPr>
        <p:spPr bwMode="auto">
          <a:xfrm>
            <a:off x="214282" y="3242102"/>
            <a:ext cx="714336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равноправие и самоопределение народов в РФ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г) государственная целостность и т.д.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3414460" y="5214950"/>
            <a:ext cx="2739276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Федерализм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4370850"/>
            <a:ext cx="50018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285720" y="2285992"/>
            <a:ext cx="9058890" cy="17543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1) создание условий, обеспечивающих достойную жизнь граждан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2) создание институтов, обеспечивающих демократическое развитие государства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3) обеспечение государственной поддержки семьи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4) включение в состав равноправных субъектов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Arial" pitchFamily="34" charset="0"/>
              </a:rPr>
              <a:t>5) двухпалатная структура законодательного органа власти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42976" y="642918"/>
            <a:ext cx="735811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Согласно Конституции РФ, наша страна является федеративным государством. Найдите в приведённом ниже списке черты, характеризующие федеративное государство</a:t>
            </a:r>
            <a:endParaRPr lang="ru-RU" sz="2000" dirty="0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1000100" y="4857760"/>
            <a:ext cx="185738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45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1" y="500042"/>
            <a:ext cx="9144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Что из перечисленного согласно Конституции РФ находится в совместном ведении РФ и субъектов Федерации?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642910" y="1500174"/>
            <a:ext cx="6858016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1) федеративное устройство и территория РФ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2) установление правовых основ единого рынка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3) осуществление мер по борьбе с катастрофами, стихийными бедствиями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4) общие вопросы воспитания, образования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5) оборона и безопасность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6) уголовное законодательство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1643042" y="4533112"/>
            <a:ext cx="1928826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Ответ: 34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428596" y="335142"/>
            <a:ext cx="871540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Установите соответствие между вопросами и субъектами власти РФ, к ведению которых они относятся: к каждому элементу, данному в первом столбце, подберите соответствующий элемент из второго столбца.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42910" y="1785926"/>
          <a:ext cx="8143932" cy="2468880"/>
        </p:xfrm>
        <a:graphic>
          <a:graphicData uri="http://schemas.openxmlformats.org/drawingml/2006/table">
            <a:tbl>
              <a:tblPr/>
              <a:tblGrid>
                <a:gridCol w="5881397"/>
                <a:gridCol w="2262535"/>
              </a:tblGrid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Вопросы 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Субъекты власти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А) федеральный бюджет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1) только федеральный центр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Б) защита семьи, материнства, отцовства и детства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>
                          <a:latin typeface="Times New Roman"/>
                          <a:ea typeface="Times New Roman"/>
                          <a:cs typeface="Times New Roman"/>
                        </a:rPr>
                        <a:t>2) федеральный центр и субъекты РФ</a:t>
                      </a:r>
                      <a:endParaRPr lang="ru-RU" sz="18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В) судопроизводство и прокуратура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Г) охрана окружающей среды и обеспечение экологической безопасности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dirty="0">
                          <a:latin typeface="Times New Roman"/>
                          <a:ea typeface="Times New Roman"/>
                          <a:cs typeface="Times New Roman"/>
                        </a:rPr>
                        <a:t>Д) осуществление мер по борьбе с катастрофами</a:t>
                      </a:r>
                      <a:endParaRPr lang="ru-RU" sz="18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endParaRPr lang="ru-RU" sz="18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286116" y="5143512"/>
          <a:ext cx="2428891" cy="631510"/>
        </p:xfrm>
        <a:graphic>
          <a:graphicData uri="http://schemas.openxmlformats.org/drawingml/2006/table">
            <a:tbl>
              <a:tblPr/>
              <a:tblGrid>
                <a:gridCol w="574521"/>
                <a:gridCol w="516385"/>
                <a:gridCol w="487317"/>
                <a:gridCol w="363351"/>
                <a:gridCol w="487317"/>
              </a:tblGrid>
              <a:tr h="357190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А 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Б 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В 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Г 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800" b="1">
                          <a:latin typeface="Times New Roman"/>
                          <a:ea typeface="Times New Roman"/>
                          <a:cs typeface="Times New Roman"/>
                        </a:rPr>
                        <a:t>Д </a:t>
                      </a:r>
                      <a:endParaRPr lang="ru-RU" sz="1800" b="1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800" b="1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5" name="Rectangle 1"/>
          <p:cNvSpPr>
            <a:spLocks noChangeArrowheads="1"/>
          </p:cNvSpPr>
          <p:nvPr/>
        </p:nvSpPr>
        <p:spPr bwMode="auto">
          <a:xfrm>
            <a:off x="857224" y="500042"/>
            <a:ext cx="8001024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16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1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1. Российская Федерация - Россия есть демократическое федеративное правовое государство с республиканской формой правления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928662" y="2590380"/>
            <a:ext cx="707233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Правовое государство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государство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ограниченное в своих действиях правом, подчинённое воле суверенного народа, выражаемой в Конституции, и призванное обеспечить основополагающие права и свободы личности.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7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571472" y="2000240"/>
          <a:ext cx="7500990" cy="2133600"/>
        </p:xfrm>
        <a:graphic>
          <a:graphicData uri="http://schemas.openxmlformats.org/drawingml/2006/table">
            <a:tbl>
              <a:tblPr/>
              <a:tblGrid>
                <a:gridCol w="7500990"/>
              </a:tblGrid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Верховенство права во всех сферах жизни общества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Эффективная система контроля и надзора за соблюдением закона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Реальное разделение властей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Полная гарантированность и незыблемость прав и свобод человека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Взаимная ответственность государства и личности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292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Единство права и закона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5129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Политический и идеологический плюрализм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1923" marR="6192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8129" name="Rectangle 1"/>
          <p:cNvSpPr>
            <a:spLocks noChangeArrowheads="1"/>
          </p:cNvSpPr>
          <p:nvPr/>
        </p:nvSpPr>
        <p:spPr bwMode="auto">
          <a:xfrm>
            <a:off x="1571604" y="649477"/>
            <a:ext cx="592935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Признаки правового государства: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3" name="Rectangle 1"/>
          <p:cNvSpPr>
            <a:spLocks noChangeArrowheads="1"/>
          </p:cNvSpPr>
          <p:nvPr/>
        </p:nvSpPr>
        <p:spPr bwMode="auto">
          <a:xfrm>
            <a:off x="571472" y="571480"/>
            <a:ext cx="7286644" cy="1631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10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Государственная власть в Российской Федерации осуществляется на основе разделения на законодательную, исполнительную и судебную. Органы законодательной, исполнительной и судебной власти самостоятельны.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9154" name="Rectangle 2"/>
          <p:cNvSpPr>
            <a:spLocks noChangeArrowheads="1"/>
          </p:cNvSpPr>
          <p:nvPr/>
        </p:nvSpPr>
        <p:spPr bwMode="auto">
          <a:xfrm>
            <a:off x="500034" y="2357430"/>
            <a:ext cx="8643966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13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1. В Российской Федерации признается идеологическое многообразие.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2. Никакая идеология не может устанавливаться в качестве государственной или обязательной.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3. В Российской Федерации признаются политическое многообразие, многопартийность.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1643042" y="4786322"/>
            <a:ext cx="492449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Правовое государство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857356" y="5500702"/>
            <a:ext cx="4717958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000" b="1" dirty="0" smtClean="0">
                <a:solidFill>
                  <a:srgbClr val="0070C0"/>
                </a:solidFill>
              </a:rPr>
              <a:t>Разделение властей</a:t>
            </a: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500034" y="4227974"/>
            <a:ext cx="544431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ChangeArrowheads="1"/>
          </p:cNvSpPr>
          <p:nvPr/>
        </p:nvSpPr>
        <p:spPr bwMode="auto">
          <a:xfrm>
            <a:off x="571472" y="1571612"/>
            <a:ext cx="81439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форма правления, при которой верховная власть осуществляется выборными органами, избираемыми населением на определённый срок.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42910" y="2643182"/>
            <a:ext cx="800105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Президентская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республика</a:t>
            </a:r>
            <a:r>
              <a:rPr lang="ru-RU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– это такая форма правления, при которой во главе государства стоит президент, избираемый всеобщим голосованием и сочетающий в одном лице полномочия главы государства и главы исполнительной власти.</a:t>
            </a: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785786" y="3929066"/>
            <a:ext cx="778671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Парламентская республика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это такая форма правления, при которой во главе государства стоит выборное должностное лицо (президент, канцлер и т.п.), в а правительство формируется парламентом, а не главой государства.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357166"/>
            <a:ext cx="800105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С</a:t>
            </a:r>
            <a:r>
              <a:rPr lang="ru-RU" b="1" dirty="0" smtClean="0" bmk="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татья 1</a:t>
            </a:r>
            <a:endParaRPr lang="ru-RU" dirty="0" smtClean="0">
              <a:ea typeface="Times New Roman" pitchFamily="18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1. Российская Федерация - Россия есть демократическое федеративное правовое государство с </a:t>
            </a:r>
            <a:r>
              <a:rPr lang="ru-RU" b="1" dirty="0" smtClean="0">
                <a:solidFill>
                  <a:srgbClr val="000000"/>
                </a:solidFill>
                <a:ea typeface="Times New Roman" pitchFamily="18" charset="0"/>
                <a:cs typeface="Arial" pitchFamily="34" charset="0"/>
              </a:rPr>
              <a:t>республиканской формой правления</a:t>
            </a:r>
            <a:r>
              <a:rPr lang="ru-RU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lang="ru-RU" sz="20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643042" y="5643578"/>
            <a:ext cx="680872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Республиканская форма правления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8193" name="Rectangle 1"/>
          <p:cNvSpPr>
            <a:spLocks noChangeArrowheads="1"/>
          </p:cNvSpPr>
          <p:nvPr/>
        </p:nvSpPr>
        <p:spPr bwMode="auto">
          <a:xfrm>
            <a:off x="0" y="5013792"/>
            <a:ext cx="50018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48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48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7" grpId="0"/>
      <p:bldP spid="3481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714348" y="571480"/>
            <a:ext cx="7643866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Установите правильную последовательность источников права в РФ по их юридической силе от большей к меньшей.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А) Конституция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Б) приказ министра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В) постановление Правительства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Г) нормативные акты местного самоуправления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Д) нормативные акты Президента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Е) Уголовный кодекс РФ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285984" y="5572140"/>
            <a:ext cx="204895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/>
              <a:t>АЕДВБГ</a:t>
            </a:r>
            <a:endParaRPr lang="ru-RU" sz="36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14546" y="4500570"/>
            <a:ext cx="473180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Социальное государство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785794"/>
            <a:ext cx="88582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Статья 7</a:t>
            </a:r>
          </a:p>
          <a:p>
            <a:r>
              <a:rPr lang="ru-RU" dirty="0" smtClean="0"/>
              <a:t>1. Российская Федерация - </a:t>
            </a:r>
            <a:r>
              <a:rPr lang="ru-RU" b="1" dirty="0" smtClean="0"/>
              <a:t>социальное государство</a:t>
            </a:r>
            <a:r>
              <a:rPr lang="ru-RU" dirty="0" smtClean="0"/>
              <a:t>, политика которого направлена на создание условий, обеспечивающих достойную жизнь и свободное развитие человека.</a:t>
            </a:r>
          </a:p>
          <a:p>
            <a:r>
              <a:rPr lang="ru-RU" dirty="0" smtClean="0"/>
              <a:t>2. В Российской Федерации охраняются труд и здоровье людей, устанавливается гарантированный минимальный размер оплаты труда, обеспечивается государственная поддержка семьи, материнства, отцовства и детства, инвалидов и пожилых граждан, развивается система социальных служб, устанавливаются государственные пенсии, пособия и иные гарантии социальной защиты.</a:t>
            </a:r>
            <a:endParaRPr lang="ru-RU" dirty="0"/>
          </a:p>
        </p:txBody>
      </p:sp>
      <p:sp>
        <p:nvSpPr>
          <p:cNvPr id="40961" name="Rectangle 1"/>
          <p:cNvSpPr>
            <a:spLocks noChangeArrowheads="1"/>
          </p:cNvSpPr>
          <p:nvPr/>
        </p:nvSpPr>
        <p:spPr bwMode="auto">
          <a:xfrm>
            <a:off x="0" y="3942222"/>
            <a:ext cx="50018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500042"/>
            <a:ext cx="8143932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/>
              <a:t>Статья 14</a:t>
            </a:r>
          </a:p>
          <a:p>
            <a:r>
              <a:rPr lang="ru-RU" sz="2000" dirty="0" smtClean="0"/>
              <a:t>1. Российская Федерация - </a:t>
            </a:r>
            <a:r>
              <a:rPr lang="ru-RU" sz="2000" b="1" dirty="0" smtClean="0"/>
              <a:t>светское государство</a:t>
            </a:r>
            <a:r>
              <a:rPr lang="ru-RU" sz="2000" dirty="0" smtClean="0"/>
              <a:t>. Никакая религия не может устанавливаться в качестве государственной или обязательной.</a:t>
            </a:r>
          </a:p>
          <a:p>
            <a:r>
              <a:rPr lang="ru-RU" sz="2000" dirty="0" smtClean="0"/>
              <a:t>2. Религиозные объединения отделены от государства и равны перед законом.</a:t>
            </a:r>
            <a:endParaRPr lang="ru-RU" sz="20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357422" y="4214818"/>
            <a:ext cx="468211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Светское государство</a:t>
            </a:r>
            <a:endParaRPr lang="ru-RU" sz="3600" dirty="0">
              <a:solidFill>
                <a:srgbClr val="0070C0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2643182"/>
            <a:ext cx="544431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71472" y="642918"/>
            <a:ext cx="771530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Статья 8</a:t>
            </a:r>
          </a:p>
          <a:p>
            <a:r>
              <a:rPr lang="ru-RU" dirty="0" smtClean="0"/>
              <a:t>1. В Российской Федерации гарантируются единство экономического пространства, свободное перемещение товаров, услуг и финансовых средств, поддержка конкуренции, свобода экономической деятельности.</a:t>
            </a:r>
          </a:p>
          <a:p>
            <a:r>
              <a:rPr lang="ru-RU" dirty="0" smtClean="0"/>
              <a:t>2. </a:t>
            </a:r>
            <a:r>
              <a:rPr lang="ru-RU" b="1" dirty="0" smtClean="0"/>
              <a:t>В Российской Федерации признаются и защищаются равным образом частная, государственная, муниципальная и иные формы собственности.</a:t>
            </a:r>
            <a:endParaRPr lang="ru-RU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928662" y="4572008"/>
            <a:ext cx="76438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0070C0"/>
                </a:solidFill>
              </a:rPr>
              <a:t>Многообразие и равноправие форм собственности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4198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1986" name="Rectangle 2"/>
          <p:cNvSpPr>
            <a:spLocks noChangeArrowheads="1"/>
          </p:cNvSpPr>
          <p:nvPr/>
        </p:nvSpPr>
        <p:spPr bwMode="auto">
          <a:xfrm>
            <a:off x="0" y="3929066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1000108"/>
            <a:ext cx="785818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26 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Какие из приведённых ниже положений относятся к основам конституционного строя Российской Федерации? Запишите цифры, под которыми они указаны. 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1)республиканская форма правления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2)многообразие форм собственности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3)плановая экономическая система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4)доминирование судебной власти над законодательной и исполнительной</a:t>
            </a:r>
          </a:p>
          <a:p>
            <a:pPr>
              <a:lnSpc>
                <a:spcPct val="150000"/>
              </a:lnSpc>
            </a:pPr>
            <a:r>
              <a:rPr lang="ru-RU" sz="2000" dirty="0" smtClean="0"/>
              <a:t>5)установление государственной религии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29058" y="5643578"/>
            <a:ext cx="196079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/>
              <a:t>Ответ: 12</a:t>
            </a:r>
            <a:endParaRPr lang="ru-RU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857232"/>
            <a:ext cx="7358114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28 </a:t>
            </a:r>
          </a:p>
          <a:p>
            <a:pPr algn="just"/>
            <a:r>
              <a:rPr lang="ru-RU" sz="2000" dirty="0" smtClean="0"/>
              <a:t>Найдите в приведённом списке положения, характеризующие основы конституционного строя Российской Федерации, и запишите цифры, под которыми они указаны. </a:t>
            </a:r>
          </a:p>
          <a:p>
            <a:pPr algn="just"/>
            <a:r>
              <a:rPr lang="ru-RU" sz="2000" dirty="0" smtClean="0"/>
              <a:t>1)Государственная власть в Российской Федерации осуществляется на основе разделения на законодательную, исполнительную и судебную. </a:t>
            </a:r>
          </a:p>
          <a:p>
            <a:pPr algn="just"/>
            <a:r>
              <a:rPr lang="ru-RU" sz="2000" dirty="0" smtClean="0"/>
              <a:t>2)Для заключения брака необходимы взаимное добровольное согласие мужчины и женщины, вступающих в брак, и достижение ими брачного возраста. </a:t>
            </a:r>
          </a:p>
          <a:p>
            <a:pPr algn="just"/>
            <a:r>
              <a:rPr lang="ru-RU" sz="2000" dirty="0" smtClean="0"/>
              <a:t>3)Суверенитет РФ распространяется на всю её территорию.</a:t>
            </a:r>
          </a:p>
          <a:p>
            <a:pPr algn="just"/>
            <a:r>
              <a:rPr lang="ru-RU" sz="2000" dirty="0" smtClean="0"/>
              <a:t>4)Земля и другие природные ресурсы могут находиться в частной, государственной, муниципальной и иных формах собственности. </a:t>
            </a:r>
          </a:p>
          <a:p>
            <a:pPr algn="just"/>
            <a:r>
              <a:rPr lang="ru-RU" sz="2000" dirty="0" smtClean="0"/>
              <a:t>5)Ребёнок имеет право на общение с обоими родителями, дедушкой, бабушкой, братьями, сёстрами и другими родственниками.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43306" y="6215082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Ответ: 134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42910" y="1028343"/>
            <a:ext cx="7786742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20 </a:t>
            </a:r>
          </a:p>
          <a:p>
            <a:r>
              <a:rPr lang="ru-RU" dirty="0" smtClean="0"/>
              <a:t>Согласно Конституции РФ, наша страна является социальным государством. Найдите в приведённом списке черты, характеризующие социальное государство, и запишите цифры, под которыми они указаны. </a:t>
            </a:r>
          </a:p>
          <a:p>
            <a:endParaRPr lang="ru-RU" dirty="0" smtClean="0"/>
          </a:p>
          <a:p>
            <a:r>
              <a:rPr lang="ru-RU" sz="2400" b="1" dirty="0" smtClean="0"/>
              <a:t>1)Установление гарантированного минимального размера оплаты труда</a:t>
            </a:r>
          </a:p>
          <a:p>
            <a:r>
              <a:rPr lang="ru-RU" sz="2400" b="1" dirty="0" smtClean="0"/>
              <a:t>2)Государственная поддержка материнства, отцовства и детства</a:t>
            </a:r>
          </a:p>
          <a:p>
            <a:r>
              <a:rPr lang="ru-RU" sz="2400" b="1" dirty="0" smtClean="0"/>
              <a:t>3)Отсутствие государственной обязательной религии</a:t>
            </a:r>
          </a:p>
          <a:p>
            <a:r>
              <a:rPr lang="ru-RU" sz="2400" b="1" dirty="0" smtClean="0"/>
              <a:t>4)Создание условий, обеспечивающих всем гражданам России достойную жизнь</a:t>
            </a:r>
          </a:p>
          <a:p>
            <a:r>
              <a:rPr lang="ru-RU" sz="2400" b="1" dirty="0" smtClean="0"/>
              <a:t>5)Курс на постепенное укрепление национальной валюты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428992" y="6215082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Ответ: 124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00034" y="714356"/>
            <a:ext cx="7643866" cy="52014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30 </a:t>
            </a:r>
          </a:p>
          <a:p>
            <a:r>
              <a:rPr lang="ru-RU" dirty="0" smtClean="0"/>
              <a:t>Найдите в приведённом ниже списке положения, характеризующие основы конституционного строя Российской Федерации, и запишите цифры, под которыми они указаны. </a:t>
            </a:r>
          </a:p>
          <a:p>
            <a:r>
              <a:rPr lang="ru-RU" sz="2000" dirty="0" smtClean="0"/>
              <a:t>1)Во взаимоотношениях с федеральными органами государственной власти все субъекты Российской Федерации между собой равноправны. </a:t>
            </a:r>
          </a:p>
          <a:p>
            <a:r>
              <a:rPr lang="ru-RU" sz="2000" dirty="0" smtClean="0"/>
              <a:t>2)Носителем суверенитета и единственным источником власти в РФ является её многонациональный народ. </a:t>
            </a:r>
          </a:p>
          <a:p>
            <a:r>
              <a:rPr lang="ru-RU" sz="2000" dirty="0" smtClean="0"/>
              <a:t>3)Гражданин отвечает по своим обязательствам всем принадлежащим ему имуществом, за исключением имущества, на которое в соответствии с законом не может быть обращено взыскание. </a:t>
            </a:r>
          </a:p>
          <a:p>
            <a:r>
              <a:rPr lang="ru-RU" sz="2000" dirty="0" smtClean="0"/>
              <a:t>4)Необоснованный отказ в заключении трудового договора запрещается.</a:t>
            </a:r>
          </a:p>
          <a:p>
            <a:r>
              <a:rPr lang="ru-RU" sz="2000" dirty="0" smtClean="0"/>
              <a:t>5)Земля и другие природные ресурсы могут находиться в частной, государственной, муниципальной и иных формах собственности</a:t>
            </a:r>
            <a:r>
              <a:rPr lang="ru-RU" dirty="0" smtClean="0"/>
              <a:t>. 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643306" y="6215082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Ответ: 125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889844"/>
            <a:ext cx="742955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Задача 35 </a:t>
            </a:r>
          </a:p>
          <a:p>
            <a:r>
              <a:rPr lang="ru-RU" sz="2400" dirty="0" smtClean="0"/>
              <a:t>Согласно Конституции РФ‚ наша страна является светским государством. </a:t>
            </a:r>
            <a:r>
              <a:rPr lang="ru-RU" sz="2400" smtClean="0"/>
              <a:t>Выберите в приведённом </a:t>
            </a:r>
            <a:r>
              <a:rPr lang="ru-RU" sz="2400" dirty="0" smtClean="0"/>
              <a:t>списке черты, характеризующие светское государство, и запишите цифры, под которыми они указаны. </a:t>
            </a:r>
          </a:p>
          <a:p>
            <a:r>
              <a:rPr lang="ru-RU" sz="2400" dirty="0" smtClean="0"/>
              <a:t>1)гарантия свободы совести</a:t>
            </a:r>
          </a:p>
          <a:p>
            <a:r>
              <a:rPr lang="ru-RU" sz="2400" dirty="0" smtClean="0"/>
              <a:t>2)право судебной защиты чести и достоинства</a:t>
            </a:r>
          </a:p>
          <a:p>
            <a:r>
              <a:rPr lang="ru-RU" sz="2400" dirty="0" smtClean="0"/>
              <a:t>3)отсутствие государственной обязательной религии</a:t>
            </a:r>
          </a:p>
          <a:p>
            <a:r>
              <a:rPr lang="ru-RU" sz="2400" dirty="0" smtClean="0"/>
              <a:t>4)обеспечение государственной поддержки семьи</a:t>
            </a:r>
          </a:p>
          <a:p>
            <a:r>
              <a:rPr lang="ru-RU" sz="2400" dirty="0" smtClean="0"/>
              <a:t>5)отделение религиозных объединений от государства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571868" y="5000636"/>
            <a:ext cx="166904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Ответ: 135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428596" y="668190"/>
            <a:ext cx="771527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Конституция Российской Федерации определяет Россию как социальное государство.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основе положений Конституции Российской Федерации приведите три подтверждения этой характеристики.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642910" y="2714620"/>
            <a:ext cx="800105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Конституция Российской Федерации закрепляет право гражданина РФ на получение страховой пенсии по старости;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Конституция Российской Федерации гарантирует заботу государства о семье, материнстве, отцовстве и детстве, матерям оплачивается декретный отпуск, на детей выплачивается пособие;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согласно Конституции Российской Федерации, гражданам РФ гарантируется получение услуг здравоохранения по полису обязательного медицинского страхования и т. 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3" name="Rectangle 1"/>
          <p:cNvSpPr>
            <a:spLocks noChangeArrowheads="1"/>
          </p:cNvSpPr>
          <p:nvPr/>
        </p:nvSpPr>
        <p:spPr bwMode="auto">
          <a:xfrm>
            <a:off x="-265061" y="472538"/>
            <a:ext cx="967412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Конституция Российской Федерации определяет Россию как правовое государство.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28596" y="857232"/>
            <a:ext cx="850112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На основе положений Конституции Российской Федерации приведите три подтверждения этой характеристики</a:t>
            </a:r>
            <a:endParaRPr lang="ru-RU" dirty="0"/>
          </a:p>
        </p:txBody>
      </p:sp>
      <p:sp>
        <p:nvSpPr>
          <p:cNvPr id="38914" name="Rectangle 2"/>
          <p:cNvSpPr>
            <a:spLocks noChangeArrowheads="1"/>
          </p:cNvSpPr>
          <p:nvPr/>
        </p:nvSpPr>
        <p:spPr bwMode="auto">
          <a:xfrm>
            <a:off x="857224" y="1643050"/>
            <a:ext cx="7500990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Конституция Российской Федерации закрепляет принцип разделения и независимости ветвей власти: законодательной, исполнительной и судебной, между ними существует механизм сдержек и противовесов, например, Президент РФ обладает правом отлагательного (суспензивного) вето;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Конституция Российской Федерации закрепляет принцип верховенства права, подчинение действия всех государственных органов и должностных лиц закону;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права и свободы граждан России гарантируются Конституцией и законами и являются непосредственно действующими, каждое право подтверждено соответствующими гарантиями;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Конституция Российской Федерации провозглашает и гарантирует равенство всех граждан и должностных лиц перед законом и судом;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в Российской Федерации провозглашается принцип народного суверенитета, то есть принятия законов, основанных на свободном волеизъявлении народа как единственного источника власти и т. д.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9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1" y="744440"/>
            <a:ext cx="8929718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….                                    -      это основные принципы, определяющие устройство общества, способы взаимодействия власти и народа, наличие у граждан прав и свобод.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714356"/>
            <a:ext cx="542928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Основы конституционного строя </a:t>
            </a:r>
            <a:endParaRPr lang="ru-RU" sz="2400" dirty="0"/>
          </a:p>
        </p:txBody>
      </p:sp>
      <p:sp>
        <p:nvSpPr>
          <p:cNvPr id="24579" name="AutoShape 3" descr="Новый текст Конституции РФ с поправками 202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4581" name="AutoShape 5" descr="Новый текст Конституции РФ с поправками 2020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24582" name="Picture 6" descr="C:\Users\Admin\Desktop\приём детей\images (1)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14414" y="3000372"/>
            <a:ext cx="7572428" cy="314327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Rectangle 1"/>
          <p:cNvSpPr>
            <a:spLocks noChangeArrowheads="1"/>
          </p:cNvSpPr>
          <p:nvPr/>
        </p:nvSpPr>
        <p:spPr bwMode="auto">
          <a:xfrm>
            <a:off x="357158" y="428604"/>
            <a:ext cx="857256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Конституция Российской Федерации определяет Россию как федеративное государство.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основе положений Конституции Российской Федерации приведите три подтверждения этой характеристики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285720" y="1713358"/>
            <a:ext cx="885828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Конституция Российской Федерации закрепляет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равноправие всех субъектов РФ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 равное их представительство в верхней палате Федерального Собрания, в Совете Федерации (по одному представителю от законодательной и от исполнительной ветвей власти);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Конституция Российской Федерации предоставляет право субъектам РФ разрабатывать и принимать свои законы на основании федерального законодательства и в соответствии с Конституцией РФ, например, республики в составе РФ могут принимать свои конституции;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в России </a:t>
            </a:r>
            <a:r>
              <a:rPr kumimoji="0" lang="ru-RU" b="0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распределены права и полномочия между федеральным центром и субъектами РФ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выделены в отдельную группу исключительные права федерального центра и в отдельную группу 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—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совместные полномочия федерального центра и субъектов;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в каждом из субъектов Российской Федерации формируются свои органы законодательной и исполнительной власти и т. д.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8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78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78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78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789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428596" y="888009"/>
            <a:ext cx="792958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Конституция Российской Федерации определяет Россию как светское государство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Приведите подтверждения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ChangeArrowheads="1"/>
          </p:cNvSpPr>
          <p:nvPr/>
        </p:nvSpPr>
        <p:spPr bwMode="auto">
          <a:xfrm>
            <a:off x="428596" y="1803785"/>
            <a:ext cx="821537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Могут быть приведены такие подтверждения: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Конституция Российской Федерации закрепляет право гражданина РФ на свободу совести и вероисповедания, каждый гражданин вправе исповедовать любую религию или не исповедовать никакой;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Конституция Российской Федерации закрепляет положение о том, что никакая религия не может быть признана в качестве государственной или обязательной;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согласно Конституции Российской Федерации, граждане РФ вправе исповедовать любую религию индивидуально или совместно с другими гражданами;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Конституция Российской Федерации провозглашает отделение всех религий от государства и равенство всех религий и религиозных объединений перед законом и т. д.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68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14282" y="714356"/>
            <a:ext cx="871540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 Конституция Российской Федерации определяет Россию как демократическое государство.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основе положений Конституции Российской Федерации приведите три подтверждения этой характеристики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938" name="Rectangle 2"/>
          <p:cNvSpPr>
            <a:spLocks noChangeArrowheads="1"/>
          </p:cNvSpPr>
          <p:nvPr/>
        </p:nvSpPr>
        <p:spPr bwMode="auto">
          <a:xfrm>
            <a:off x="428596" y="2143116"/>
            <a:ext cx="8072494" cy="3693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народ России провозглашается в Конституции единственным источником власти и носителем суверенитета;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в Российской Федерации народ вправе осуществлять свою власть непосредственно, а также через органы государственной власти и местного самоуправления, к примеру, одной из форм непосредственной демократии в РФ являются референдумы, общественные слушания, народные сходы;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представительные законодательные органы в РФ формируются в результате свободного волеизъявления народа на свободных выборах;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демократизм российского государства подтверждается также существованием и развитием местного самоуправления, обладающего полномочиями и ресурсами в решении вопросов местного значения;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подтверждением демократичности российского государства является наличие идеологического и политического плюрализма и т. д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161616"/>
                </a:solidFill>
                <a:effectLst/>
                <a:latin typeface="Calibri" pitchFamily="34" charset="0"/>
                <a:ea typeface="Calibri" pitchFamily="34" charset="0"/>
                <a:cs typeface="SchoolBook-Regular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Rectangle 1"/>
          <p:cNvSpPr>
            <a:spLocks noChangeArrowheads="1"/>
          </p:cNvSpPr>
          <p:nvPr/>
        </p:nvSpPr>
        <p:spPr bwMode="auto">
          <a:xfrm>
            <a:off x="357158" y="204293"/>
            <a:ext cx="878684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1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1. Российская Федерация - Россия есть демократическое федеративное правовое государство с республиканской формой правления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> </a:t>
            </a:r>
          </a:p>
        </p:txBody>
      </p:sp>
      <p:sp>
        <p:nvSpPr>
          <p:cNvPr id="35842" name="Rectangle 2"/>
          <p:cNvSpPr>
            <a:spLocks noChangeArrowheads="1"/>
          </p:cNvSpPr>
          <p:nvPr/>
        </p:nvSpPr>
        <p:spPr bwMode="auto">
          <a:xfrm>
            <a:off x="912733" y="2188329"/>
            <a:ext cx="72866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ЧТО ТАКОЕ ДЕМОКРАТИЯ?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1000084" y="4653136"/>
            <a:ext cx="75009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76A9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Демократическое государство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403648" y="3613666"/>
            <a:ext cx="449206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dirty="0">
                <a:solidFill>
                  <a:srgbClr val="4E4E3F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lang="ru-RU" sz="14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488" y="500042"/>
            <a:ext cx="496911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800" b="1" dirty="0" smtClean="0"/>
              <a:t>ПРИЗНАКИ ДЕМОКРАТИИ 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85786" y="1357298"/>
            <a:ext cx="721523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Народ – источник власти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2143116"/>
            <a:ext cx="80724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Идеологическое многообразие и плюрализм мнений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857224" y="2928934"/>
            <a:ext cx="295734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Многопартийность </a:t>
            </a:r>
            <a:endParaRPr lang="ru-RU" sz="24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785786" y="3714752"/>
            <a:ext cx="814393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Широкие и гарантированные права и свободы граждан</a:t>
            </a:r>
            <a:endParaRPr lang="ru-RU" sz="24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57224" y="4500570"/>
            <a:ext cx="293080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Свободные выборы</a:t>
            </a:r>
            <a:endParaRPr lang="ru-RU" sz="24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85786" y="5286388"/>
            <a:ext cx="417883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Наличие независимых СМИ</a:t>
            </a:r>
            <a:endParaRPr lang="ru-RU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43174" y="714356"/>
            <a:ext cx="4284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ПРИЗНАКИ ДЕМОКРАТИИ </a:t>
            </a: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1285852" y="2500306"/>
            <a:ext cx="750099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Статья 3</a:t>
            </a:r>
            <a:endParaRPr lang="ru-RU" dirty="0" smtClean="0"/>
          </a:p>
          <a:p>
            <a:r>
              <a:rPr lang="ru-RU" sz="2000" dirty="0" smtClean="0"/>
              <a:t>1. </a:t>
            </a:r>
            <a:r>
              <a:rPr lang="ru-RU" sz="2400" dirty="0" smtClean="0"/>
              <a:t>Носителем </a:t>
            </a:r>
            <a:r>
              <a:rPr lang="ru-RU" sz="2400" b="1" dirty="0" smtClean="0"/>
              <a:t>суверенитета и единственным источником власти </a:t>
            </a:r>
            <a:r>
              <a:rPr lang="ru-RU" sz="2400" dirty="0" smtClean="0"/>
              <a:t>в Российской Федерации является ее </a:t>
            </a:r>
            <a:r>
              <a:rPr lang="ru-RU" sz="2400" b="1" dirty="0" smtClean="0"/>
              <a:t>многонациональный народ</a:t>
            </a:r>
            <a:endParaRPr lang="ru-RU" sz="24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85786" y="1571612"/>
            <a:ext cx="311335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/>
              <a:t>Народ – источник власти</a:t>
            </a:r>
          </a:p>
        </p:txBody>
      </p:sp>
      <p:sp>
        <p:nvSpPr>
          <p:cNvPr id="43009" name="Rectangle 1"/>
          <p:cNvSpPr>
            <a:spLocks noChangeArrowheads="1"/>
          </p:cNvSpPr>
          <p:nvPr/>
        </p:nvSpPr>
        <p:spPr bwMode="auto">
          <a:xfrm>
            <a:off x="1142944" y="4214818"/>
            <a:ext cx="8001056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dirty="0" smtClean="0"/>
              <a:t>Народ осуществляет свою власть непосредственно, а также через органы государственной власти и органы местного самоуправления.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2786050" y="5572140"/>
            <a:ext cx="439504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600" b="1" dirty="0" smtClean="0">
                <a:solidFill>
                  <a:srgbClr val="00B050"/>
                </a:solidFill>
              </a:rPr>
              <a:t>Суверенитет народа</a:t>
            </a: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571472" y="5156668"/>
            <a:ext cx="534973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14612" y="714356"/>
            <a:ext cx="4284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ПРИЗНАКИ ДЕМОКРАТИИ </a:t>
            </a:r>
            <a:endParaRPr lang="ru-RU" sz="2400" dirty="0"/>
          </a:p>
        </p:txBody>
      </p:sp>
      <p:sp>
        <p:nvSpPr>
          <p:cNvPr id="45057" name="Rectangle 1"/>
          <p:cNvSpPr>
            <a:spLocks noChangeArrowheads="1"/>
          </p:cNvSpPr>
          <p:nvPr/>
        </p:nvSpPr>
        <p:spPr bwMode="auto">
          <a:xfrm>
            <a:off x="857224" y="2285992"/>
            <a:ext cx="7786678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0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13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 В Российской Федерации признается идеологическое многообразие.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2. Никакая идеология не может устанавливаться в качестве государственной или обязательной.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3. В Российской Федерации признаются политическое многообразие, многопартийность.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00100" y="1571612"/>
            <a:ext cx="77153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Идеологическое многообразие и плюрализм мнений</a:t>
            </a:r>
            <a:endParaRPr lang="ru-RU" sz="2400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000232" y="5500702"/>
            <a:ext cx="51513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Политический плюрализм</a:t>
            </a:r>
            <a:endParaRPr lang="ru-RU" sz="3200" dirty="0">
              <a:solidFill>
                <a:srgbClr val="0070C0"/>
              </a:solidFill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71472" y="5013792"/>
            <a:ext cx="50018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Rectangle 1"/>
          <p:cNvSpPr>
            <a:spLocks noChangeArrowheads="1"/>
          </p:cNvSpPr>
          <p:nvPr/>
        </p:nvSpPr>
        <p:spPr bwMode="auto">
          <a:xfrm>
            <a:off x="428596" y="2827848"/>
            <a:ext cx="807249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С</a:t>
            </a:r>
            <a:r>
              <a:rPr kumimoji="0" lang="ru-RU" sz="2400" b="1" i="0" u="none" strike="noStrike" cap="none" normalizeH="0" baseline="0" dirty="0" smtClean="0" bmk="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татья 2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Человек, его права и свободы являются высшей ценностью. Признание, соблюдение и защита прав и свобод человека и гражданина - обязанность государства</a:t>
            </a: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714612" y="1000108"/>
            <a:ext cx="428444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ПРИЗНАКИ ДЕМОКРАТИИ </a:t>
            </a:r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1785926"/>
            <a:ext cx="850112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/>
              <a:t>Широкие и гарантированные права и свободы граждан</a:t>
            </a:r>
            <a:endParaRPr lang="ru-RU" sz="2400" b="1" dirty="0"/>
          </a:p>
        </p:txBody>
      </p:sp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857224" y="5569907"/>
            <a:ext cx="723704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Признание человека, его прав высшей ценностью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ea typeface="Times New Roman" pitchFamily="18" charset="0"/>
                <a:cs typeface="Arial" pitchFamily="34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cs typeface="Arial" pitchFamily="34" charset="0"/>
            </a:endParaRPr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500034" y="5000636"/>
            <a:ext cx="544431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1" i="0" u="none" strike="noStrike" cap="none" normalizeH="0" baseline="0" dirty="0" smtClean="0">
                <a:ln>
                  <a:noFill/>
                </a:ln>
                <a:solidFill>
                  <a:srgbClr val="4E4E3F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Основы конституционного строя РФ: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5" name="Rectangle 1"/>
          <p:cNvSpPr>
            <a:spLocks noChangeArrowheads="1"/>
          </p:cNvSpPr>
          <p:nvPr/>
        </p:nvSpPr>
        <p:spPr bwMode="auto">
          <a:xfrm>
            <a:off x="2357422" y="428604"/>
            <a:ext cx="3957109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ВИДЫ  ДЕМОКРАТИИ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28662" y="1643050"/>
          <a:ext cx="7143800" cy="487680"/>
        </p:xfrm>
        <a:graphic>
          <a:graphicData uri="http://schemas.openxmlformats.org/drawingml/2006/table">
            <a:tbl>
              <a:tblPr/>
              <a:tblGrid>
                <a:gridCol w="3571527"/>
                <a:gridCol w="3572273"/>
              </a:tblGrid>
              <a:tr h="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  <a:cs typeface="Times New Roman"/>
                        </a:rPr>
                        <a:t>прямая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3200" b="1" dirty="0">
                          <a:latin typeface="Times New Roman"/>
                          <a:ea typeface="Times New Roman"/>
                          <a:cs typeface="Times New Roman"/>
                        </a:rPr>
                        <a:t>представительная</a:t>
                      </a:r>
                      <a:endParaRPr lang="ru-RU" sz="3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857224" y="2714620"/>
            <a:ext cx="778674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/>
              <a:t>Статья 3.</a:t>
            </a:r>
            <a:r>
              <a:rPr lang="ru-RU" sz="2800" dirty="0" smtClean="0"/>
              <a:t> Высшим непосредственным выражением власти народа являются </a:t>
            </a:r>
            <a:r>
              <a:rPr lang="ru-RU" sz="2800" b="1" dirty="0" smtClean="0"/>
              <a:t>референдум и свободные выборы.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1071</TotalTime>
  <Words>2217</Words>
  <Application>Microsoft Office PowerPoint</Application>
  <PresentationFormat>Экран (4:3)</PresentationFormat>
  <Paragraphs>218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NewsPrint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Кадет-3</dc:creator>
  <cp:lastModifiedBy>HP</cp:lastModifiedBy>
  <cp:revision>106</cp:revision>
  <dcterms:created xsi:type="dcterms:W3CDTF">2013-09-11T12:27:06Z</dcterms:created>
  <dcterms:modified xsi:type="dcterms:W3CDTF">2025-11-23T19:13:28Z</dcterms:modified>
</cp:coreProperties>
</file>