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57" r:id="rId3"/>
    <p:sldId id="279" r:id="rId4"/>
    <p:sldId id="282" r:id="rId5"/>
    <p:sldId id="258" r:id="rId6"/>
    <p:sldId id="259" r:id="rId7"/>
    <p:sldId id="260" r:id="rId8"/>
    <p:sldId id="280" r:id="rId9"/>
    <p:sldId id="261" r:id="rId10"/>
    <p:sldId id="262" r:id="rId11"/>
    <p:sldId id="263" r:id="rId12"/>
    <p:sldId id="281" r:id="rId13"/>
    <p:sldId id="264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66" r:id="rId32"/>
    <p:sldId id="268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114FD8-CD5C-402B-BB02-4B6300701381}" type="doc">
      <dgm:prSet loTypeId="urn:microsoft.com/office/officeart/2005/8/layout/orgChart1" loCatId="hierarchy" qsTypeId="urn:microsoft.com/office/officeart/2005/8/quickstyle/simple1" qsCatId="simple" csTypeId="urn:microsoft.com/office/officeart/2005/8/colors/accent4_4" csCatId="accent4" phldr="1"/>
      <dgm:spPr/>
      <dgm:t>
        <a:bodyPr/>
        <a:lstStyle/>
        <a:p>
          <a:endParaRPr lang="ru-RU"/>
        </a:p>
      </dgm:t>
    </dgm:pt>
    <dgm:pt modelId="{B8CEE50C-99C0-4CE9-8FD1-2D478CA2EE55}">
      <dgm:prSet phldrT="[Текст]"/>
      <dgm:spPr/>
      <dgm:t>
        <a:bodyPr/>
        <a:lstStyle/>
        <a:p>
          <a:r>
            <a:rPr lang="ru-RU" dirty="0" smtClean="0"/>
            <a:t>две прямые</a:t>
          </a:r>
          <a:endParaRPr lang="ru-RU" dirty="0"/>
        </a:p>
      </dgm:t>
    </dgm:pt>
    <dgm:pt modelId="{82DFB4AC-72E6-43F3-AAF8-4FBEC814BD89}" type="parTrans" cxnId="{9E454EFD-5E5C-494E-802C-45E43B4E7EF2}">
      <dgm:prSet/>
      <dgm:spPr/>
      <dgm:t>
        <a:bodyPr/>
        <a:lstStyle/>
        <a:p>
          <a:endParaRPr lang="ru-RU"/>
        </a:p>
      </dgm:t>
    </dgm:pt>
    <dgm:pt modelId="{90D49035-B207-418C-8A7E-3DA73C34CDEF}" type="sibTrans" cxnId="{9E454EFD-5E5C-494E-802C-45E43B4E7EF2}">
      <dgm:prSet/>
      <dgm:spPr/>
      <dgm:t>
        <a:bodyPr/>
        <a:lstStyle/>
        <a:p>
          <a:endParaRPr lang="ru-RU"/>
        </a:p>
      </dgm:t>
    </dgm:pt>
    <dgm:pt modelId="{8622972E-5634-4774-849B-1388C2B10372}">
      <dgm:prSet phldrT="[Текст]"/>
      <dgm:spPr/>
      <dgm:t>
        <a:bodyPr/>
        <a:lstStyle/>
        <a:p>
          <a:r>
            <a:rPr lang="ru-RU" dirty="0" smtClean="0"/>
            <a:t>пересекаются</a:t>
          </a:r>
          <a:endParaRPr lang="ru-RU" dirty="0"/>
        </a:p>
      </dgm:t>
    </dgm:pt>
    <dgm:pt modelId="{ED4C337E-5596-444D-88B7-71670FCFAB0A}" type="parTrans" cxnId="{2D1D12B8-2777-4A10-834B-55C2F7524B73}">
      <dgm:prSet/>
      <dgm:spPr/>
      <dgm:t>
        <a:bodyPr/>
        <a:lstStyle/>
        <a:p>
          <a:endParaRPr lang="ru-RU"/>
        </a:p>
      </dgm:t>
    </dgm:pt>
    <dgm:pt modelId="{21DFBAC7-A97F-416E-B8FC-7B6116F94C68}" type="sibTrans" cxnId="{2D1D12B8-2777-4A10-834B-55C2F7524B73}">
      <dgm:prSet/>
      <dgm:spPr/>
      <dgm:t>
        <a:bodyPr/>
        <a:lstStyle/>
        <a:p>
          <a:endParaRPr lang="ru-RU"/>
        </a:p>
      </dgm:t>
    </dgm:pt>
    <dgm:pt modelId="{9564ECEA-F1F1-4F82-A9BB-C270D22511BF}">
      <dgm:prSet phldrT="[Текст]"/>
      <dgm:spPr/>
      <dgm:t>
        <a:bodyPr/>
        <a:lstStyle/>
        <a:p>
          <a:r>
            <a:rPr lang="ru-RU" dirty="0" smtClean="0"/>
            <a:t>параллельны</a:t>
          </a:r>
          <a:endParaRPr lang="ru-RU" dirty="0"/>
        </a:p>
      </dgm:t>
    </dgm:pt>
    <dgm:pt modelId="{73E56836-7EBE-4A61-A1E4-70C5D5A5D1A6}" type="parTrans" cxnId="{1E4475A5-122D-4E9E-989D-F9D8282219C4}">
      <dgm:prSet/>
      <dgm:spPr/>
      <dgm:t>
        <a:bodyPr/>
        <a:lstStyle/>
        <a:p>
          <a:endParaRPr lang="ru-RU"/>
        </a:p>
      </dgm:t>
    </dgm:pt>
    <dgm:pt modelId="{B46173CB-230B-4183-A58A-17BF1E5CFFA8}" type="sibTrans" cxnId="{1E4475A5-122D-4E9E-989D-F9D8282219C4}">
      <dgm:prSet/>
      <dgm:spPr/>
      <dgm:t>
        <a:bodyPr/>
        <a:lstStyle/>
        <a:p>
          <a:endParaRPr lang="ru-RU"/>
        </a:p>
      </dgm:t>
    </dgm:pt>
    <dgm:pt modelId="{6957540B-79A8-4D78-967F-BFC0B0FAF53D}">
      <dgm:prSet phldrT="[Текст]"/>
      <dgm:spPr/>
      <dgm:t>
        <a:bodyPr/>
        <a:lstStyle/>
        <a:p>
          <a:r>
            <a:rPr lang="ru-RU" dirty="0" smtClean="0"/>
            <a:t>скрещиваются</a:t>
          </a:r>
          <a:endParaRPr lang="ru-RU" dirty="0"/>
        </a:p>
      </dgm:t>
    </dgm:pt>
    <dgm:pt modelId="{02BC8C46-7DFA-470A-BF3F-44BEAB884059}" type="parTrans" cxnId="{138C27FA-BDE3-4F49-BC36-BAD0DCCD80FE}">
      <dgm:prSet/>
      <dgm:spPr/>
      <dgm:t>
        <a:bodyPr/>
        <a:lstStyle/>
        <a:p>
          <a:endParaRPr lang="ru-RU"/>
        </a:p>
      </dgm:t>
    </dgm:pt>
    <dgm:pt modelId="{25AF4707-2FC4-4EAC-89C7-EAC76081D137}" type="sibTrans" cxnId="{138C27FA-BDE3-4F49-BC36-BAD0DCCD80FE}">
      <dgm:prSet/>
      <dgm:spPr/>
      <dgm:t>
        <a:bodyPr/>
        <a:lstStyle/>
        <a:p>
          <a:endParaRPr lang="ru-RU"/>
        </a:p>
      </dgm:t>
    </dgm:pt>
    <dgm:pt modelId="{4151914C-6B17-4C2F-B161-87E8A75772D5}" type="pres">
      <dgm:prSet presAssocID="{71114FD8-CD5C-402B-BB02-4B630070138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F076172-ABFF-4392-A2CC-083916986AEF}" type="pres">
      <dgm:prSet presAssocID="{B8CEE50C-99C0-4CE9-8FD1-2D478CA2EE55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B063BD9-AC5D-407E-80CC-37C32D928A35}" type="pres">
      <dgm:prSet presAssocID="{B8CEE50C-99C0-4CE9-8FD1-2D478CA2EE55}" presName="rootComposite1" presStyleCnt="0"/>
      <dgm:spPr/>
      <dgm:t>
        <a:bodyPr/>
        <a:lstStyle/>
        <a:p>
          <a:endParaRPr lang="ru-RU"/>
        </a:p>
      </dgm:t>
    </dgm:pt>
    <dgm:pt modelId="{7AAC8F4C-63CF-4846-96CD-3379BC8C7B0D}" type="pres">
      <dgm:prSet presAssocID="{B8CEE50C-99C0-4CE9-8FD1-2D478CA2EE5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72BE80-EEB6-4D05-A7F7-3983273F5F2F}" type="pres">
      <dgm:prSet presAssocID="{B8CEE50C-99C0-4CE9-8FD1-2D478CA2EE5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6B3CF5E-D462-4AA4-9AED-EC81653731E5}" type="pres">
      <dgm:prSet presAssocID="{B8CEE50C-99C0-4CE9-8FD1-2D478CA2EE55}" presName="hierChild2" presStyleCnt="0"/>
      <dgm:spPr/>
      <dgm:t>
        <a:bodyPr/>
        <a:lstStyle/>
        <a:p>
          <a:endParaRPr lang="ru-RU"/>
        </a:p>
      </dgm:t>
    </dgm:pt>
    <dgm:pt modelId="{775F42A9-6B1D-4AE4-921A-067971BDFFC4}" type="pres">
      <dgm:prSet presAssocID="{ED4C337E-5596-444D-88B7-71670FCFAB0A}" presName="Name37" presStyleLbl="parChTrans1D2" presStyleIdx="0" presStyleCnt="3"/>
      <dgm:spPr/>
      <dgm:t>
        <a:bodyPr/>
        <a:lstStyle/>
        <a:p>
          <a:endParaRPr lang="ru-RU"/>
        </a:p>
      </dgm:t>
    </dgm:pt>
    <dgm:pt modelId="{17836C26-98A3-45E5-B34E-7DB218036BE8}" type="pres">
      <dgm:prSet presAssocID="{8622972E-5634-4774-849B-1388C2B10372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54F8DBD7-3357-4F12-8987-6CD077A0628D}" type="pres">
      <dgm:prSet presAssocID="{8622972E-5634-4774-849B-1388C2B10372}" presName="rootComposite" presStyleCnt="0"/>
      <dgm:spPr/>
      <dgm:t>
        <a:bodyPr/>
        <a:lstStyle/>
        <a:p>
          <a:endParaRPr lang="ru-RU"/>
        </a:p>
      </dgm:t>
    </dgm:pt>
    <dgm:pt modelId="{B52E84AF-CF40-40F5-958B-310FCFBA4B22}" type="pres">
      <dgm:prSet presAssocID="{8622972E-5634-4774-849B-1388C2B10372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795D42-9206-4A13-AD4C-16CC140007BD}" type="pres">
      <dgm:prSet presAssocID="{8622972E-5634-4774-849B-1388C2B10372}" presName="rootConnector" presStyleLbl="node2" presStyleIdx="0" presStyleCnt="3"/>
      <dgm:spPr/>
      <dgm:t>
        <a:bodyPr/>
        <a:lstStyle/>
        <a:p>
          <a:endParaRPr lang="ru-RU"/>
        </a:p>
      </dgm:t>
    </dgm:pt>
    <dgm:pt modelId="{9B3FD58E-153E-4140-806C-47603AF9E2FF}" type="pres">
      <dgm:prSet presAssocID="{8622972E-5634-4774-849B-1388C2B10372}" presName="hierChild4" presStyleCnt="0"/>
      <dgm:spPr/>
      <dgm:t>
        <a:bodyPr/>
        <a:lstStyle/>
        <a:p>
          <a:endParaRPr lang="ru-RU"/>
        </a:p>
      </dgm:t>
    </dgm:pt>
    <dgm:pt modelId="{21F43701-FDA3-4664-A80E-003071427FE7}" type="pres">
      <dgm:prSet presAssocID="{8622972E-5634-4774-849B-1388C2B10372}" presName="hierChild5" presStyleCnt="0"/>
      <dgm:spPr/>
      <dgm:t>
        <a:bodyPr/>
        <a:lstStyle/>
        <a:p>
          <a:endParaRPr lang="ru-RU"/>
        </a:p>
      </dgm:t>
    </dgm:pt>
    <dgm:pt modelId="{B57C3BC9-109A-480E-9AF8-BF638E545FFD}" type="pres">
      <dgm:prSet presAssocID="{73E56836-7EBE-4A61-A1E4-70C5D5A5D1A6}" presName="Name37" presStyleLbl="parChTrans1D2" presStyleIdx="1" presStyleCnt="3"/>
      <dgm:spPr/>
      <dgm:t>
        <a:bodyPr/>
        <a:lstStyle/>
        <a:p>
          <a:endParaRPr lang="ru-RU"/>
        </a:p>
      </dgm:t>
    </dgm:pt>
    <dgm:pt modelId="{07A926E6-F76D-4F62-A698-AA6ED3C3E78F}" type="pres">
      <dgm:prSet presAssocID="{9564ECEA-F1F1-4F82-A9BB-C270D22511B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B7A4A27B-E9B2-454C-BB9B-F2D991FFFC44}" type="pres">
      <dgm:prSet presAssocID="{9564ECEA-F1F1-4F82-A9BB-C270D22511BF}" presName="rootComposite" presStyleCnt="0"/>
      <dgm:spPr/>
      <dgm:t>
        <a:bodyPr/>
        <a:lstStyle/>
        <a:p>
          <a:endParaRPr lang="ru-RU"/>
        </a:p>
      </dgm:t>
    </dgm:pt>
    <dgm:pt modelId="{F375A1E7-8D62-4C83-9E38-69530FD89F0F}" type="pres">
      <dgm:prSet presAssocID="{9564ECEA-F1F1-4F82-A9BB-C270D22511B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63C247-830E-464A-84E4-6DFD075039DC}" type="pres">
      <dgm:prSet presAssocID="{9564ECEA-F1F1-4F82-A9BB-C270D22511BF}" presName="rootConnector" presStyleLbl="node2" presStyleIdx="1" presStyleCnt="3"/>
      <dgm:spPr/>
      <dgm:t>
        <a:bodyPr/>
        <a:lstStyle/>
        <a:p>
          <a:endParaRPr lang="ru-RU"/>
        </a:p>
      </dgm:t>
    </dgm:pt>
    <dgm:pt modelId="{3EF1DD9E-F798-4744-A58B-E5AD462CE56A}" type="pres">
      <dgm:prSet presAssocID="{9564ECEA-F1F1-4F82-A9BB-C270D22511BF}" presName="hierChild4" presStyleCnt="0"/>
      <dgm:spPr/>
      <dgm:t>
        <a:bodyPr/>
        <a:lstStyle/>
        <a:p>
          <a:endParaRPr lang="ru-RU"/>
        </a:p>
      </dgm:t>
    </dgm:pt>
    <dgm:pt modelId="{8DC44AB8-FAE6-4A7E-9861-4C3D76A69BB8}" type="pres">
      <dgm:prSet presAssocID="{9564ECEA-F1F1-4F82-A9BB-C270D22511BF}" presName="hierChild5" presStyleCnt="0"/>
      <dgm:spPr/>
      <dgm:t>
        <a:bodyPr/>
        <a:lstStyle/>
        <a:p>
          <a:endParaRPr lang="ru-RU"/>
        </a:p>
      </dgm:t>
    </dgm:pt>
    <dgm:pt modelId="{83FE049A-C417-4258-91FB-28C7C4FCBE5C}" type="pres">
      <dgm:prSet presAssocID="{02BC8C46-7DFA-470A-BF3F-44BEAB884059}" presName="Name37" presStyleLbl="parChTrans1D2" presStyleIdx="2" presStyleCnt="3"/>
      <dgm:spPr/>
      <dgm:t>
        <a:bodyPr/>
        <a:lstStyle/>
        <a:p>
          <a:endParaRPr lang="ru-RU"/>
        </a:p>
      </dgm:t>
    </dgm:pt>
    <dgm:pt modelId="{7946AB67-E380-473C-8116-1FD7CFC0FD15}" type="pres">
      <dgm:prSet presAssocID="{6957540B-79A8-4D78-967F-BFC0B0FAF53D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A1DE89A2-FEC1-4641-8784-18F85390822D}" type="pres">
      <dgm:prSet presAssocID="{6957540B-79A8-4D78-967F-BFC0B0FAF53D}" presName="rootComposite" presStyleCnt="0"/>
      <dgm:spPr/>
      <dgm:t>
        <a:bodyPr/>
        <a:lstStyle/>
        <a:p>
          <a:endParaRPr lang="ru-RU"/>
        </a:p>
      </dgm:t>
    </dgm:pt>
    <dgm:pt modelId="{69FC369C-E02B-4536-93F4-32308FC2D8F0}" type="pres">
      <dgm:prSet presAssocID="{6957540B-79A8-4D78-967F-BFC0B0FAF53D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18D283-8428-4AEB-8F67-10CAAC89B0FE}" type="pres">
      <dgm:prSet presAssocID="{6957540B-79A8-4D78-967F-BFC0B0FAF53D}" presName="rootConnector" presStyleLbl="node2" presStyleIdx="2" presStyleCnt="3"/>
      <dgm:spPr/>
      <dgm:t>
        <a:bodyPr/>
        <a:lstStyle/>
        <a:p>
          <a:endParaRPr lang="ru-RU"/>
        </a:p>
      </dgm:t>
    </dgm:pt>
    <dgm:pt modelId="{E730138F-C9E1-4A42-BB9F-544B0BC3ABD3}" type="pres">
      <dgm:prSet presAssocID="{6957540B-79A8-4D78-967F-BFC0B0FAF53D}" presName="hierChild4" presStyleCnt="0"/>
      <dgm:spPr/>
      <dgm:t>
        <a:bodyPr/>
        <a:lstStyle/>
        <a:p>
          <a:endParaRPr lang="ru-RU"/>
        </a:p>
      </dgm:t>
    </dgm:pt>
    <dgm:pt modelId="{96603883-2E7C-41FE-9F47-2ACADF18D891}" type="pres">
      <dgm:prSet presAssocID="{6957540B-79A8-4D78-967F-BFC0B0FAF53D}" presName="hierChild5" presStyleCnt="0"/>
      <dgm:spPr/>
      <dgm:t>
        <a:bodyPr/>
        <a:lstStyle/>
        <a:p>
          <a:endParaRPr lang="ru-RU"/>
        </a:p>
      </dgm:t>
    </dgm:pt>
    <dgm:pt modelId="{773DB64E-775B-4606-859A-70C56438978B}" type="pres">
      <dgm:prSet presAssocID="{B8CEE50C-99C0-4CE9-8FD1-2D478CA2EE55}" presName="hierChild3" presStyleCnt="0"/>
      <dgm:spPr/>
      <dgm:t>
        <a:bodyPr/>
        <a:lstStyle/>
        <a:p>
          <a:endParaRPr lang="ru-RU"/>
        </a:p>
      </dgm:t>
    </dgm:pt>
  </dgm:ptLst>
  <dgm:cxnLst>
    <dgm:cxn modelId="{23F4E1F6-245C-40A0-B95D-B29A70E9EFA2}" type="presOf" srcId="{B8CEE50C-99C0-4CE9-8FD1-2D478CA2EE55}" destId="{7AAC8F4C-63CF-4846-96CD-3379BC8C7B0D}" srcOrd="0" destOrd="0" presId="urn:microsoft.com/office/officeart/2005/8/layout/orgChart1"/>
    <dgm:cxn modelId="{E50C0E70-B4F8-474F-8A19-67A3FC25CB89}" type="presOf" srcId="{8622972E-5634-4774-849B-1388C2B10372}" destId="{B52E84AF-CF40-40F5-958B-310FCFBA4B22}" srcOrd="0" destOrd="0" presId="urn:microsoft.com/office/officeart/2005/8/layout/orgChart1"/>
    <dgm:cxn modelId="{5841B01D-CB2F-43F6-BF18-1E79C73312D7}" type="presOf" srcId="{6957540B-79A8-4D78-967F-BFC0B0FAF53D}" destId="{69FC369C-E02B-4536-93F4-32308FC2D8F0}" srcOrd="0" destOrd="0" presId="urn:microsoft.com/office/officeart/2005/8/layout/orgChart1"/>
    <dgm:cxn modelId="{43AB2A2B-2864-4B3F-8408-3574A7F9A6BC}" type="presOf" srcId="{9564ECEA-F1F1-4F82-A9BB-C270D22511BF}" destId="{F375A1E7-8D62-4C83-9E38-69530FD89F0F}" srcOrd="0" destOrd="0" presId="urn:microsoft.com/office/officeart/2005/8/layout/orgChart1"/>
    <dgm:cxn modelId="{2D1D12B8-2777-4A10-834B-55C2F7524B73}" srcId="{B8CEE50C-99C0-4CE9-8FD1-2D478CA2EE55}" destId="{8622972E-5634-4774-849B-1388C2B10372}" srcOrd="0" destOrd="0" parTransId="{ED4C337E-5596-444D-88B7-71670FCFAB0A}" sibTransId="{21DFBAC7-A97F-416E-B8FC-7B6116F94C68}"/>
    <dgm:cxn modelId="{1DB1B14E-258E-47C5-95DE-64BC7F23F2D4}" type="presOf" srcId="{6957540B-79A8-4D78-967F-BFC0B0FAF53D}" destId="{1C18D283-8428-4AEB-8F67-10CAAC89B0FE}" srcOrd="1" destOrd="0" presId="urn:microsoft.com/office/officeart/2005/8/layout/orgChart1"/>
    <dgm:cxn modelId="{9E454EFD-5E5C-494E-802C-45E43B4E7EF2}" srcId="{71114FD8-CD5C-402B-BB02-4B6300701381}" destId="{B8CEE50C-99C0-4CE9-8FD1-2D478CA2EE55}" srcOrd="0" destOrd="0" parTransId="{82DFB4AC-72E6-43F3-AAF8-4FBEC814BD89}" sibTransId="{90D49035-B207-418C-8A7E-3DA73C34CDEF}"/>
    <dgm:cxn modelId="{8B3A8BC5-203D-4FA4-A828-BAEC69AB93FB}" type="presOf" srcId="{73E56836-7EBE-4A61-A1E4-70C5D5A5D1A6}" destId="{B57C3BC9-109A-480E-9AF8-BF638E545FFD}" srcOrd="0" destOrd="0" presId="urn:microsoft.com/office/officeart/2005/8/layout/orgChart1"/>
    <dgm:cxn modelId="{9396C2C0-380D-47E6-A153-A2ADE5B13AFC}" type="presOf" srcId="{71114FD8-CD5C-402B-BB02-4B6300701381}" destId="{4151914C-6B17-4C2F-B161-87E8A75772D5}" srcOrd="0" destOrd="0" presId="urn:microsoft.com/office/officeart/2005/8/layout/orgChart1"/>
    <dgm:cxn modelId="{EBC94FD2-F33E-4343-B357-D1C887F4685D}" type="presOf" srcId="{ED4C337E-5596-444D-88B7-71670FCFAB0A}" destId="{775F42A9-6B1D-4AE4-921A-067971BDFFC4}" srcOrd="0" destOrd="0" presId="urn:microsoft.com/office/officeart/2005/8/layout/orgChart1"/>
    <dgm:cxn modelId="{3F03085D-A6E1-433D-8A88-0C1BA8DB4E16}" type="presOf" srcId="{B8CEE50C-99C0-4CE9-8FD1-2D478CA2EE55}" destId="{7772BE80-EEB6-4D05-A7F7-3983273F5F2F}" srcOrd="1" destOrd="0" presId="urn:microsoft.com/office/officeart/2005/8/layout/orgChart1"/>
    <dgm:cxn modelId="{1E4475A5-122D-4E9E-989D-F9D8282219C4}" srcId="{B8CEE50C-99C0-4CE9-8FD1-2D478CA2EE55}" destId="{9564ECEA-F1F1-4F82-A9BB-C270D22511BF}" srcOrd="1" destOrd="0" parTransId="{73E56836-7EBE-4A61-A1E4-70C5D5A5D1A6}" sibTransId="{B46173CB-230B-4183-A58A-17BF1E5CFFA8}"/>
    <dgm:cxn modelId="{4654D7CA-BDBD-4D36-8793-BBE2FAF5A513}" type="presOf" srcId="{8622972E-5634-4774-849B-1388C2B10372}" destId="{35795D42-9206-4A13-AD4C-16CC140007BD}" srcOrd="1" destOrd="0" presId="urn:microsoft.com/office/officeart/2005/8/layout/orgChart1"/>
    <dgm:cxn modelId="{6C31E63D-6359-409C-88A4-DA3BC8A797A7}" type="presOf" srcId="{9564ECEA-F1F1-4F82-A9BB-C270D22511BF}" destId="{0963C247-830E-464A-84E4-6DFD075039DC}" srcOrd="1" destOrd="0" presId="urn:microsoft.com/office/officeart/2005/8/layout/orgChart1"/>
    <dgm:cxn modelId="{138C27FA-BDE3-4F49-BC36-BAD0DCCD80FE}" srcId="{B8CEE50C-99C0-4CE9-8FD1-2D478CA2EE55}" destId="{6957540B-79A8-4D78-967F-BFC0B0FAF53D}" srcOrd="2" destOrd="0" parTransId="{02BC8C46-7DFA-470A-BF3F-44BEAB884059}" sibTransId="{25AF4707-2FC4-4EAC-89C7-EAC76081D137}"/>
    <dgm:cxn modelId="{ABD7813E-AA9D-4DFA-BF75-B6464F91577C}" type="presOf" srcId="{02BC8C46-7DFA-470A-BF3F-44BEAB884059}" destId="{83FE049A-C417-4258-91FB-28C7C4FCBE5C}" srcOrd="0" destOrd="0" presId="urn:microsoft.com/office/officeart/2005/8/layout/orgChart1"/>
    <dgm:cxn modelId="{79CA7073-5011-4B43-B182-F98500A75A4F}" type="presParOf" srcId="{4151914C-6B17-4C2F-B161-87E8A75772D5}" destId="{CF076172-ABFF-4392-A2CC-083916986AEF}" srcOrd="0" destOrd="0" presId="urn:microsoft.com/office/officeart/2005/8/layout/orgChart1"/>
    <dgm:cxn modelId="{9E832624-D789-4311-8D13-DA0EF1E4BC5E}" type="presParOf" srcId="{CF076172-ABFF-4392-A2CC-083916986AEF}" destId="{FB063BD9-AC5D-407E-80CC-37C32D928A35}" srcOrd="0" destOrd="0" presId="urn:microsoft.com/office/officeart/2005/8/layout/orgChart1"/>
    <dgm:cxn modelId="{51BB3A66-EB34-4A9C-94AE-51BD5A9C676F}" type="presParOf" srcId="{FB063BD9-AC5D-407E-80CC-37C32D928A35}" destId="{7AAC8F4C-63CF-4846-96CD-3379BC8C7B0D}" srcOrd="0" destOrd="0" presId="urn:microsoft.com/office/officeart/2005/8/layout/orgChart1"/>
    <dgm:cxn modelId="{7121C391-4737-44EA-9424-0C34313CCF82}" type="presParOf" srcId="{FB063BD9-AC5D-407E-80CC-37C32D928A35}" destId="{7772BE80-EEB6-4D05-A7F7-3983273F5F2F}" srcOrd="1" destOrd="0" presId="urn:microsoft.com/office/officeart/2005/8/layout/orgChart1"/>
    <dgm:cxn modelId="{D54C7779-5BD8-4FF1-AB5D-9A092E5F9B06}" type="presParOf" srcId="{CF076172-ABFF-4392-A2CC-083916986AEF}" destId="{66B3CF5E-D462-4AA4-9AED-EC81653731E5}" srcOrd="1" destOrd="0" presId="urn:microsoft.com/office/officeart/2005/8/layout/orgChart1"/>
    <dgm:cxn modelId="{7531A8FE-9F9D-4A70-816C-E44E43D53CC4}" type="presParOf" srcId="{66B3CF5E-D462-4AA4-9AED-EC81653731E5}" destId="{775F42A9-6B1D-4AE4-921A-067971BDFFC4}" srcOrd="0" destOrd="0" presId="urn:microsoft.com/office/officeart/2005/8/layout/orgChart1"/>
    <dgm:cxn modelId="{86C0ED25-9363-43D2-A3B1-B58F0BEA126F}" type="presParOf" srcId="{66B3CF5E-D462-4AA4-9AED-EC81653731E5}" destId="{17836C26-98A3-45E5-B34E-7DB218036BE8}" srcOrd="1" destOrd="0" presId="urn:microsoft.com/office/officeart/2005/8/layout/orgChart1"/>
    <dgm:cxn modelId="{28A3BB3B-8C92-4CE0-9E9E-9F4F13573B5A}" type="presParOf" srcId="{17836C26-98A3-45E5-B34E-7DB218036BE8}" destId="{54F8DBD7-3357-4F12-8987-6CD077A0628D}" srcOrd="0" destOrd="0" presId="urn:microsoft.com/office/officeart/2005/8/layout/orgChart1"/>
    <dgm:cxn modelId="{3EBAEB71-6704-4F75-85CA-6184B1C8577B}" type="presParOf" srcId="{54F8DBD7-3357-4F12-8987-6CD077A0628D}" destId="{B52E84AF-CF40-40F5-958B-310FCFBA4B22}" srcOrd="0" destOrd="0" presId="urn:microsoft.com/office/officeart/2005/8/layout/orgChart1"/>
    <dgm:cxn modelId="{E88A6DEA-8315-4AE0-B832-A11F8E9BB32E}" type="presParOf" srcId="{54F8DBD7-3357-4F12-8987-6CD077A0628D}" destId="{35795D42-9206-4A13-AD4C-16CC140007BD}" srcOrd="1" destOrd="0" presId="urn:microsoft.com/office/officeart/2005/8/layout/orgChart1"/>
    <dgm:cxn modelId="{25D99D91-175A-43E0-AC8E-D5C446CA6278}" type="presParOf" srcId="{17836C26-98A3-45E5-B34E-7DB218036BE8}" destId="{9B3FD58E-153E-4140-806C-47603AF9E2FF}" srcOrd="1" destOrd="0" presId="urn:microsoft.com/office/officeart/2005/8/layout/orgChart1"/>
    <dgm:cxn modelId="{7CCBBE02-6646-48F8-8A91-B491305D6139}" type="presParOf" srcId="{17836C26-98A3-45E5-B34E-7DB218036BE8}" destId="{21F43701-FDA3-4664-A80E-003071427FE7}" srcOrd="2" destOrd="0" presId="urn:microsoft.com/office/officeart/2005/8/layout/orgChart1"/>
    <dgm:cxn modelId="{7A626F2B-EA4C-48BC-8EAA-A2D87E24EE92}" type="presParOf" srcId="{66B3CF5E-D462-4AA4-9AED-EC81653731E5}" destId="{B57C3BC9-109A-480E-9AF8-BF638E545FFD}" srcOrd="2" destOrd="0" presId="urn:microsoft.com/office/officeart/2005/8/layout/orgChart1"/>
    <dgm:cxn modelId="{912EEAF1-B165-435D-861C-B5B07E8484C0}" type="presParOf" srcId="{66B3CF5E-D462-4AA4-9AED-EC81653731E5}" destId="{07A926E6-F76D-4F62-A698-AA6ED3C3E78F}" srcOrd="3" destOrd="0" presId="urn:microsoft.com/office/officeart/2005/8/layout/orgChart1"/>
    <dgm:cxn modelId="{37CC4906-C160-4AB7-9190-0FC3B82148A4}" type="presParOf" srcId="{07A926E6-F76D-4F62-A698-AA6ED3C3E78F}" destId="{B7A4A27B-E9B2-454C-BB9B-F2D991FFFC44}" srcOrd="0" destOrd="0" presId="urn:microsoft.com/office/officeart/2005/8/layout/orgChart1"/>
    <dgm:cxn modelId="{0C1FF215-C738-4406-A861-4B42CDD62DB6}" type="presParOf" srcId="{B7A4A27B-E9B2-454C-BB9B-F2D991FFFC44}" destId="{F375A1E7-8D62-4C83-9E38-69530FD89F0F}" srcOrd="0" destOrd="0" presId="urn:microsoft.com/office/officeart/2005/8/layout/orgChart1"/>
    <dgm:cxn modelId="{321737A1-B754-4D87-AD49-E9142649D6D4}" type="presParOf" srcId="{B7A4A27B-E9B2-454C-BB9B-F2D991FFFC44}" destId="{0963C247-830E-464A-84E4-6DFD075039DC}" srcOrd="1" destOrd="0" presId="urn:microsoft.com/office/officeart/2005/8/layout/orgChart1"/>
    <dgm:cxn modelId="{7A8A998D-67FD-4CE6-9D76-0DB80AE65769}" type="presParOf" srcId="{07A926E6-F76D-4F62-A698-AA6ED3C3E78F}" destId="{3EF1DD9E-F798-4744-A58B-E5AD462CE56A}" srcOrd="1" destOrd="0" presId="urn:microsoft.com/office/officeart/2005/8/layout/orgChart1"/>
    <dgm:cxn modelId="{95517887-6CA5-4DF8-888C-6C4B795F945D}" type="presParOf" srcId="{07A926E6-F76D-4F62-A698-AA6ED3C3E78F}" destId="{8DC44AB8-FAE6-4A7E-9861-4C3D76A69BB8}" srcOrd="2" destOrd="0" presId="urn:microsoft.com/office/officeart/2005/8/layout/orgChart1"/>
    <dgm:cxn modelId="{D071690A-641B-4AD2-A567-ADFAF75C623A}" type="presParOf" srcId="{66B3CF5E-D462-4AA4-9AED-EC81653731E5}" destId="{83FE049A-C417-4258-91FB-28C7C4FCBE5C}" srcOrd="4" destOrd="0" presId="urn:microsoft.com/office/officeart/2005/8/layout/orgChart1"/>
    <dgm:cxn modelId="{8C6F4C17-A250-49AD-854B-1EA76EC43864}" type="presParOf" srcId="{66B3CF5E-D462-4AA4-9AED-EC81653731E5}" destId="{7946AB67-E380-473C-8116-1FD7CFC0FD15}" srcOrd="5" destOrd="0" presId="urn:microsoft.com/office/officeart/2005/8/layout/orgChart1"/>
    <dgm:cxn modelId="{06C8F2C9-5947-46A9-BCA1-46C08617F2D1}" type="presParOf" srcId="{7946AB67-E380-473C-8116-1FD7CFC0FD15}" destId="{A1DE89A2-FEC1-4641-8784-18F85390822D}" srcOrd="0" destOrd="0" presId="urn:microsoft.com/office/officeart/2005/8/layout/orgChart1"/>
    <dgm:cxn modelId="{0A4A7F19-4A0C-4B62-B08A-F6CC6A2A0EFE}" type="presParOf" srcId="{A1DE89A2-FEC1-4641-8784-18F85390822D}" destId="{69FC369C-E02B-4536-93F4-32308FC2D8F0}" srcOrd="0" destOrd="0" presId="urn:microsoft.com/office/officeart/2005/8/layout/orgChart1"/>
    <dgm:cxn modelId="{5F64B56D-A045-489B-AC43-AE5765DB3008}" type="presParOf" srcId="{A1DE89A2-FEC1-4641-8784-18F85390822D}" destId="{1C18D283-8428-4AEB-8F67-10CAAC89B0FE}" srcOrd="1" destOrd="0" presId="urn:microsoft.com/office/officeart/2005/8/layout/orgChart1"/>
    <dgm:cxn modelId="{1D3EFE28-3F6D-4014-8863-4CAC4FCDC840}" type="presParOf" srcId="{7946AB67-E380-473C-8116-1FD7CFC0FD15}" destId="{E730138F-C9E1-4A42-BB9F-544B0BC3ABD3}" srcOrd="1" destOrd="0" presId="urn:microsoft.com/office/officeart/2005/8/layout/orgChart1"/>
    <dgm:cxn modelId="{44135338-B914-44CD-934F-06AAEF1E9125}" type="presParOf" srcId="{7946AB67-E380-473C-8116-1FD7CFC0FD15}" destId="{96603883-2E7C-41FE-9F47-2ACADF18D891}" srcOrd="2" destOrd="0" presId="urn:microsoft.com/office/officeart/2005/8/layout/orgChart1"/>
    <dgm:cxn modelId="{195D4C91-60A2-4F28-8858-2ECB155A1C2B}" type="presParOf" srcId="{CF076172-ABFF-4392-A2CC-083916986AEF}" destId="{773DB64E-775B-4606-859A-70C56438978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15A483-ADC2-4548-B596-92A0BDFF0667}" type="doc">
      <dgm:prSet loTypeId="urn:microsoft.com/office/officeart/2008/layout/HexagonCluster" loCatId="pictur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31E0E2E-F699-4AE3-A5BC-D8590C30EEC6}">
      <dgm:prSet phldrT="[Текст]"/>
      <dgm:spPr/>
      <dgm:t>
        <a:bodyPr/>
        <a:lstStyle/>
        <a:p>
          <a:r>
            <a:rPr lang="ru-RU" dirty="0"/>
            <a:t>минутка</a:t>
          </a:r>
        </a:p>
      </dgm:t>
    </dgm:pt>
    <dgm:pt modelId="{4A112091-E52D-4A84-880B-7119BB08208A}" type="parTrans" cxnId="{D6C29E33-99A6-4E59-AA32-C43EB77533A8}">
      <dgm:prSet/>
      <dgm:spPr/>
      <dgm:t>
        <a:bodyPr/>
        <a:lstStyle/>
        <a:p>
          <a:endParaRPr lang="ru-RU"/>
        </a:p>
      </dgm:t>
    </dgm:pt>
    <dgm:pt modelId="{0162F24D-EB74-4934-B8BC-4350A1423AFD}" type="sibTrans" cxnId="{D6C29E33-99A6-4E59-AA32-C43EB77533A8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DFCD8D0-3C22-4FD2-BC9B-9554D6B6F9AA}">
      <dgm:prSet phldrT="[Текст]"/>
      <dgm:spPr/>
      <dgm:t>
        <a:bodyPr/>
        <a:lstStyle/>
        <a:p>
          <a:r>
            <a:rPr lang="ru-RU" dirty="0"/>
            <a:t>культ</a:t>
          </a:r>
        </a:p>
      </dgm:t>
    </dgm:pt>
    <dgm:pt modelId="{5DE44AE0-9A87-487A-A026-69F538EC44FF}" type="parTrans" cxnId="{F8920EE2-5B42-4B54-A34E-DF556B1DE5F6}">
      <dgm:prSet/>
      <dgm:spPr/>
      <dgm:t>
        <a:bodyPr/>
        <a:lstStyle/>
        <a:p>
          <a:endParaRPr lang="ru-RU"/>
        </a:p>
      </dgm:t>
    </dgm:pt>
    <dgm:pt modelId="{973AE8A5-3E47-49D7-919B-A5A5E2222502}" type="sibTrans" cxnId="{F8920EE2-5B42-4B54-A34E-DF556B1DE5F6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6000" b="-26000"/>
          </a:stretch>
        </a:blipFill>
      </dgm:spPr>
      <dgm:t>
        <a:bodyPr/>
        <a:lstStyle/>
        <a:p>
          <a:endParaRPr lang="ru-RU"/>
        </a:p>
      </dgm:t>
    </dgm:pt>
    <dgm:pt modelId="{529A82D0-1DB8-49AD-9B01-A976AD77C275}">
      <dgm:prSet phldrT="[Текст]"/>
      <dgm:spPr/>
      <dgm:t>
        <a:bodyPr/>
        <a:lstStyle/>
        <a:p>
          <a:r>
            <a:rPr lang="ru-RU" dirty="0" err="1"/>
            <a:t>физ</a:t>
          </a:r>
          <a:endParaRPr lang="ru-RU" dirty="0"/>
        </a:p>
      </dgm:t>
    </dgm:pt>
    <dgm:pt modelId="{A19C4FDC-2BD4-427B-9928-72209ABAF448}" type="parTrans" cxnId="{0248DEAE-AE0D-4E94-9415-BCF044C3DE40}">
      <dgm:prSet/>
      <dgm:spPr/>
      <dgm:t>
        <a:bodyPr/>
        <a:lstStyle/>
        <a:p>
          <a:endParaRPr lang="ru-RU"/>
        </a:p>
      </dgm:t>
    </dgm:pt>
    <dgm:pt modelId="{69E04360-2A54-4FD7-8FDC-4EF6ECA298C7}" type="sibTrans" cxnId="{0248DEAE-AE0D-4E94-9415-BCF044C3DE40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2000" b="-22000"/>
          </a:stretch>
        </a:blipFill>
      </dgm:spPr>
      <dgm:t>
        <a:bodyPr/>
        <a:lstStyle/>
        <a:p>
          <a:endParaRPr lang="ru-RU"/>
        </a:p>
      </dgm:t>
    </dgm:pt>
    <dgm:pt modelId="{8C0DF9D4-6613-4199-B5FF-364B1D38B619}" type="pres">
      <dgm:prSet presAssocID="{8D15A483-ADC2-4548-B596-92A0BDFF0667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ru-RU"/>
        </a:p>
      </dgm:t>
    </dgm:pt>
    <dgm:pt modelId="{E974037E-3B46-465D-8658-D5D04A088BB7}" type="pres">
      <dgm:prSet presAssocID="{031E0E2E-F699-4AE3-A5BC-D8590C30EEC6}" presName="text1" presStyleCnt="0"/>
      <dgm:spPr/>
    </dgm:pt>
    <dgm:pt modelId="{DC856C98-E5F0-4D30-82E3-A2B905893626}" type="pres">
      <dgm:prSet presAssocID="{031E0E2E-F699-4AE3-A5BC-D8590C30EEC6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9FE8B6-CAF5-49E4-9323-D733595BF5FA}" type="pres">
      <dgm:prSet presAssocID="{031E0E2E-F699-4AE3-A5BC-D8590C30EEC6}" presName="textaccent1" presStyleCnt="0"/>
      <dgm:spPr/>
    </dgm:pt>
    <dgm:pt modelId="{65E90BED-7CC5-4162-8AF2-E4D939D9A4A5}" type="pres">
      <dgm:prSet presAssocID="{031E0E2E-F699-4AE3-A5BC-D8590C30EEC6}" presName="accentRepeatNode" presStyleLbl="solidAlignAcc1" presStyleIdx="0" presStyleCnt="6"/>
      <dgm:spPr/>
    </dgm:pt>
    <dgm:pt modelId="{19B190CF-E7F0-4DD0-B4C1-5D45CDF9222B}" type="pres">
      <dgm:prSet presAssocID="{0162F24D-EB74-4934-B8BC-4350A1423AFD}" presName="image1" presStyleCnt="0"/>
      <dgm:spPr/>
    </dgm:pt>
    <dgm:pt modelId="{4C1A49DE-CD4A-4164-B46B-3CDB4754C08A}" type="pres">
      <dgm:prSet presAssocID="{0162F24D-EB74-4934-B8BC-4350A1423AFD}" presName="imageRepeatNode" presStyleLbl="alignAcc1" presStyleIdx="0" presStyleCnt="3"/>
      <dgm:spPr/>
      <dgm:t>
        <a:bodyPr/>
        <a:lstStyle/>
        <a:p>
          <a:endParaRPr lang="ru-RU"/>
        </a:p>
      </dgm:t>
    </dgm:pt>
    <dgm:pt modelId="{9F82880F-7E97-4DE9-B030-EDE1974866B3}" type="pres">
      <dgm:prSet presAssocID="{0162F24D-EB74-4934-B8BC-4350A1423AFD}" presName="imageaccent1" presStyleCnt="0"/>
      <dgm:spPr/>
    </dgm:pt>
    <dgm:pt modelId="{B98AA233-B962-4FB5-9BB5-51AA33150A1D}" type="pres">
      <dgm:prSet presAssocID="{0162F24D-EB74-4934-B8BC-4350A1423AFD}" presName="accentRepeatNode" presStyleLbl="solidAlignAcc1" presStyleIdx="1" presStyleCnt="6"/>
      <dgm:spPr/>
    </dgm:pt>
    <dgm:pt modelId="{480EBDFF-1B8D-4044-A74E-718EA88F6BBA}" type="pres">
      <dgm:prSet presAssocID="{DDFCD8D0-3C22-4FD2-BC9B-9554D6B6F9AA}" presName="text2" presStyleCnt="0"/>
      <dgm:spPr/>
    </dgm:pt>
    <dgm:pt modelId="{2CD88898-0A52-46B4-A24A-7876E940EF27}" type="pres">
      <dgm:prSet presAssocID="{DDFCD8D0-3C22-4FD2-BC9B-9554D6B6F9AA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0FB600-0B9D-461A-B2BE-9C1AF4016E75}" type="pres">
      <dgm:prSet presAssocID="{DDFCD8D0-3C22-4FD2-BC9B-9554D6B6F9AA}" presName="textaccent2" presStyleCnt="0"/>
      <dgm:spPr/>
    </dgm:pt>
    <dgm:pt modelId="{578EC67B-2980-4924-9621-D790BC378899}" type="pres">
      <dgm:prSet presAssocID="{DDFCD8D0-3C22-4FD2-BC9B-9554D6B6F9AA}" presName="accentRepeatNode" presStyleLbl="solidAlignAcc1" presStyleIdx="2" presStyleCnt="6"/>
      <dgm:spPr/>
    </dgm:pt>
    <dgm:pt modelId="{72CF98FF-D6A4-4403-8F58-7DACA4FFB612}" type="pres">
      <dgm:prSet presAssocID="{973AE8A5-3E47-49D7-919B-A5A5E2222502}" presName="image2" presStyleCnt="0"/>
      <dgm:spPr/>
    </dgm:pt>
    <dgm:pt modelId="{483E204F-40A6-4FB5-9BE7-7AA1B1F89EA7}" type="pres">
      <dgm:prSet presAssocID="{973AE8A5-3E47-49D7-919B-A5A5E2222502}" presName="imageRepeatNode" presStyleLbl="alignAcc1" presStyleIdx="1" presStyleCnt="3"/>
      <dgm:spPr/>
      <dgm:t>
        <a:bodyPr/>
        <a:lstStyle/>
        <a:p>
          <a:endParaRPr lang="ru-RU"/>
        </a:p>
      </dgm:t>
    </dgm:pt>
    <dgm:pt modelId="{F96E065F-7B40-4025-A6A2-5C0AB0797DFA}" type="pres">
      <dgm:prSet presAssocID="{973AE8A5-3E47-49D7-919B-A5A5E2222502}" presName="imageaccent2" presStyleCnt="0"/>
      <dgm:spPr/>
    </dgm:pt>
    <dgm:pt modelId="{650450D1-62DC-4E44-908A-DC7ECF6341F9}" type="pres">
      <dgm:prSet presAssocID="{973AE8A5-3E47-49D7-919B-A5A5E2222502}" presName="accentRepeatNode" presStyleLbl="solidAlignAcc1" presStyleIdx="3" presStyleCnt="6"/>
      <dgm:spPr/>
    </dgm:pt>
    <dgm:pt modelId="{6E892C30-39CF-4617-80F5-F441079B5693}" type="pres">
      <dgm:prSet presAssocID="{529A82D0-1DB8-49AD-9B01-A976AD77C275}" presName="text3" presStyleCnt="0"/>
      <dgm:spPr/>
    </dgm:pt>
    <dgm:pt modelId="{C486A719-D248-4757-881F-53A5018A8D69}" type="pres">
      <dgm:prSet presAssocID="{529A82D0-1DB8-49AD-9B01-A976AD77C275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CA8A3A-56CF-4A3D-A31D-9FE24B6E0E39}" type="pres">
      <dgm:prSet presAssocID="{529A82D0-1DB8-49AD-9B01-A976AD77C275}" presName="textaccent3" presStyleCnt="0"/>
      <dgm:spPr/>
    </dgm:pt>
    <dgm:pt modelId="{7FEB415F-7EB5-40B0-B865-6DB52FB10CE4}" type="pres">
      <dgm:prSet presAssocID="{529A82D0-1DB8-49AD-9B01-A976AD77C275}" presName="accentRepeatNode" presStyleLbl="solidAlignAcc1" presStyleIdx="4" presStyleCnt="6"/>
      <dgm:spPr/>
    </dgm:pt>
    <dgm:pt modelId="{299E3308-1B54-4489-AD86-C1D72987B30F}" type="pres">
      <dgm:prSet presAssocID="{69E04360-2A54-4FD7-8FDC-4EF6ECA298C7}" presName="image3" presStyleCnt="0"/>
      <dgm:spPr/>
    </dgm:pt>
    <dgm:pt modelId="{28836FC5-1EE0-43F8-8424-7D3953D7B397}" type="pres">
      <dgm:prSet presAssocID="{69E04360-2A54-4FD7-8FDC-4EF6ECA298C7}" presName="imageRepeatNode" presStyleLbl="alignAcc1" presStyleIdx="2" presStyleCnt="3"/>
      <dgm:spPr/>
      <dgm:t>
        <a:bodyPr/>
        <a:lstStyle/>
        <a:p>
          <a:endParaRPr lang="ru-RU"/>
        </a:p>
      </dgm:t>
    </dgm:pt>
    <dgm:pt modelId="{E72AFEF1-A65F-4927-9CC5-93778F864F49}" type="pres">
      <dgm:prSet presAssocID="{69E04360-2A54-4FD7-8FDC-4EF6ECA298C7}" presName="imageaccent3" presStyleCnt="0"/>
      <dgm:spPr/>
    </dgm:pt>
    <dgm:pt modelId="{941B7C2C-C5F7-4DC7-93AB-F259DE76DA6E}" type="pres">
      <dgm:prSet presAssocID="{69E04360-2A54-4FD7-8FDC-4EF6ECA298C7}" presName="accentRepeatNode" presStyleLbl="solidAlignAcc1" presStyleIdx="5" presStyleCnt="6"/>
      <dgm:spPr/>
    </dgm:pt>
  </dgm:ptLst>
  <dgm:cxnLst>
    <dgm:cxn modelId="{0248DEAE-AE0D-4E94-9415-BCF044C3DE40}" srcId="{8D15A483-ADC2-4548-B596-92A0BDFF0667}" destId="{529A82D0-1DB8-49AD-9B01-A976AD77C275}" srcOrd="2" destOrd="0" parTransId="{A19C4FDC-2BD4-427B-9928-72209ABAF448}" sibTransId="{69E04360-2A54-4FD7-8FDC-4EF6ECA298C7}"/>
    <dgm:cxn modelId="{F8920EE2-5B42-4B54-A34E-DF556B1DE5F6}" srcId="{8D15A483-ADC2-4548-B596-92A0BDFF0667}" destId="{DDFCD8D0-3C22-4FD2-BC9B-9554D6B6F9AA}" srcOrd="1" destOrd="0" parTransId="{5DE44AE0-9A87-487A-A026-69F538EC44FF}" sibTransId="{973AE8A5-3E47-49D7-919B-A5A5E2222502}"/>
    <dgm:cxn modelId="{BA9BC86D-3FD6-45BB-96A0-FC7BBCE9A828}" type="presOf" srcId="{DDFCD8D0-3C22-4FD2-BC9B-9554D6B6F9AA}" destId="{2CD88898-0A52-46B4-A24A-7876E940EF27}" srcOrd="0" destOrd="0" presId="urn:microsoft.com/office/officeart/2008/layout/HexagonCluster"/>
    <dgm:cxn modelId="{D6C29E33-99A6-4E59-AA32-C43EB77533A8}" srcId="{8D15A483-ADC2-4548-B596-92A0BDFF0667}" destId="{031E0E2E-F699-4AE3-A5BC-D8590C30EEC6}" srcOrd="0" destOrd="0" parTransId="{4A112091-E52D-4A84-880B-7119BB08208A}" sibTransId="{0162F24D-EB74-4934-B8BC-4350A1423AFD}"/>
    <dgm:cxn modelId="{A2F6AFC2-C2DC-4C47-87A4-74766AC4627E}" type="presOf" srcId="{031E0E2E-F699-4AE3-A5BC-D8590C30EEC6}" destId="{DC856C98-E5F0-4D30-82E3-A2B905893626}" srcOrd="0" destOrd="0" presId="urn:microsoft.com/office/officeart/2008/layout/HexagonCluster"/>
    <dgm:cxn modelId="{CC71B254-786B-4E2E-B97E-458B06E2FFE2}" type="presOf" srcId="{8D15A483-ADC2-4548-B596-92A0BDFF0667}" destId="{8C0DF9D4-6613-4199-B5FF-364B1D38B619}" srcOrd="0" destOrd="0" presId="urn:microsoft.com/office/officeart/2008/layout/HexagonCluster"/>
    <dgm:cxn modelId="{BB700A8A-555E-4AF3-9D86-F85EE30D33F7}" type="presOf" srcId="{0162F24D-EB74-4934-B8BC-4350A1423AFD}" destId="{4C1A49DE-CD4A-4164-B46B-3CDB4754C08A}" srcOrd="0" destOrd="0" presId="urn:microsoft.com/office/officeart/2008/layout/HexagonCluster"/>
    <dgm:cxn modelId="{0ABF92C0-7B2F-40BC-89BC-9AFCFD536D7F}" type="presOf" srcId="{973AE8A5-3E47-49D7-919B-A5A5E2222502}" destId="{483E204F-40A6-4FB5-9BE7-7AA1B1F89EA7}" srcOrd="0" destOrd="0" presId="urn:microsoft.com/office/officeart/2008/layout/HexagonCluster"/>
    <dgm:cxn modelId="{B18F27D9-B343-4C14-81CC-608526A10139}" type="presOf" srcId="{69E04360-2A54-4FD7-8FDC-4EF6ECA298C7}" destId="{28836FC5-1EE0-43F8-8424-7D3953D7B397}" srcOrd="0" destOrd="0" presId="urn:microsoft.com/office/officeart/2008/layout/HexagonCluster"/>
    <dgm:cxn modelId="{4691A98C-F2C8-4C70-8989-AD7905079244}" type="presOf" srcId="{529A82D0-1DB8-49AD-9B01-A976AD77C275}" destId="{C486A719-D248-4757-881F-53A5018A8D69}" srcOrd="0" destOrd="0" presId="urn:microsoft.com/office/officeart/2008/layout/HexagonCluster"/>
    <dgm:cxn modelId="{B5FBF3B7-8747-43F0-8615-4D7160F16671}" type="presParOf" srcId="{8C0DF9D4-6613-4199-B5FF-364B1D38B619}" destId="{E974037E-3B46-465D-8658-D5D04A088BB7}" srcOrd="0" destOrd="0" presId="urn:microsoft.com/office/officeart/2008/layout/HexagonCluster"/>
    <dgm:cxn modelId="{E6160E1F-83E0-446E-AFED-030AD48505C6}" type="presParOf" srcId="{E974037E-3B46-465D-8658-D5D04A088BB7}" destId="{DC856C98-E5F0-4D30-82E3-A2B905893626}" srcOrd="0" destOrd="0" presId="urn:microsoft.com/office/officeart/2008/layout/HexagonCluster"/>
    <dgm:cxn modelId="{42E0A187-20F1-49F5-A310-021357A68C3B}" type="presParOf" srcId="{8C0DF9D4-6613-4199-B5FF-364B1D38B619}" destId="{C49FE8B6-CAF5-49E4-9323-D733595BF5FA}" srcOrd="1" destOrd="0" presId="urn:microsoft.com/office/officeart/2008/layout/HexagonCluster"/>
    <dgm:cxn modelId="{A35FA4CA-54F2-4B04-96EB-F58DA259F490}" type="presParOf" srcId="{C49FE8B6-CAF5-49E4-9323-D733595BF5FA}" destId="{65E90BED-7CC5-4162-8AF2-E4D939D9A4A5}" srcOrd="0" destOrd="0" presId="urn:microsoft.com/office/officeart/2008/layout/HexagonCluster"/>
    <dgm:cxn modelId="{A32006EF-0460-47E2-B7CF-CADE892EF7FE}" type="presParOf" srcId="{8C0DF9D4-6613-4199-B5FF-364B1D38B619}" destId="{19B190CF-E7F0-4DD0-B4C1-5D45CDF9222B}" srcOrd="2" destOrd="0" presId="urn:microsoft.com/office/officeart/2008/layout/HexagonCluster"/>
    <dgm:cxn modelId="{CE82F029-5009-4AB0-BE1C-F9FB32612CBB}" type="presParOf" srcId="{19B190CF-E7F0-4DD0-B4C1-5D45CDF9222B}" destId="{4C1A49DE-CD4A-4164-B46B-3CDB4754C08A}" srcOrd="0" destOrd="0" presId="urn:microsoft.com/office/officeart/2008/layout/HexagonCluster"/>
    <dgm:cxn modelId="{541359AB-A91B-4563-9D8C-A7515E2A0ADC}" type="presParOf" srcId="{8C0DF9D4-6613-4199-B5FF-364B1D38B619}" destId="{9F82880F-7E97-4DE9-B030-EDE1974866B3}" srcOrd="3" destOrd="0" presId="urn:microsoft.com/office/officeart/2008/layout/HexagonCluster"/>
    <dgm:cxn modelId="{6AF9CBD6-4E79-4315-BCDE-86E65953ED15}" type="presParOf" srcId="{9F82880F-7E97-4DE9-B030-EDE1974866B3}" destId="{B98AA233-B962-4FB5-9BB5-51AA33150A1D}" srcOrd="0" destOrd="0" presId="urn:microsoft.com/office/officeart/2008/layout/HexagonCluster"/>
    <dgm:cxn modelId="{BBFC6210-1EDA-4421-9AA3-E8563B02E89A}" type="presParOf" srcId="{8C0DF9D4-6613-4199-B5FF-364B1D38B619}" destId="{480EBDFF-1B8D-4044-A74E-718EA88F6BBA}" srcOrd="4" destOrd="0" presId="urn:microsoft.com/office/officeart/2008/layout/HexagonCluster"/>
    <dgm:cxn modelId="{E9FD9E55-46FE-4A13-9F79-68629A3B13D1}" type="presParOf" srcId="{480EBDFF-1B8D-4044-A74E-718EA88F6BBA}" destId="{2CD88898-0A52-46B4-A24A-7876E940EF27}" srcOrd="0" destOrd="0" presId="urn:microsoft.com/office/officeart/2008/layout/HexagonCluster"/>
    <dgm:cxn modelId="{D28E7D4E-3E7C-46A8-9CA7-E78DEDCB372C}" type="presParOf" srcId="{8C0DF9D4-6613-4199-B5FF-364B1D38B619}" destId="{980FB600-0B9D-461A-B2BE-9C1AF4016E75}" srcOrd="5" destOrd="0" presId="urn:microsoft.com/office/officeart/2008/layout/HexagonCluster"/>
    <dgm:cxn modelId="{27FF1FEF-FA2E-4737-A4C4-7A331FABD53F}" type="presParOf" srcId="{980FB600-0B9D-461A-B2BE-9C1AF4016E75}" destId="{578EC67B-2980-4924-9621-D790BC378899}" srcOrd="0" destOrd="0" presId="urn:microsoft.com/office/officeart/2008/layout/HexagonCluster"/>
    <dgm:cxn modelId="{09DF0A31-647B-4D4F-B7F7-1F2D04EEE6E3}" type="presParOf" srcId="{8C0DF9D4-6613-4199-B5FF-364B1D38B619}" destId="{72CF98FF-D6A4-4403-8F58-7DACA4FFB612}" srcOrd="6" destOrd="0" presId="urn:microsoft.com/office/officeart/2008/layout/HexagonCluster"/>
    <dgm:cxn modelId="{59653DDA-616A-4841-BFB6-B3FF5F029D35}" type="presParOf" srcId="{72CF98FF-D6A4-4403-8F58-7DACA4FFB612}" destId="{483E204F-40A6-4FB5-9BE7-7AA1B1F89EA7}" srcOrd="0" destOrd="0" presId="urn:microsoft.com/office/officeart/2008/layout/HexagonCluster"/>
    <dgm:cxn modelId="{E655DA72-4D1F-4C6A-88AF-B586C94F0DAF}" type="presParOf" srcId="{8C0DF9D4-6613-4199-B5FF-364B1D38B619}" destId="{F96E065F-7B40-4025-A6A2-5C0AB0797DFA}" srcOrd="7" destOrd="0" presId="urn:microsoft.com/office/officeart/2008/layout/HexagonCluster"/>
    <dgm:cxn modelId="{E3DC69C3-2DCF-4CD1-AE14-444ABC691080}" type="presParOf" srcId="{F96E065F-7B40-4025-A6A2-5C0AB0797DFA}" destId="{650450D1-62DC-4E44-908A-DC7ECF6341F9}" srcOrd="0" destOrd="0" presId="urn:microsoft.com/office/officeart/2008/layout/HexagonCluster"/>
    <dgm:cxn modelId="{1AA4DC2F-F473-4DD4-AE51-B20E4C022DAD}" type="presParOf" srcId="{8C0DF9D4-6613-4199-B5FF-364B1D38B619}" destId="{6E892C30-39CF-4617-80F5-F441079B5693}" srcOrd="8" destOrd="0" presId="urn:microsoft.com/office/officeart/2008/layout/HexagonCluster"/>
    <dgm:cxn modelId="{606574CA-646D-4A28-8E28-4DFE0155A935}" type="presParOf" srcId="{6E892C30-39CF-4617-80F5-F441079B5693}" destId="{C486A719-D248-4757-881F-53A5018A8D69}" srcOrd="0" destOrd="0" presId="urn:microsoft.com/office/officeart/2008/layout/HexagonCluster"/>
    <dgm:cxn modelId="{A7702DBF-EEBB-4DCC-A0FC-5F7D422F6FAE}" type="presParOf" srcId="{8C0DF9D4-6613-4199-B5FF-364B1D38B619}" destId="{92CA8A3A-56CF-4A3D-A31D-9FE24B6E0E39}" srcOrd="9" destOrd="0" presId="urn:microsoft.com/office/officeart/2008/layout/HexagonCluster"/>
    <dgm:cxn modelId="{B424E14C-96F5-49BE-A59B-E422F5AF5B5D}" type="presParOf" srcId="{92CA8A3A-56CF-4A3D-A31D-9FE24B6E0E39}" destId="{7FEB415F-7EB5-40B0-B865-6DB52FB10CE4}" srcOrd="0" destOrd="0" presId="urn:microsoft.com/office/officeart/2008/layout/HexagonCluster"/>
    <dgm:cxn modelId="{02A59EE9-9A77-408C-98EA-F0B7E2016E2C}" type="presParOf" srcId="{8C0DF9D4-6613-4199-B5FF-364B1D38B619}" destId="{299E3308-1B54-4489-AD86-C1D72987B30F}" srcOrd="10" destOrd="0" presId="urn:microsoft.com/office/officeart/2008/layout/HexagonCluster"/>
    <dgm:cxn modelId="{B2A6A4E1-906A-4A7B-A9C0-5AF40A961041}" type="presParOf" srcId="{299E3308-1B54-4489-AD86-C1D72987B30F}" destId="{28836FC5-1EE0-43F8-8424-7D3953D7B397}" srcOrd="0" destOrd="0" presId="urn:microsoft.com/office/officeart/2008/layout/HexagonCluster"/>
    <dgm:cxn modelId="{68C04BFE-B69D-419E-9017-0EF38F2B3890}" type="presParOf" srcId="{8C0DF9D4-6613-4199-B5FF-364B1D38B619}" destId="{E72AFEF1-A65F-4927-9CC5-93778F864F49}" srcOrd="11" destOrd="0" presId="urn:microsoft.com/office/officeart/2008/layout/HexagonCluster"/>
    <dgm:cxn modelId="{704F4C22-647A-459B-99E1-5F97A72A8087}" type="presParOf" srcId="{E72AFEF1-A65F-4927-9CC5-93778F864F49}" destId="{941B7C2C-C5F7-4DC7-93AB-F259DE76DA6E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A6295-15D3-407B-8DCE-4FB4A7E65F94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709C9-D5BD-429C-A038-A71E11B21E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602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574F-C2DD-4060-950F-C75EB1245F7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0E561A71-0425-47D9-9743-7B77815CB2B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0162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574F-C2DD-4060-950F-C75EB1245F7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1A71-0425-47D9-9743-7B77815CB2B5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67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574F-C2DD-4060-950F-C75EB1245F7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1A71-0425-47D9-9743-7B77815CB2B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1568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574F-C2DD-4060-950F-C75EB1245F7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1A71-0425-47D9-9743-7B77815CB2B5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73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574F-C2DD-4060-950F-C75EB1245F7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1A71-0425-47D9-9743-7B77815CB2B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94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574F-C2DD-4060-950F-C75EB1245F7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1A71-0425-47D9-9743-7B77815CB2B5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9686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574F-C2DD-4060-950F-C75EB1245F7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1A71-0425-47D9-9743-7B77815CB2B5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8953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574F-C2DD-4060-950F-C75EB1245F7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1A71-0425-47D9-9743-7B77815CB2B5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5634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574F-C2DD-4060-950F-C75EB1245F7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1A71-0425-47D9-9743-7B77815CB2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19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1574F-C2DD-4060-950F-C75EB1245F7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1A71-0425-47D9-9743-7B77815CB2B5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8678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D0D1574F-C2DD-4060-950F-C75EB1245F7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561A71-0425-47D9-9743-7B77815CB2B5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7975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1574F-C2DD-4060-950F-C75EB1245F7F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0E561A71-0425-47D9-9743-7B77815CB2B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4062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hyperlink" Target="&#1055;&#1088;&#1077;&#1079;&#1077;&#1085;&#1090;&#1072;&#1094;&#1080;&#1103;2.pptx" TargetMode="Externa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hyperlink" Target="&#1092;&#1072;&#1081;&#1083;&#1099;%20&#1082;%20&#1087;&#1088;&#1077;&#1079;&#1077;&#1085;&#1090;&#1072;&#1094;&#1080;&#1080;/&#1075;&#1077;&#1086;&#1075;&#1077;&#1073;&#1088;&#1072;%20&#1082;&#1091;&#1073;.mp4" TargetMode="External"/><Relationship Id="rId4" Type="http://schemas.openxmlformats.org/officeDocument/2006/relationships/hyperlink" Target="https://resh.edu.ru/subject/lesson/6133/start/272675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63783" y="802298"/>
            <a:ext cx="9891070" cy="2541431"/>
          </a:xfrm>
        </p:spPr>
        <p:txBody>
          <a:bodyPr>
            <a:normAutofit/>
          </a:bodyPr>
          <a:lstStyle/>
          <a:p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Тема. </a:t>
            </a:r>
            <a:r>
              <a:rPr lang="ru-RU" sz="5400" dirty="0"/>
              <a:t>Взаимное расположение двух прямых в пространстве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63783" y="3531204"/>
            <a:ext cx="9891069" cy="977621"/>
          </a:xfrm>
        </p:spPr>
        <p:txBody>
          <a:bodyPr>
            <a:noAutofit/>
          </a:bodyPr>
          <a:lstStyle/>
          <a:p>
            <a:pPr lvl="0"/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Цель. </a:t>
            </a:r>
            <a:r>
              <a:rPr lang="ru-RU" sz="2800" dirty="0"/>
              <a:t>научить определять взаимное расположение двух прямых в пространстве</a:t>
            </a:r>
          </a:p>
        </p:txBody>
      </p:sp>
    </p:spTree>
    <p:extLst>
      <p:ext uri="{BB962C8B-B14F-4D97-AF65-F5344CB8AC3E}">
        <p14:creationId xmlns:p14="http://schemas.microsoft.com/office/powerpoint/2010/main" val="7368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59807" y="2010878"/>
            <a:ext cx="4761761" cy="34485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Теорема (Признак скрещивающихся прямых)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35430" y="2010878"/>
                <a:ext cx="6017409" cy="3448595"/>
              </a:xfrm>
              <a:solidFill>
                <a:schemeClr val="bg1"/>
              </a:solidFill>
            </p:spPr>
            <p:txBody>
              <a:bodyPr>
                <a:noAutofit/>
              </a:bodyPr>
              <a:lstStyle/>
              <a:p>
                <a:r>
                  <a:rPr lang="ru-RU" sz="2100" dirty="0" smtClean="0">
                    <a:latin typeface="+mj-lt"/>
                  </a:rPr>
                  <a:t>Дано: </a:t>
                </a:r>
                <a:r>
                  <a:rPr lang="en-US" sz="2100" dirty="0" smtClean="0">
                    <a:latin typeface="+mj-lt"/>
                  </a:rPr>
                  <a:t> AB</a:t>
                </a:r>
                <a:r>
                  <a:rPr lang="ru-RU" sz="2100" dirty="0" smtClean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r>
                      <a:rPr lang="ru-RU" sz="2100" i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ru-RU" sz="2100" dirty="0" smtClean="0">
                    <a:latin typeface="+mj-lt"/>
                  </a:rPr>
                  <a:t> </a:t>
                </a:r>
                <a:r>
                  <a:rPr lang="el-GR" sz="2100" dirty="0" smtClean="0">
                    <a:latin typeface="+mj-lt"/>
                    <a:cs typeface="Times New Roman" panose="02020603050405020304" pitchFamily="18" charset="0"/>
                  </a:rPr>
                  <a:t>α</a:t>
                </a:r>
                <a:r>
                  <a:rPr lang="ru-RU" sz="2100" dirty="0" smtClean="0">
                    <a:latin typeface="+mj-lt"/>
                    <a:cs typeface="Times New Roman" panose="02020603050405020304" pitchFamily="18" charset="0"/>
                  </a:rPr>
                  <a:t>, </a:t>
                </a:r>
                <a:r>
                  <a:rPr lang="en-US" sz="2100" dirty="0" smtClean="0">
                    <a:latin typeface="+mj-lt"/>
                    <a:cs typeface="Times New Roman" panose="02020603050405020304" pitchFamily="18" charset="0"/>
                  </a:rPr>
                  <a:t>CD ∩ </a:t>
                </a:r>
                <a:r>
                  <a:rPr lang="el-GR" sz="2100" dirty="0" smtClean="0">
                    <a:latin typeface="+mj-lt"/>
                    <a:cs typeface="Times New Roman" panose="02020603050405020304" pitchFamily="18" charset="0"/>
                  </a:rPr>
                  <a:t>α</a:t>
                </a:r>
                <a:r>
                  <a:rPr lang="en-US" sz="2100" dirty="0" smtClean="0">
                    <a:latin typeface="+mj-lt"/>
                    <a:cs typeface="Times New Roman" panose="02020603050405020304" pitchFamily="18" charset="0"/>
                  </a:rPr>
                  <a:t> = C, C </a:t>
                </a:r>
                <a14:m>
                  <m:oMath xmlns:m="http://schemas.openxmlformats.org/officeDocument/2006/math">
                    <m:r>
                      <a:rPr lang="ru-RU" sz="2100" i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100" dirty="0" smtClean="0">
                    <a:latin typeface="+mj-lt"/>
                  </a:rPr>
                  <a:t> AB</a:t>
                </a:r>
              </a:p>
              <a:p>
                <a:r>
                  <a:rPr lang="ru-RU" sz="2100" dirty="0" smtClean="0">
                    <a:latin typeface="+mj-lt"/>
                  </a:rPr>
                  <a:t>Доказать, что </a:t>
                </a:r>
                <a:r>
                  <a:rPr lang="en-US" sz="2100" dirty="0" smtClean="0">
                    <a:latin typeface="+mj-lt"/>
                  </a:rPr>
                  <a:t>AB</a:t>
                </a:r>
                <a:r>
                  <a:rPr lang="ru-RU" sz="2100" dirty="0" smtClean="0">
                    <a:latin typeface="+mj-lt"/>
                  </a:rPr>
                  <a:t> скрещивающаяся с </a:t>
                </a:r>
                <a:r>
                  <a:rPr lang="en-US" sz="2100" dirty="0" smtClean="0">
                    <a:latin typeface="+mj-lt"/>
                  </a:rPr>
                  <a:t>CD</a:t>
                </a:r>
              </a:p>
              <a:p>
                <a:r>
                  <a:rPr lang="ru-RU" sz="2100" dirty="0" smtClean="0">
                    <a:latin typeface="+mj-lt"/>
                  </a:rPr>
                  <a:t>Доказательство</a:t>
                </a:r>
                <a:r>
                  <a:rPr lang="ru-RU" sz="2100" dirty="0">
                    <a:latin typeface="+mj-lt"/>
                  </a:rPr>
                  <a:t>: (от противного)</a:t>
                </a:r>
              </a:p>
              <a:p>
                <a:r>
                  <a:rPr lang="ru-RU" sz="2100" dirty="0">
                    <a:latin typeface="+mj-lt"/>
                  </a:rPr>
                  <a:t>Пусть </a:t>
                </a:r>
                <a:r>
                  <a:rPr lang="en-US" sz="2100" dirty="0">
                    <a:latin typeface="+mj-lt"/>
                  </a:rPr>
                  <a:t>AB </a:t>
                </a:r>
                <a:r>
                  <a:rPr lang="ru-RU" sz="2100" dirty="0">
                    <a:latin typeface="+mj-lt"/>
                  </a:rPr>
                  <a:t>и </a:t>
                </a:r>
                <a:r>
                  <a:rPr lang="en-US" sz="2100" dirty="0">
                    <a:latin typeface="+mj-lt"/>
                  </a:rPr>
                  <a:t>CD</a:t>
                </a:r>
                <a:r>
                  <a:rPr lang="ru-RU" sz="2100" dirty="0">
                    <a:latin typeface="+mj-lt"/>
                  </a:rPr>
                  <a:t> лежат в одной плоскости</a:t>
                </a:r>
                <a:r>
                  <a:rPr lang="en-US" sz="2100" dirty="0">
                    <a:latin typeface="+mj-lt"/>
                  </a:rPr>
                  <a:t> </a:t>
                </a:r>
                <a:r>
                  <a:rPr lang="ru-RU" sz="2100" dirty="0">
                    <a:latin typeface="+mj-lt"/>
                    <a:cs typeface="Times New Roman" panose="02020603050405020304" pitchFamily="18" charset="0"/>
                  </a:rPr>
                  <a:t>β.</a:t>
                </a:r>
                <a:r>
                  <a:rPr lang="ru-RU" sz="2100" dirty="0">
                    <a:latin typeface="+mj-lt"/>
                  </a:rPr>
                  <a:t> </a:t>
                </a:r>
                <a:endParaRPr lang="en-US" sz="2100" dirty="0" smtClean="0">
                  <a:latin typeface="+mj-lt"/>
                </a:endParaRPr>
              </a:p>
              <a:p>
                <a:r>
                  <a:rPr lang="ru-RU" sz="2100" dirty="0" smtClean="0">
                    <a:latin typeface="+mj-lt"/>
                  </a:rPr>
                  <a:t>(</a:t>
                </a:r>
                <a:r>
                  <a:rPr lang="en-US" sz="2100" dirty="0" smtClean="0">
                    <a:latin typeface="+mj-lt"/>
                  </a:rPr>
                  <a:t>C </a:t>
                </a:r>
                <a14:m>
                  <m:oMath xmlns:m="http://schemas.openxmlformats.org/officeDocument/2006/math">
                    <m:r>
                      <a:rPr lang="ru-RU" sz="21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ru-RU" sz="2100" dirty="0"/>
                  <a:t> </a:t>
                </a:r>
                <a:r>
                  <a:rPr lang="el-GR" sz="2100" dirty="0" smtClean="0">
                    <a:cs typeface="Times New Roman" panose="02020603050405020304" pitchFamily="18" charset="0"/>
                  </a:rPr>
                  <a:t>α</a:t>
                </a:r>
                <a:r>
                  <a:rPr lang="en-US" sz="2100" dirty="0" smtClean="0">
                    <a:cs typeface="Times New Roman" panose="02020603050405020304" pitchFamily="18" charset="0"/>
                  </a:rPr>
                  <a:t> </a:t>
                </a:r>
                <a:r>
                  <a:rPr lang="ru-RU" sz="2100" dirty="0" smtClean="0">
                    <a:cs typeface="Times New Roman" panose="02020603050405020304" pitchFamily="18" charset="0"/>
                  </a:rPr>
                  <a:t>и </a:t>
                </a:r>
                <a:r>
                  <a:rPr lang="en-US" sz="2100" dirty="0" smtClean="0"/>
                  <a:t>C </a:t>
                </a:r>
                <a14:m>
                  <m:oMath xmlns:m="http://schemas.openxmlformats.org/officeDocument/2006/math">
                    <m:r>
                      <a:rPr lang="ru-RU" sz="21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100" dirty="0" smtClean="0">
                    <a:latin typeface="+mj-lt"/>
                  </a:rPr>
                  <a:t> </a:t>
                </a:r>
                <a:r>
                  <a:rPr lang="ru-RU" sz="2100" dirty="0" smtClean="0">
                    <a:cs typeface="Times New Roman" panose="02020603050405020304" pitchFamily="18" charset="0"/>
                  </a:rPr>
                  <a:t>β) и</a:t>
                </a:r>
                <a:r>
                  <a:rPr lang="en-US" sz="2100" dirty="0" smtClean="0">
                    <a:latin typeface="+mj-lt"/>
                  </a:rPr>
                  <a:t> </a:t>
                </a:r>
                <a:r>
                  <a:rPr lang="ru-RU" sz="2100" dirty="0" smtClean="0">
                    <a:latin typeface="+mj-lt"/>
                  </a:rPr>
                  <a:t>(</a:t>
                </a:r>
                <a:r>
                  <a:rPr lang="en-US" sz="2100" dirty="0" smtClean="0">
                    <a:latin typeface="+mj-lt"/>
                  </a:rPr>
                  <a:t>AB </a:t>
                </a:r>
                <a14:m>
                  <m:oMath xmlns:m="http://schemas.openxmlformats.org/officeDocument/2006/math">
                    <m:r>
                      <a:rPr lang="ru-RU" sz="21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ru-RU" sz="2100" dirty="0"/>
                  <a:t> </a:t>
                </a:r>
                <a:r>
                  <a:rPr lang="el-GR" sz="2100" dirty="0" smtClean="0">
                    <a:cs typeface="Times New Roman" panose="02020603050405020304" pitchFamily="18" charset="0"/>
                  </a:rPr>
                  <a:t>α</a:t>
                </a:r>
                <a:r>
                  <a:rPr lang="ru-RU" sz="2100" dirty="0" smtClean="0">
                    <a:cs typeface="Times New Roman" panose="02020603050405020304" pitchFamily="18" charset="0"/>
                  </a:rPr>
                  <a:t> и</a:t>
                </a:r>
                <a:r>
                  <a:rPr lang="en-US" sz="21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sz="2100" dirty="0" smtClean="0"/>
                  <a:t>AB </a:t>
                </a:r>
                <a14:m>
                  <m:oMath xmlns:m="http://schemas.openxmlformats.org/officeDocument/2006/math">
                    <m:r>
                      <a:rPr lang="ru-RU" sz="21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ru-RU" sz="2100" dirty="0"/>
                  <a:t> </a:t>
                </a:r>
                <a:r>
                  <a:rPr lang="ru-RU" sz="2100" dirty="0" smtClean="0">
                    <a:cs typeface="Times New Roman" panose="02020603050405020304" pitchFamily="18" charset="0"/>
                  </a:rPr>
                  <a:t>β)</a:t>
                </a:r>
              </a:p>
              <a:p>
                <a:r>
                  <a:rPr lang="ru-RU" sz="2100" dirty="0" smtClean="0">
                    <a:cs typeface="Times New Roman" panose="02020603050405020304" pitchFamily="18" charset="0"/>
                  </a:rPr>
                  <a:t>Следовательно, </a:t>
                </a:r>
                <a:r>
                  <a:rPr lang="el-GR" sz="2100" dirty="0" smtClean="0">
                    <a:cs typeface="Times New Roman" panose="02020603050405020304" pitchFamily="18" charset="0"/>
                  </a:rPr>
                  <a:t>α</a:t>
                </a:r>
                <a:r>
                  <a:rPr lang="ru-RU" sz="2100" dirty="0" smtClean="0">
                    <a:cs typeface="Times New Roman" panose="02020603050405020304" pitchFamily="18" charset="0"/>
                  </a:rPr>
                  <a:t> = </a:t>
                </a:r>
                <a:r>
                  <a:rPr lang="ru-RU" sz="2100" dirty="0">
                    <a:cs typeface="Times New Roman" panose="02020603050405020304" pitchFamily="18" charset="0"/>
                  </a:rPr>
                  <a:t>β</a:t>
                </a:r>
                <a:endParaRPr lang="en-US" sz="2100" dirty="0" smtClean="0"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35430" y="2010878"/>
                <a:ext cx="6017409" cy="3448595"/>
              </a:xfrm>
              <a:blipFill rotWithShape="0">
                <a:blip r:embed="rId3"/>
                <a:stretch>
                  <a:fillRect l="-1012" t="-353" b="-12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олилиния 7"/>
          <p:cNvSpPr/>
          <p:nvPr/>
        </p:nvSpPr>
        <p:spPr>
          <a:xfrm>
            <a:off x="7385705" y="2272542"/>
            <a:ext cx="2524425" cy="2204005"/>
          </a:xfrm>
          <a:custGeom>
            <a:avLst/>
            <a:gdLst>
              <a:gd name="connsiteX0" fmla="*/ 2520295 w 2524425"/>
              <a:gd name="connsiteY0" fmla="*/ 1482041 h 2204005"/>
              <a:gd name="connsiteX1" fmla="*/ 2132368 w 2524425"/>
              <a:gd name="connsiteY1" fmla="*/ 678477 h 2204005"/>
              <a:gd name="connsiteX2" fmla="*/ 303568 w 2524425"/>
              <a:gd name="connsiteY2" fmla="*/ 13459 h 2204005"/>
              <a:gd name="connsiteX3" fmla="*/ 81895 w 2524425"/>
              <a:gd name="connsiteY3" fmla="*/ 1301932 h 2204005"/>
              <a:gd name="connsiteX4" fmla="*/ 1148695 w 2524425"/>
              <a:gd name="connsiteY4" fmla="*/ 1662150 h 2204005"/>
              <a:gd name="connsiteX5" fmla="*/ 2257059 w 2524425"/>
              <a:gd name="connsiteY5" fmla="*/ 2202477 h 2204005"/>
              <a:gd name="connsiteX6" fmla="*/ 2520295 w 2524425"/>
              <a:gd name="connsiteY6" fmla="*/ 1482041 h 220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4425" h="2204005">
                <a:moveTo>
                  <a:pt x="2520295" y="1482041"/>
                </a:moveTo>
                <a:cubicBezTo>
                  <a:pt x="2499513" y="1228041"/>
                  <a:pt x="2501822" y="923241"/>
                  <a:pt x="2132368" y="678477"/>
                </a:cubicBezTo>
                <a:cubicBezTo>
                  <a:pt x="1762914" y="433713"/>
                  <a:pt x="645313" y="-90450"/>
                  <a:pt x="303568" y="13459"/>
                </a:cubicBezTo>
                <a:cubicBezTo>
                  <a:pt x="-38178" y="117368"/>
                  <a:pt x="-58959" y="1027150"/>
                  <a:pt x="81895" y="1301932"/>
                </a:cubicBezTo>
                <a:cubicBezTo>
                  <a:pt x="222749" y="1576714"/>
                  <a:pt x="786168" y="1512059"/>
                  <a:pt x="1148695" y="1662150"/>
                </a:cubicBezTo>
                <a:cubicBezTo>
                  <a:pt x="1511222" y="1812241"/>
                  <a:pt x="2026150" y="2232495"/>
                  <a:pt x="2257059" y="2202477"/>
                </a:cubicBezTo>
                <a:cubicBezTo>
                  <a:pt x="2487968" y="2172459"/>
                  <a:pt x="2541077" y="1736041"/>
                  <a:pt x="2520295" y="1482041"/>
                </a:cubicBezTo>
                <a:close/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538111" y="3143711"/>
            <a:ext cx="387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7953748" y="3708452"/>
            <a:ext cx="221673" cy="22167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9116290" y="2781449"/>
            <a:ext cx="637310" cy="16950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4632657" y="2058781"/>
            <a:ext cx="101600" cy="42752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10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Теорема (Признак скрещивающихся прямых)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1273" y="2010878"/>
            <a:ext cx="5528534" cy="3448595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100" dirty="0">
                <a:latin typeface="+mj-lt"/>
              </a:rPr>
              <a:t>Плоскости совпадают, чего быть не может, так как прямая </a:t>
            </a:r>
            <a:r>
              <a:rPr lang="en-US" sz="2100" dirty="0">
                <a:latin typeface="+mj-lt"/>
              </a:rPr>
              <a:t>CD</a:t>
            </a:r>
            <a:r>
              <a:rPr lang="ru-RU" sz="2100" dirty="0">
                <a:latin typeface="+mj-lt"/>
              </a:rPr>
              <a:t> пересекает плоскость </a:t>
            </a:r>
            <a:r>
              <a:rPr lang="el-GR" sz="2100" dirty="0">
                <a:latin typeface="+mj-lt"/>
                <a:cs typeface="Times New Roman" panose="02020603050405020304" pitchFamily="18" charset="0"/>
              </a:rPr>
              <a:t>α</a:t>
            </a:r>
            <a:r>
              <a:rPr lang="ru-RU" sz="2100" dirty="0">
                <a:latin typeface="+mj-lt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sz="2100" dirty="0">
                <a:latin typeface="+mj-lt"/>
                <a:cs typeface="Times New Roman" panose="02020603050405020304" pitchFamily="18" charset="0"/>
              </a:rPr>
              <a:t>Плоскости, которой принадлежат </a:t>
            </a:r>
            <a:r>
              <a:rPr lang="en-US" sz="2100" dirty="0">
                <a:latin typeface="+mj-lt"/>
              </a:rPr>
              <a:t>AB </a:t>
            </a:r>
            <a:r>
              <a:rPr lang="ru-RU" sz="2100" dirty="0">
                <a:latin typeface="+mj-lt"/>
              </a:rPr>
              <a:t>и </a:t>
            </a:r>
            <a:r>
              <a:rPr lang="en-US" sz="2100" dirty="0">
                <a:latin typeface="+mj-lt"/>
              </a:rPr>
              <a:t>CD</a:t>
            </a:r>
            <a:r>
              <a:rPr lang="ru-RU" sz="2100" dirty="0">
                <a:latin typeface="+mj-lt"/>
              </a:rPr>
              <a:t> не существует.</a:t>
            </a:r>
          </a:p>
          <a:p>
            <a:pPr>
              <a:lnSpc>
                <a:spcPct val="100000"/>
              </a:lnSpc>
            </a:pPr>
            <a:r>
              <a:rPr lang="ru-RU" sz="2100" dirty="0">
                <a:latin typeface="+mj-lt"/>
              </a:rPr>
              <a:t>Следовательно </a:t>
            </a:r>
            <a:r>
              <a:rPr lang="en-US" sz="2100" dirty="0">
                <a:latin typeface="+mj-lt"/>
              </a:rPr>
              <a:t>AB </a:t>
            </a:r>
            <a:r>
              <a:rPr lang="ru-RU" sz="2100" dirty="0">
                <a:latin typeface="+mj-lt"/>
              </a:rPr>
              <a:t>и </a:t>
            </a:r>
            <a:r>
              <a:rPr lang="en-US" sz="2100" dirty="0">
                <a:latin typeface="+mj-lt"/>
              </a:rPr>
              <a:t>CD</a:t>
            </a:r>
            <a:r>
              <a:rPr lang="ru-RU" sz="2100" dirty="0">
                <a:latin typeface="+mj-lt"/>
              </a:rPr>
              <a:t> скрещивающиеся </a:t>
            </a:r>
            <a:r>
              <a:rPr lang="ru-RU" sz="2100" dirty="0" smtClean="0">
                <a:latin typeface="+mj-lt"/>
              </a:rPr>
              <a:t>прямые по определению</a:t>
            </a:r>
            <a:r>
              <a:rPr lang="ru-RU" sz="2100" dirty="0">
                <a:latin typeface="+mj-lt"/>
              </a:rPr>
              <a:t>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59807" y="2010878"/>
            <a:ext cx="4761761" cy="344859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7953748" y="3708452"/>
            <a:ext cx="221673" cy="22167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9116290" y="2781449"/>
            <a:ext cx="637310" cy="16950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252" y="4239292"/>
            <a:ext cx="781050" cy="361950"/>
          </a:xfrm>
          <a:prstGeom prst="rect">
            <a:avLst/>
          </a:prstGeom>
        </p:spPr>
      </p:pic>
      <p:sp>
        <p:nvSpPr>
          <p:cNvPr id="9" name="Полилиния 8"/>
          <p:cNvSpPr/>
          <p:nvPr/>
        </p:nvSpPr>
        <p:spPr>
          <a:xfrm>
            <a:off x="6371507" y="2379092"/>
            <a:ext cx="4765293" cy="2526613"/>
          </a:xfrm>
          <a:custGeom>
            <a:avLst/>
            <a:gdLst>
              <a:gd name="connsiteX0" fmla="*/ 1234638 w 4765293"/>
              <a:gd name="connsiteY0" fmla="*/ 239417 h 2526613"/>
              <a:gd name="connsiteX1" fmla="*/ 4670566 w 4765293"/>
              <a:gd name="connsiteY1" fmla="*/ 267126 h 2526613"/>
              <a:gd name="connsiteX2" fmla="*/ 3479075 w 4765293"/>
              <a:gd name="connsiteY2" fmla="*/ 2262181 h 2526613"/>
              <a:gd name="connsiteX3" fmla="*/ 98566 w 4765293"/>
              <a:gd name="connsiteY3" fmla="*/ 2289890 h 2526613"/>
              <a:gd name="connsiteX4" fmla="*/ 1234638 w 4765293"/>
              <a:gd name="connsiteY4" fmla="*/ 239417 h 252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5293" h="2526613">
                <a:moveTo>
                  <a:pt x="1234638" y="239417"/>
                </a:moveTo>
                <a:cubicBezTo>
                  <a:pt x="1996638" y="-97710"/>
                  <a:pt x="4296493" y="-70001"/>
                  <a:pt x="4670566" y="267126"/>
                </a:cubicBezTo>
                <a:cubicBezTo>
                  <a:pt x="5044639" y="604253"/>
                  <a:pt x="4241075" y="1925054"/>
                  <a:pt x="3479075" y="2262181"/>
                </a:cubicBezTo>
                <a:cubicBezTo>
                  <a:pt x="2717075" y="2599308"/>
                  <a:pt x="470330" y="2620090"/>
                  <a:pt x="98566" y="2289890"/>
                </a:cubicBezTo>
                <a:cubicBezTo>
                  <a:pt x="-273198" y="1959690"/>
                  <a:pt x="472638" y="576544"/>
                  <a:pt x="1234638" y="239417"/>
                </a:cubicBezTo>
                <a:close/>
              </a:path>
            </a:pathLst>
          </a:cu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75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s://avatanplus.com/files/resources/original/5b88ffcc57cde1658f2736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674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араллелограмм 16"/>
          <p:cNvSpPr/>
          <p:nvPr/>
        </p:nvSpPr>
        <p:spPr>
          <a:xfrm>
            <a:off x="7640790" y="4879398"/>
            <a:ext cx="3071085" cy="1022638"/>
          </a:xfrm>
          <a:prstGeom prst="parallelogram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9491"/>
            <a:ext cx="12302835" cy="62345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Взаимное расположение двух прямых в </a:t>
            </a:r>
            <a:r>
              <a:rPr lang="ru-RU" dirty="0" smtClean="0"/>
              <a:t>пространстве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94216116"/>
              </p:ext>
            </p:extLst>
          </p:nvPr>
        </p:nvGraphicFramePr>
        <p:xfrm>
          <a:off x="923637" y="1025237"/>
          <a:ext cx="10450945" cy="3089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4414994" y="4736524"/>
            <a:ext cx="2036618" cy="6788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5551066" y="4708814"/>
            <a:ext cx="2036618" cy="6788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757224" y="4736524"/>
            <a:ext cx="1784934" cy="91613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646389" y="4835236"/>
            <a:ext cx="2137062" cy="37407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134939" y="5022272"/>
            <a:ext cx="1408539" cy="6303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9652584" y="4639108"/>
            <a:ext cx="177520" cy="7762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9788540" y="5267972"/>
            <a:ext cx="316628" cy="1351902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676278" y="4438329"/>
            <a:ext cx="390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a</a:t>
            </a:r>
            <a:endParaRPr lang="ru-RU" sz="2400" i="1" dirty="0"/>
          </a:p>
        </p:txBody>
      </p:sp>
      <p:sp>
        <p:nvSpPr>
          <p:cNvPr id="32" name="TextBox 31"/>
          <p:cNvSpPr txBox="1"/>
          <p:nvPr/>
        </p:nvSpPr>
        <p:spPr>
          <a:xfrm>
            <a:off x="1640273" y="5166020"/>
            <a:ext cx="356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b</a:t>
            </a:r>
            <a:endParaRPr lang="ru-RU" sz="2400" i="1" dirty="0"/>
          </a:p>
        </p:txBody>
      </p:sp>
      <p:sp>
        <p:nvSpPr>
          <p:cNvPr id="33" name="TextBox 32"/>
          <p:cNvSpPr txBox="1"/>
          <p:nvPr/>
        </p:nvSpPr>
        <p:spPr>
          <a:xfrm>
            <a:off x="8490558" y="4786640"/>
            <a:ext cx="390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a</a:t>
            </a:r>
            <a:endParaRPr lang="ru-RU" sz="2400" i="1" dirty="0"/>
          </a:p>
        </p:txBody>
      </p:sp>
      <p:sp>
        <p:nvSpPr>
          <p:cNvPr id="34" name="TextBox 33"/>
          <p:cNvSpPr txBox="1"/>
          <p:nvPr/>
        </p:nvSpPr>
        <p:spPr>
          <a:xfrm>
            <a:off x="9791131" y="4970537"/>
            <a:ext cx="356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b</a:t>
            </a:r>
            <a:endParaRPr lang="ru-RU" sz="2400" i="1" dirty="0"/>
          </a:p>
        </p:txBody>
      </p:sp>
      <p:sp>
        <p:nvSpPr>
          <p:cNvPr id="35" name="TextBox 34"/>
          <p:cNvSpPr txBox="1"/>
          <p:nvPr/>
        </p:nvSpPr>
        <p:spPr>
          <a:xfrm>
            <a:off x="5542985" y="4890548"/>
            <a:ext cx="390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a</a:t>
            </a:r>
            <a:endParaRPr lang="ru-RU" sz="2400" i="1" dirty="0"/>
          </a:p>
        </p:txBody>
      </p:sp>
      <p:sp>
        <p:nvSpPr>
          <p:cNvPr id="36" name="TextBox 35"/>
          <p:cNvSpPr txBox="1"/>
          <p:nvPr/>
        </p:nvSpPr>
        <p:spPr>
          <a:xfrm>
            <a:off x="4454700" y="4904410"/>
            <a:ext cx="356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b</a:t>
            </a:r>
            <a:endParaRPr lang="ru-RU" sz="24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241509" y="4256490"/>
            <a:ext cx="1005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+mj-lt"/>
              </a:rPr>
              <a:t>a </a:t>
            </a:r>
            <a:r>
              <a:rPr lang="en-US" sz="2400" i="1" dirty="0" smtClean="0">
                <a:latin typeface="+mj-lt"/>
                <a:cs typeface="Times New Roman" panose="02020603050405020304" pitchFamily="18" charset="0"/>
              </a:rPr>
              <a:t>∩ b</a:t>
            </a:r>
            <a:endParaRPr lang="ru-RU" sz="2400" i="1" dirty="0"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00669" y="4242630"/>
            <a:ext cx="1358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+mj-lt"/>
              </a:rPr>
              <a:t>a </a:t>
            </a:r>
            <a:r>
              <a:rPr lang="en-US" sz="2400" dirty="0"/>
              <a:t>||</a:t>
            </a:r>
            <a:r>
              <a:rPr lang="en-US" sz="2400" i="1" dirty="0" smtClean="0">
                <a:latin typeface="+mj-lt"/>
                <a:cs typeface="Times New Roman" panose="02020603050405020304" pitchFamily="18" charset="0"/>
              </a:rPr>
              <a:t> b</a:t>
            </a:r>
            <a:endParaRPr lang="ru-RU" sz="2400" i="1" dirty="0"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0791" y="4173355"/>
            <a:ext cx="41185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+mj-lt"/>
              </a:rPr>
              <a:t>a </a:t>
            </a:r>
            <a:r>
              <a:rPr lang="ru-RU" sz="2400" i="1" dirty="0" smtClean="0">
                <a:latin typeface="+mj-lt"/>
              </a:rPr>
              <a:t>и</a:t>
            </a:r>
            <a:r>
              <a:rPr lang="en-US" sz="2400" i="1" dirty="0" smtClean="0">
                <a:latin typeface="+mj-lt"/>
                <a:cs typeface="Times New Roman" panose="02020603050405020304" pitchFamily="18" charset="0"/>
              </a:rPr>
              <a:t> b</a:t>
            </a:r>
            <a:r>
              <a:rPr lang="ru-RU" sz="2400" i="1" dirty="0" smtClean="0">
                <a:latin typeface="+mj-lt"/>
                <a:cs typeface="Times New Roman" panose="02020603050405020304" pitchFamily="18" charset="0"/>
              </a:rPr>
              <a:t> скрещивающиеся</a:t>
            </a:r>
            <a:endParaRPr lang="ru-RU" sz="2400" i="1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13165" y="5943596"/>
            <a:ext cx="21289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имеют одну общую точку</a:t>
            </a:r>
            <a:endParaRPr lang="ru-RU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3783451" y="5932757"/>
            <a:ext cx="3693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лежат в одной плоскости и общих точек не имеют</a:t>
            </a:r>
            <a:endParaRPr lang="ru-RU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7633846" y="5932752"/>
            <a:ext cx="29648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лежат в разных плоскостях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9358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1" grpId="0"/>
      <p:bldP spid="32" grpId="0"/>
      <p:bldP spid="33" grpId="0"/>
      <p:bldP spid="34" grpId="0"/>
      <p:bldP spid="35" grpId="0"/>
      <p:bldP spid="36" grpId="0"/>
      <p:bldP spid="5" grpId="0"/>
      <p:bldP spid="20" grpId="0"/>
      <p:bldP spid="22" grpId="0"/>
      <p:bldP spid="11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hlinkClick r:id="rId2" action="ppaction://hlinkpres?slideindex=1&amp;slidetitle="/>
          </p:cNvPr>
          <p:cNvGraphicFramePr/>
          <p:nvPr>
            <p:extLst>
              <p:ext uri="{D42A27DB-BD31-4B8C-83A1-F6EECF244321}">
                <p14:modId xmlns:p14="http://schemas.microsoft.com/office/powerpoint/2010/main" val="2179622436"/>
              </p:ext>
            </p:extLst>
          </p:nvPr>
        </p:nvGraphicFramePr>
        <p:xfrm>
          <a:off x="1948873" y="37330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1016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9217" y="804890"/>
            <a:ext cx="9605635" cy="594420"/>
          </a:xfrm>
        </p:spPr>
        <p:txBody>
          <a:bodyPr/>
          <a:lstStyle/>
          <a:p>
            <a:r>
              <a:rPr lang="ru-RU" dirty="0"/>
              <a:t>Задача № 1</a:t>
            </a: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429490" y="1856510"/>
            <a:ext cx="5818909" cy="3967218"/>
          </a:xfrm>
        </p:spPr>
        <p:txBody>
          <a:bodyPr>
            <a:noAutofit/>
          </a:bodyPr>
          <a:lstStyle/>
          <a:p>
            <a:r>
              <a:rPr lang="ru-RU" sz="2400" dirty="0"/>
              <a:t>Точка </a:t>
            </a:r>
            <a:r>
              <a:rPr lang="en-US" sz="2400" dirty="0"/>
              <a:t>D</a:t>
            </a:r>
            <a:r>
              <a:rPr lang="ru-RU" sz="2400" dirty="0"/>
              <a:t> не лежит в плоскости треугольника </a:t>
            </a:r>
            <a:r>
              <a:rPr lang="en-US" sz="2400" dirty="0"/>
              <a:t>ABC</a:t>
            </a:r>
            <a:r>
              <a:rPr lang="ru-RU" sz="2400" dirty="0"/>
              <a:t>, точки </a:t>
            </a:r>
            <a:r>
              <a:rPr lang="en-US" sz="2400" dirty="0"/>
              <a:t>M, N</a:t>
            </a:r>
            <a:r>
              <a:rPr lang="ru-RU" sz="2400" dirty="0"/>
              <a:t> и</a:t>
            </a:r>
            <a:r>
              <a:rPr lang="en-US" sz="2400" dirty="0"/>
              <a:t> P</a:t>
            </a:r>
            <a:r>
              <a:rPr lang="ru-RU" sz="2400" dirty="0"/>
              <a:t> – середины отрезков </a:t>
            </a:r>
            <a:r>
              <a:rPr lang="en-US" sz="2400" dirty="0"/>
              <a:t>DA, DB</a:t>
            </a:r>
            <a:r>
              <a:rPr lang="ru-RU" sz="2400" dirty="0"/>
              <a:t> и</a:t>
            </a:r>
            <a:r>
              <a:rPr lang="en-US" sz="2400" dirty="0"/>
              <a:t> DC</a:t>
            </a:r>
            <a:r>
              <a:rPr lang="ru-RU" sz="2400" dirty="0"/>
              <a:t> соответственно, точка </a:t>
            </a:r>
            <a:r>
              <a:rPr lang="en-US" sz="2400" dirty="0"/>
              <a:t>K</a:t>
            </a:r>
            <a:r>
              <a:rPr lang="ru-RU" sz="2400" dirty="0"/>
              <a:t> лежит на отрезке </a:t>
            </a:r>
            <a:r>
              <a:rPr lang="en-US" sz="2400" dirty="0"/>
              <a:t>BN</a:t>
            </a:r>
            <a:r>
              <a:rPr lang="ru-RU" sz="2400" dirty="0"/>
              <a:t>. Выясните взаимное расположение прямых а) </a:t>
            </a:r>
            <a:r>
              <a:rPr lang="en-US" sz="2400" dirty="0"/>
              <a:t>ND</a:t>
            </a:r>
            <a:r>
              <a:rPr lang="ru-RU" sz="2400" dirty="0"/>
              <a:t> и </a:t>
            </a:r>
            <a:r>
              <a:rPr lang="en-US" sz="2400" dirty="0"/>
              <a:t>AB</a:t>
            </a:r>
            <a:r>
              <a:rPr lang="ru-RU" sz="2400" dirty="0"/>
              <a:t>; б) </a:t>
            </a:r>
            <a:r>
              <a:rPr lang="en-US" sz="2400" dirty="0"/>
              <a:t>PK</a:t>
            </a:r>
            <a:r>
              <a:rPr lang="ru-RU" sz="2400" dirty="0"/>
              <a:t> и</a:t>
            </a:r>
            <a:r>
              <a:rPr lang="en-US" sz="2400" dirty="0"/>
              <a:t> BC</a:t>
            </a:r>
            <a:r>
              <a:rPr lang="ru-RU" sz="2400" dirty="0"/>
              <a:t>; в) </a:t>
            </a:r>
            <a:r>
              <a:rPr lang="en-US" sz="2400" dirty="0"/>
              <a:t>MN </a:t>
            </a:r>
            <a:r>
              <a:rPr lang="ru-RU" sz="2400" dirty="0"/>
              <a:t>и</a:t>
            </a:r>
            <a:r>
              <a:rPr lang="en-US" sz="2400" dirty="0"/>
              <a:t> AB</a:t>
            </a:r>
            <a:r>
              <a:rPr lang="ru-RU" sz="2400" dirty="0"/>
              <a:t>; г) </a:t>
            </a:r>
            <a:r>
              <a:rPr lang="en-US" sz="2400" dirty="0"/>
              <a:t>MP</a:t>
            </a:r>
            <a:r>
              <a:rPr lang="ru-RU" sz="2400" dirty="0"/>
              <a:t> и</a:t>
            </a:r>
            <a:r>
              <a:rPr lang="en-US" sz="2400" dirty="0"/>
              <a:t> AC</a:t>
            </a:r>
            <a:r>
              <a:rPr lang="ru-RU" sz="2400" dirty="0"/>
              <a:t>; д) </a:t>
            </a:r>
            <a:r>
              <a:rPr lang="en-US" sz="2400" dirty="0"/>
              <a:t>KN</a:t>
            </a:r>
            <a:r>
              <a:rPr lang="ru-RU" sz="2400" dirty="0"/>
              <a:t> и</a:t>
            </a:r>
            <a:r>
              <a:rPr lang="en-US" sz="2400" dirty="0"/>
              <a:t> AC</a:t>
            </a:r>
            <a:r>
              <a:rPr lang="ru-RU" sz="2400" dirty="0"/>
              <a:t>; е) </a:t>
            </a:r>
            <a:r>
              <a:rPr lang="en-US" sz="2400" dirty="0"/>
              <a:t>MD</a:t>
            </a:r>
            <a:r>
              <a:rPr lang="ru-RU" sz="2400" dirty="0"/>
              <a:t> и</a:t>
            </a:r>
            <a:r>
              <a:rPr lang="en-US" sz="2400" dirty="0"/>
              <a:t> BC</a:t>
            </a:r>
            <a:r>
              <a:rPr lang="ru-RU" sz="2400" dirty="0"/>
              <a:t>.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7855527" y="3588327"/>
            <a:ext cx="2272146" cy="1039091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9906000" y="3574473"/>
            <a:ext cx="221673" cy="12884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 flipV="1">
            <a:off x="7855527" y="4627418"/>
            <a:ext cx="2050473" cy="2493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7744690" y="2438401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>
            <a:stCxn id="18" idx="6"/>
          </p:cNvCxnSpPr>
          <p:nvPr/>
        </p:nvCxnSpPr>
        <p:spPr>
          <a:xfrm>
            <a:off x="7966363" y="2549238"/>
            <a:ext cx="2161310" cy="102523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endCxn id="18" idx="5"/>
          </p:cNvCxnSpPr>
          <p:nvPr/>
        </p:nvCxnSpPr>
        <p:spPr>
          <a:xfrm flipH="1" flipV="1">
            <a:off x="7933900" y="2627611"/>
            <a:ext cx="1972100" cy="224918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endCxn id="18" idx="4"/>
          </p:cNvCxnSpPr>
          <p:nvPr/>
        </p:nvCxnSpPr>
        <p:spPr>
          <a:xfrm flipV="1">
            <a:off x="7855526" y="2660074"/>
            <a:ext cx="1" cy="196734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>
          <a:xfrm>
            <a:off x="8936181" y="2951018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9781308" y="4738254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7730835" y="4498177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9984373" y="3477490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9462654" y="32095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8769926" y="3588326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7744690" y="35052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7403082" y="2104391"/>
            <a:ext cx="48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endParaRPr lang="ru-RU" sz="2800" dirty="0"/>
          </a:p>
        </p:txBody>
      </p:sp>
      <p:sp>
        <p:nvSpPr>
          <p:cNvPr id="37" name="TextBox 36"/>
          <p:cNvSpPr txBox="1"/>
          <p:nvPr/>
        </p:nvSpPr>
        <p:spPr>
          <a:xfrm>
            <a:off x="7356763" y="4168920"/>
            <a:ext cx="40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  <a:endParaRPr lang="ru-RU" sz="2800" dirty="0"/>
          </a:p>
        </p:txBody>
      </p:sp>
      <p:sp>
        <p:nvSpPr>
          <p:cNvPr id="38" name="TextBox 37"/>
          <p:cNvSpPr txBox="1"/>
          <p:nvPr/>
        </p:nvSpPr>
        <p:spPr>
          <a:xfrm>
            <a:off x="10206046" y="3291454"/>
            <a:ext cx="360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endParaRPr lang="ru-RU" sz="2800" dirty="0"/>
          </a:p>
        </p:txBody>
      </p:sp>
      <p:sp>
        <p:nvSpPr>
          <p:cNvPr id="39" name="TextBox 38"/>
          <p:cNvSpPr txBox="1"/>
          <p:nvPr/>
        </p:nvSpPr>
        <p:spPr>
          <a:xfrm>
            <a:off x="10016841" y="4570577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endParaRPr lang="ru-RU" sz="2800" dirty="0"/>
          </a:p>
        </p:txBody>
      </p:sp>
      <p:sp>
        <p:nvSpPr>
          <p:cNvPr id="40" name="TextBox 39"/>
          <p:cNvSpPr txBox="1"/>
          <p:nvPr/>
        </p:nvSpPr>
        <p:spPr>
          <a:xfrm>
            <a:off x="7335990" y="3277582"/>
            <a:ext cx="464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</a:t>
            </a:r>
            <a:endParaRPr lang="ru-RU" sz="2800" dirty="0"/>
          </a:p>
        </p:txBody>
      </p:sp>
      <p:sp>
        <p:nvSpPr>
          <p:cNvPr id="41" name="TextBox 40"/>
          <p:cNvSpPr txBox="1"/>
          <p:nvPr/>
        </p:nvSpPr>
        <p:spPr>
          <a:xfrm>
            <a:off x="8825342" y="2518406"/>
            <a:ext cx="249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</a:t>
            </a:r>
            <a:endParaRPr lang="ru-RU" sz="2800" dirty="0"/>
          </a:p>
        </p:txBody>
      </p:sp>
      <p:sp>
        <p:nvSpPr>
          <p:cNvPr id="42" name="TextBox 41"/>
          <p:cNvSpPr txBox="1"/>
          <p:nvPr/>
        </p:nvSpPr>
        <p:spPr>
          <a:xfrm>
            <a:off x="9379529" y="2770909"/>
            <a:ext cx="410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K</a:t>
            </a:r>
            <a:endParaRPr lang="ru-RU" sz="2800" dirty="0"/>
          </a:p>
        </p:txBody>
      </p:sp>
      <p:sp>
        <p:nvSpPr>
          <p:cNvPr id="43" name="TextBox 42"/>
          <p:cNvSpPr txBox="1"/>
          <p:nvPr/>
        </p:nvSpPr>
        <p:spPr>
          <a:xfrm>
            <a:off x="8409713" y="3394360"/>
            <a:ext cx="304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9606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№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80" y="2015732"/>
            <a:ext cx="4630566" cy="3450613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Gill Sans MT (Основной текст)"/>
              </a:rPr>
              <a:t>а) </a:t>
            </a:r>
            <a:r>
              <a:rPr lang="en-US" sz="2800" dirty="0">
                <a:latin typeface="Gill Sans MT (Основной текст)"/>
              </a:rPr>
              <a:t>ND</a:t>
            </a:r>
            <a:r>
              <a:rPr lang="ru-RU" sz="2800" dirty="0">
                <a:latin typeface="Gill Sans MT (Основной текст)"/>
              </a:rPr>
              <a:t> и </a:t>
            </a:r>
            <a:r>
              <a:rPr lang="en-US" sz="2800" dirty="0">
                <a:latin typeface="Gill Sans MT (Основной текст)"/>
              </a:rPr>
              <a:t>AB</a:t>
            </a:r>
            <a:endParaRPr lang="ru-RU" sz="2800" dirty="0">
              <a:latin typeface="Gill Sans MT (Основной текст)"/>
            </a:endParaRPr>
          </a:p>
          <a:p>
            <a:r>
              <a:rPr lang="en-US" sz="2800" dirty="0">
                <a:latin typeface="Gill Sans MT (Основной текст)"/>
              </a:rPr>
              <a:t>ND</a:t>
            </a:r>
            <a:r>
              <a:rPr lang="ru-RU" sz="2800" dirty="0">
                <a:latin typeface="Gill Sans MT (Основной текст)"/>
              </a:rPr>
              <a:t> </a:t>
            </a:r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∩</a:t>
            </a:r>
            <a:r>
              <a:rPr lang="ru-RU" sz="2800" dirty="0">
                <a:latin typeface="Gill Sans MT (Основной текст)"/>
              </a:rPr>
              <a:t> </a:t>
            </a:r>
            <a:r>
              <a:rPr lang="en-US" sz="2800" dirty="0">
                <a:latin typeface="Gill Sans MT (Основной текст)"/>
              </a:rPr>
              <a:t>AB</a:t>
            </a:r>
            <a:r>
              <a:rPr lang="ru-RU" sz="2800" dirty="0">
                <a:latin typeface="Gill Sans MT (Основной текст)"/>
              </a:rPr>
              <a:t> = </a:t>
            </a:r>
            <a:r>
              <a:rPr lang="en-US" sz="2800" dirty="0">
                <a:latin typeface="Gill Sans MT (Основной текст)"/>
              </a:rPr>
              <a:t>B</a:t>
            </a:r>
            <a:endParaRPr lang="ru-RU" sz="2800" dirty="0">
              <a:latin typeface="Gill Sans MT (Основной текст)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7855527" y="3588327"/>
            <a:ext cx="2272146" cy="1039091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9906000" y="3574473"/>
            <a:ext cx="221673" cy="12884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 flipV="1">
            <a:off x="7855527" y="4627418"/>
            <a:ext cx="2050473" cy="2493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7744690" y="2438401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7" idx="6"/>
          </p:cNvCxnSpPr>
          <p:nvPr/>
        </p:nvCxnSpPr>
        <p:spPr>
          <a:xfrm>
            <a:off x="7966363" y="2549238"/>
            <a:ext cx="2161310" cy="102523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7" idx="5"/>
          </p:cNvCxnSpPr>
          <p:nvPr/>
        </p:nvCxnSpPr>
        <p:spPr>
          <a:xfrm flipH="1" flipV="1">
            <a:off x="7933900" y="2627611"/>
            <a:ext cx="1972100" cy="224918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7" idx="4"/>
          </p:cNvCxnSpPr>
          <p:nvPr/>
        </p:nvCxnSpPr>
        <p:spPr>
          <a:xfrm flipV="1">
            <a:off x="7855526" y="2660074"/>
            <a:ext cx="1" cy="196734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8936181" y="2951018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9781308" y="4738254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30835" y="4498177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9984373" y="3477490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462654" y="32095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769926" y="3588326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744690" y="35052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403082" y="2104391"/>
            <a:ext cx="48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7356763" y="4168920"/>
            <a:ext cx="40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10206046" y="3291454"/>
            <a:ext cx="360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10016841" y="4570577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7335990" y="3277582"/>
            <a:ext cx="464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8825342" y="2518406"/>
            <a:ext cx="249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</a:t>
            </a:r>
            <a:endParaRPr lang="ru-RU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9379529" y="2770909"/>
            <a:ext cx="410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K</a:t>
            </a:r>
            <a:endParaRPr lang="ru-RU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8409713" y="3394360"/>
            <a:ext cx="304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</a:t>
            </a:r>
            <a:endParaRPr lang="ru-RU" sz="28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6927275" y="2076681"/>
            <a:ext cx="3879273" cy="181318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6871859" y="3209500"/>
            <a:ext cx="4073239" cy="188429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2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ый треугольник 33"/>
          <p:cNvSpPr/>
          <p:nvPr/>
        </p:nvSpPr>
        <p:spPr>
          <a:xfrm rot="19111600">
            <a:off x="8515243" y="1919639"/>
            <a:ext cx="972416" cy="2287124"/>
          </a:xfrm>
          <a:prstGeom prst="rtTriangl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ый треугольник 34"/>
          <p:cNvSpPr/>
          <p:nvPr/>
        </p:nvSpPr>
        <p:spPr>
          <a:xfrm rot="3074985">
            <a:off x="9580717" y="3737591"/>
            <a:ext cx="854986" cy="980835"/>
          </a:xfrm>
          <a:prstGeom prst="rtTriangl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№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80" y="2015732"/>
            <a:ext cx="4630566" cy="3450613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Gill Sans MT (Основной текст)"/>
              </a:rPr>
              <a:t>б) </a:t>
            </a:r>
            <a:r>
              <a:rPr lang="en-US" sz="2800" dirty="0">
                <a:latin typeface="Gill Sans MT (Основной текст)"/>
              </a:rPr>
              <a:t>PK</a:t>
            </a:r>
            <a:r>
              <a:rPr lang="ru-RU" sz="2800" dirty="0">
                <a:latin typeface="Gill Sans MT (Основной текст)"/>
              </a:rPr>
              <a:t> и</a:t>
            </a:r>
            <a:r>
              <a:rPr lang="en-US" sz="2800" dirty="0">
                <a:latin typeface="Gill Sans MT (Основной текст)"/>
              </a:rPr>
              <a:t> BC</a:t>
            </a:r>
            <a:endParaRPr lang="ru-RU" sz="2800" dirty="0">
              <a:latin typeface="Gill Sans MT (Основной текст)"/>
            </a:endParaRPr>
          </a:p>
          <a:p>
            <a:r>
              <a:rPr lang="en-US" sz="2800" dirty="0">
                <a:latin typeface="Gill Sans MT (Основной текст)"/>
              </a:rPr>
              <a:t>PK</a:t>
            </a:r>
            <a:r>
              <a:rPr lang="ru-RU" sz="2800" dirty="0">
                <a:latin typeface="Gill Sans MT (Основной текст)"/>
              </a:rPr>
              <a:t> </a:t>
            </a:r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∩</a:t>
            </a:r>
            <a:r>
              <a:rPr lang="ru-RU" sz="2800" dirty="0">
                <a:latin typeface="Gill Sans MT (Основной текст)"/>
              </a:rPr>
              <a:t> </a:t>
            </a:r>
            <a:r>
              <a:rPr lang="en-US" sz="2800" dirty="0">
                <a:latin typeface="Gill Sans MT (Основной текст)"/>
              </a:rPr>
              <a:t>BC</a:t>
            </a:r>
            <a:r>
              <a:rPr lang="ru-RU" sz="2800" dirty="0">
                <a:latin typeface="Gill Sans MT (Основной текст)"/>
              </a:rPr>
              <a:t> = </a:t>
            </a:r>
            <a:r>
              <a:rPr lang="en-US" sz="2800" dirty="0">
                <a:latin typeface="Gill Sans MT (Основной текст)"/>
              </a:rPr>
              <a:t>T</a:t>
            </a:r>
            <a:endParaRPr lang="ru-RU" sz="2800" dirty="0">
              <a:latin typeface="Gill Sans MT (Основной текст)"/>
            </a:endParaRPr>
          </a:p>
          <a:p>
            <a:endParaRPr lang="ru-RU" sz="2800" dirty="0">
              <a:latin typeface="Gill Sans MT (Основной текст)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7855527" y="3588327"/>
            <a:ext cx="2272146" cy="1039091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9906000" y="3574473"/>
            <a:ext cx="221673" cy="12884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 flipV="1">
            <a:off x="7855527" y="4627418"/>
            <a:ext cx="2050473" cy="2493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7744690" y="2438401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7" idx="6"/>
          </p:cNvCxnSpPr>
          <p:nvPr/>
        </p:nvCxnSpPr>
        <p:spPr>
          <a:xfrm>
            <a:off x="7966363" y="2549238"/>
            <a:ext cx="2161310" cy="102523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7" idx="5"/>
          </p:cNvCxnSpPr>
          <p:nvPr/>
        </p:nvCxnSpPr>
        <p:spPr>
          <a:xfrm flipH="1" flipV="1">
            <a:off x="7933900" y="2627611"/>
            <a:ext cx="1972100" cy="224918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7" idx="4"/>
          </p:cNvCxnSpPr>
          <p:nvPr/>
        </p:nvCxnSpPr>
        <p:spPr>
          <a:xfrm flipV="1">
            <a:off x="7855526" y="2660074"/>
            <a:ext cx="1" cy="196734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8936181" y="2951018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9781308" y="4738254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30835" y="4498177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9984373" y="3477490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462654" y="32095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769926" y="3588326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744690" y="35052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403082" y="2104391"/>
            <a:ext cx="48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7356763" y="4168920"/>
            <a:ext cx="40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10206046" y="3291454"/>
            <a:ext cx="360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10016841" y="4570577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7335990" y="3277582"/>
            <a:ext cx="464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8825342" y="2518406"/>
            <a:ext cx="249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</a:t>
            </a:r>
            <a:endParaRPr lang="ru-RU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9379529" y="2770909"/>
            <a:ext cx="410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K</a:t>
            </a:r>
            <a:endParaRPr lang="ru-RU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8409713" y="3394360"/>
            <a:ext cx="304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</a:t>
            </a:r>
            <a:endParaRPr lang="ru-RU" sz="28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9827419" y="2308044"/>
            <a:ext cx="517273" cy="315830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8201891" y="2536061"/>
            <a:ext cx="2881208" cy="154235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Овал 35"/>
          <p:cNvSpPr/>
          <p:nvPr/>
        </p:nvSpPr>
        <p:spPr>
          <a:xfrm>
            <a:off x="10099967" y="2883268"/>
            <a:ext cx="221673" cy="22167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9818121" y="2488156"/>
            <a:ext cx="332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6810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№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80" y="2015732"/>
            <a:ext cx="4630566" cy="3450613"/>
          </a:xfrm>
        </p:spPr>
        <p:txBody>
          <a:bodyPr>
            <a:normAutofit lnSpcReduction="10000"/>
          </a:bodyPr>
          <a:lstStyle/>
          <a:p>
            <a:r>
              <a:rPr lang="ru-RU" sz="2800" dirty="0">
                <a:latin typeface="Gill Sans MT (Основной текст)"/>
              </a:rPr>
              <a:t>в)</a:t>
            </a:r>
            <a:r>
              <a:rPr lang="en-US" sz="2800" dirty="0">
                <a:latin typeface="Gill Sans MT (Основной текст)"/>
              </a:rPr>
              <a:t> MN </a:t>
            </a:r>
            <a:r>
              <a:rPr lang="ru-RU" sz="2800" dirty="0">
                <a:latin typeface="Gill Sans MT (Основной текст)"/>
              </a:rPr>
              <a:t>и</a:t>
            </a:r>
            <a:r>
              <a:rPr lang="en-US" sz="2800" dirty="0">
                <a:latin typeface="Gill Sans MT (Основной текст)"/>
              </a:rPr>
              <a:t> AB</a:t>
            </a:r>
          </a:p>
          <a:p>
            <a:r>
              <a:rPr lang="en-US" sz="2800" dirty="0">
                <a:latin typeface="Gill Sans MT (Основной текст)"/>
              </a:rPr>
              <a:t>AM = MD</a:t>
            </a:r>
            <a:r>
              <a:rPr lang="ru-RU" sz="2800" dirty="0">
                <a:latin typeface="Gill Sans MT (Основной текст)"/>
              </a:rPr>
              <a:t> по условию</a:t>
            </a:r>
          </a:p>
          <a:p>
            <a:r>
              <a:rPr lang="en-US" sz="2800" dirty="0">
                <a:latin typeface="Gill Sans MT (Основной текст)"/>
              </a:rPr>
              <a:t>DN = NB </a:t>
            </a:r>
            <a:r>
              <a:rPr lang="ru-RU" sz="2800" dirty="0">
                <a:latin typeface="Gill Sans MT (Основной текст)"/>
              </a:rPr>
              <a:t>по условию</a:t>
            </a:r>
          </a:p>
          <a:p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→</a:t>
            </a:r>
            <a:r>
              <a:rPr lang="en-US" sz="2800" dirty="0">
                <a:latin typeface="Gill Sans MT (Основной текст)"/>
              </a:rPr>
              <a:t> MN </a:t>
            </a:r>
            <a:r>
              <a:rPr lang="ru-RU" sz="2800" dirty="0">
                <a:latin typeface="Gill Sans MT (Основной текст)"/>
              </a:rPr>
              <a:t>средняя линия </a:t>
            </a:r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∆</a:t>
            </a:r>
            <a:r>
              <a:rPr lang="en-US" sz="2800" dirty="0">
                <a:latin typeface="Gill Sans MT (Основной текст)"/>
                <a:cs typeface="Times New Roman" panose="02020603050405020304" pitchFamily="18" charset="0"/>
              </a:rPr>
              <a:t>ABD</a:t>
            </a:r>
          </a:p>
          <a:p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→</a:t>
            </a:r>
            <a:r>
              <a:rPr lang="en-US" sz="2800" dirty="0">
                <a:latin typeface="Gill Sans MT (Основной текст)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Gill Sans MT (Основной текст)"/>
              </a:rPr>
              <a:t>MN || AB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7855527" y="3588327"/>
            <a:ext cx="2272146" cy="1039091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9906000" y="3574473"/>
            <a:ext cx="221673" cy="12884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 flipV="1">
            <a:off x="7855527" y="4627418"/>
            <a:ext cx="2050473" cy="2493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7744690" y="2438401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7" idx="6"/>
          </p:cNvCxnSpPr>
          <p:nvPr/>
        </p:nvCxnSpPr>
        <p:spPr>
          <a:xfrm>
            <a:off x="7966363" y="2549238"/>
            <a:ext cx="2161310" cy="102523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7" idx="5"/>
          </p:cNvCxnSpPr>
          <p:nvPr/>
        </p:nvCxnSpPr>
        <p:spPr>
          <a:xfrm flipH="1" flipV="1">
            <a:off x="7933900" y="2627611"/>
            <a:ext cx="1972100" cy="224918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7" idx="4"/>
          </p:cNvCxnSpPr>
          <p:nvPr/>
        </p:nvCxnSpPr>
        <p:spPr>
          <a:xfrm flipV="1">
            <a:off x="7855526" y="2660074"/>
            <a:ext cx="1" cy="196734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8936181" y="2951018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9781308" y="4738254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30835" y="4498177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9984373" y="3477490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462654" y="32095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769926" y="3588326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744690" y="35052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403082" y="2104391"/>
            <a:ext cx="48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7356763" y="4168920"/>
            <a:ext cx="40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10206046" y="3291454"/>
            <a:ext cx="360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10016841" y="4570577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7335990" y="3277582"/>
            <a:ext cx="464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8825342" y="2518406"/>
            <a:ext cx="249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</a:t>
            </a:r>
            <a:endParaRPr lang="ru-RU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9379529" y="2770909"/>
            <a:ext cx="410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K</a:t>
            </a:r>
            <a:endParaRPr lang="ru-RU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8409713" y="3394360"/>
            <a:ext cx="304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</a:t>
            </a:r>
            <a:endParaRPr lang="ru-RU" sz="2800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7273626" y="2627611"/>
            <a:ext cx="2710747" cy="127712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7469968" y="3294129"/>
            <a:ext cx="3336577" cy="152330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геогебра средняя линия треугольни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74516" y="522515"/>
            <a:ext cx="6687708" cy="501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66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№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80" y="2015732"/>
            <a:ext cx="4630566" cy="3450613"/>
          </a:xfrm>
        </p:spPr>
        <p:txBody>
          <a:bodyPr>
            <a:normAutofit lnSpcReduction="10000"/>
          </a:bodyPr>
          <a:lstStyle/>
          <a:p>
            <a:r>
              <a:rPr lang="ru-RU" sz="2800" dirty="0">
                <a:latin typeface="Gill Sans MT (Основной текст)"/>
              </a:rPr>
              <a:t>г)</a:t>
            </a:r>
            <a:r>
              <a:rPr lang="en-US" sz="2800" dirty="0">
                <a:latin typeface="Gill Sans MT (Основной текст)"/>
              </a:rPr>
              <a:t> MP</a:t>
            </a:r>
            <a:r>
              <a:rPr lang="ru-RU" sz="2800" dirty="0">
                <a:latin typeface="Gill Sans MT (Основной текст)"/>
              </a:rPr>
              <a:t> и</a:t>
            </a:r>
            <a:r>
              <a:rPr lang="en-US" sz="2800" dirty="0">
                <a:latin typeface="Gill Sans MT (Основной текст)"/>
              </a:rPr>
              <a:t> AC</a:t>
            </a:r>
          </a:p>
          <a:p>
            <a:r>
              <a:rPr lang="en-US" sz="2800" dirty="0">
                <a:latin typeface="Gill Sans MT (Основной текст)"/>
              </a:rPr>
              <a:t>AM = MD</a:t>
            </a:r>
            <a:r>
              <a:rPr lang="ru-RU" sz="2800" dirty="0">
                <a:latin typeface="Gill Sans MT (Основной текст)"/>
              </a:rPr>
              <a:t> по условию</a:t>
            </a:r>
          </a:p>
          <a:p>
            <a:r>
              <a:rPr lang="en-US" sz="2800" dirty="0">
                <a:latin typeface="Gill Sans MT (Основной текст)"/>
              </a:rPr>
              <a:t>DP = PB </a:t>
            </a:r>
            <a:r>
              <a:rPr lang="ru-RU" sz="2800" dirty="0">
                <a:latin typeface="Gill Sans MT (Основной текст)"/>
              </a:rPr>
              <a:t>по условию</a:t>
            </a:r>
          </a:p>
          <a:p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→</a:t>
            </a:r>
            <a:r>
              <a:rPr lang="en-US" sz="2800" dirty="0">
                <a:latin typeface="Gill Sans MT (Основной текст)"/>
              </a:rPr>
              <a:t> MP </a:t>
            </a:r>
            <a:r>
              <a:rPr lang="ru-RU" sz="2800" dirty="0">
                <a:latin typeface="Gill Sans MT (Основной текст)"/>
              </a:rPr>
              <a:t>средняя линия </a:t>
            </a:r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∆</a:t>
            </a:r>
            <a:r>
              <a:rPr lang="en-US" sz="2800" dirty="0">
                <a:latin typeface="Gill Sans MT (Основной текст)"/>
                <a:cs typeface="Times New Roman" panose="02020603050405020304" pitchFamily="18" charset="0"/>
              </a:rPr>
              <a:t>ACD</a:t>
            </a:r>
          </a:p>
          <a:p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→</a:t>
            </a:r>
            <a:r>
              <a:rPr lang="en-US" sz="2800" dirty="0">
                <a:latin typeface="Gill Sans MT (Основной текст)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Gill Sans MT (Основной текст)"/>
              </a:rPr>
              <a:t>MP || AC</a:t>
            </a:r>
            <a:endParaRPr lang="ru-RU" sz="2800" dirty="0">
              <a:latin typeface="Gill Sans MT (Основной текст)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7855527" y="3588327"/>
            <a:ext cx="2272146" cy="1039091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9906000" y="3574473"/>
            <a:ext cx="221673" cy="12884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 flipV="1">
            <a:off x="7855527" y="4627418"/>
            <a:ext cx="2050473" cy="2493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7744690" y="2438401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7" idx="6"/>
          </p:cNvCxnSpPr>
          <p:nvPr/>
        </p:nvCxnSpPr>
        <p:spPr>
          <a:xfrm>
            <a:off x="7966363" y="2549238"/>
            <a:ext cx="2161310" cy="102523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7" idx="5"/>
          </p:cNvCxnSpPr>
          <p:nvPr/>
        </p:nvCxnSpPr>
        <p:spPr>
          <a:xfrm flipH="1" flipV="1">
            <a:off x="7933900" y="2627611"/>
            <a:ext cx="1972100" cy="224918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7" idx="4"/>
          </p:cNvCxnSpPr>
          <p:nvPr/>
        </p:nvCxnSpPr>
        <p:spPr>
          <a:xfrm flipV="1">
            <a:off x="7855526" y="2660074"/>
            <a:ext cx="1" cy="196734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8936181" y="2951018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9781308" y="4738254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30835" y="4498177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9984373" y="3477490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462654" y="32095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769926" y="3588326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744690" y="35052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403082" y="2104391"/>
            <a:ext cx="48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7356763" y="4168920"/>
            <a:ext cx="40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10206046" y="3291454"/>
            <a:ext cx="360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10016841" y="4570577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7335990" y="3277582"/>
            <a:ext cx="464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8825342" y="2518406"/>
            <a:ext cx="249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</a:t>
            </a:r>
            <a:endParaRPr lang="ru-RU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9379529" y="2770909"/>
            <a:ext cx="410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K</a:t>
            </a:r>
            <a:endParaRPr lang="ru-RU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8409713" y="3394360"/>
            <a:ext cx="304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</a:t>
            </a:r>
            <a:endParaRPr lang="ru-RU" sz="2800" dirty="0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7225143" y="4557419"/>
            <a:ext cx="3498275" cy="43021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7273626" y="3558228"/>
            <a:ext cx="2311344" cy="19397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15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олилиния 27"/>
          <p:cNvSpPr/>
          <p:nvPr/>
        </p:nvSpPr>
        <p:spPr>
          <a:xfrm>
            <a:off x="7751950" y="3165840"/>
            <a:ext cx="3277758" cy="1965786"/>
          </a:xfrm>
          <a:custGeom>
            <a:avLst/>
            <a:gdLst>
              <a:gd name="connsiteX0" fmla="*/ 75868 w 3277758"/>
              <a:gd name="connsiteY0" fmla="*/ 1447724 h 1965786"/>
              <a:gd name="connsiteX1" fmla="*/ 2708232 w 3277758"/>
              <a:gd name="connsiteY1" fmla="*/ 6851 h 1965786"/>
              <a:gd name="connsiteX2" fmla="*/ 3248559 w 3277758"/>
              <a:gd name="connsiteY2" fmla="*/ 935105 h 1965786"/>
              <a:gd name="connsiteX3" fmla="*/ 2167905 w 3277758"/>
              <a:gd name="connsiteY3" fmla="*/ 1669396 h 1965786"/>
              <a:gd name="connsiteX4" fmla="*/ 837868 w 3277758"/>
              <a:gd name="connsiteY4" fmla="*/ 1960342 h 1965786"/>
              <a:gd name="connsiteX5" fmla="*/ 75868 w 3277758"/>
              <a:gd name="connsiteY5" fmla="*/ 1447724 h 196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77758" h="1965786">
                <a:moveTo>
                  <a:pt x="75868" y="1447724"/>
                </a:moveTo>
                <a:cubicBezTo>
                  <a:pt x="387595" y="1122142"/>
                  <a:pt x="2179450" y="92288"/>
                  <a:pt x="2708232" y="6851"/>
                </a:cubicBezTo>
                <a:cubicBezTo>
                  <a:pt x="3237014" y="-78586"/>
                  <a:pt x="3338613" y="658014"/>
                  <a:pt x="3248559" y="935105"/>
                </a:cubicBezTo>
                <a:cubicBezTo>
                  <a:pt x="3158505" y="1212196"/>
                  <a:pt x="2569687" y="1498523"/>
                  <a:pt x="2167905" y="1669396"/>
                </a:cubicBezTo>
                <a:cubicBezTo>
                  <a:pt x="1766123" y="1840269"/>
                  <a:pt x="1184232" y="1997287"/>
                  <a:pt x="837868" y="1960342"/>
                </a:cubicBezTo>
                <a:cubicBezTo>
                  <a:pt x="491504" y="1923397"/>
                  <a:pt x="-235859" y="1773306"/>
                  <a:pt x="75868" y="1447724"/>
                </a:cubicBez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№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80" y="2015732"/>
            <a:ext cx="4630566" cy="3450613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>
                <a:latin typeface="Gill Sans MT (Основной текст)"/>
              </a:rPr>
              <a:t>д)</a:t>
            </a:r>
            <a:r>
              <a:rPr lang="en-US" sz="2800" dirty="0">
                <a:latin typeface="Gill Sans MT (Основной текст)"/>
              </a:rPr>
              <a:t> KN</a:t>
            </a:r>
            <a:r>
              <a:rPr lang="ru-RU" sz="2800" dirty="0">
                <a:latin typeface="Gill Sans MT (Основной текст)"/>
              </a:rPr>
              <a:t> и</a:t>
            </a:r>
            <a:r>
              <a:rPr lang="en-US" sz="2800" dirty="0">
                <a:latin typeface="Gill Sans MT (Основной текст)"/>
              </a:rPr>
              <a:t> AC</a:t>
            </a:r>
          </a:p>
          <a:p>
            <a:r>
              <a:rPr lang="en-US" sz="2800" dirty="0">
                <a:latin typeface="Gill Sans MT (Основной текст)"/>
              </a:rPr>
              <a:t>AC</a:t>
            </a:r>
            <a:r>
              <a:rPr lang="ru-RU" sz="2800" dirty="0">
                <a:latin typeface="Gill Sans MT (Основной текст)"/>
              </a:rPr>
              <a:t> лежит в плоскости</a:t>
            </a:r>
            <a:r>
              <a:rPr lang="en-US" sz="2800" dirty="0">
                <a:latin typeface="Gill Sans MT (Основной текст)"/>
              </a:rPr>
              <a:t> </a:t>
            </a:r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∆</a:t>
            </a:r>
            <a:r>
              <a:rPr lang="en-US" sz="2800" dirty="0">
                <a:latin typeface="Gill Sans MT (Основной текст)"/>
              </a:rPr>
              <a:t>ABC</a:t>
            </a:r>
            <a:endParaRPr lang="ru-RU" sz="2800" dirty="0">
              <a:latin typeface="Gill Sans MT (Основной текст)"/>
            </a:endParaRPr>
          </a:p>
          <a:p>
            <a:r>
              <a:rPr lang="en-US" sz="2800" dirty="0">
                <a:latin typeface="Gill Sans MT (Основной текст)"/>
              </a:rPr>
              <a:t>DB</a:t>
            </a:r>
            <a:r>
              <a:rPr lang="ru-RU" sz="2800" dirty="0">
                <a:latin typeface="Gill Sans MT (Основной текст)"/>
              </a:rPr>
              <a:t> </a:t>
            </a:r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∩ ∆</a:t>
            </a:r>
            <a:r>
              <a:rPr lang="en-US" sz="2800" dirty="0">
                <a:latin typeface="Gill Sans MT (Основной текст)"/>
              </a:rPr>
              <a:t>ABC</a:t>
            </a:r>
            <a:r>
              <a:rPr lang="ru-RU" sz="2800" dirty="0">
                <a:latin typeface="Gill Sans MT (Основной текст)"/>
              </a:rPr>
              <a:t> = </a:t>
            </a:r>
            <a:r>
              <a:rPr lang="en-US" sz="2800" dirty="0">
                <a:latin typeface="Gill Sans MT (Основной текст)"/>
              </a:rPr>
              <a:t>B</a:t>
            </a:r>
          </a:p>
          <a:p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→</a:t>
            </a:r>
            <a:r>
              <a:rPr lang="en-US" sz="2800" dirty="0">
                <a:latin typeface="Gill Sans MT (Основной текст)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Gill Sans MT (Основной текст)"/>
              </a:rPr>
              <a:t>KN</a:t>
            </a:r>
            <a:r>
              <a:rPr lang="ru-RU" sz="2800" dirty="0">
                <a:latin typeface="Gill Sans MT (Основной текст)"/>
              </a:rPr>
              <a:t> и</a:t>
            </a:r>
            <a:r>
              <a:rPr lang="en-US" sz="2800" dirty="0">
                <a:latin typeface="Gill Sans MT (Основной текст)"/>
              </a:rPr>
              <a:t> AC </a:t>
            </a:r>
            <a:r>
              <a:rPr lang="ru-RU" sz="2800" dirty="0">
                <a:latin typeface="Gill Sans MT (Основной текст)"/>
              </a:rPr>
              <a:t>скрещивающиеся по признаку</a:t>
            </a:r>
            <a:endParaRPr lang="en-US" sz="2800" dirty="0">
              <a:latin typeface="Gill Sans MT (Основной текст)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7855527" y="3588327"/>
            <a:ext cx="2272146" cy="1039091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9906000" y="3574473"/>
            <a:ext cx="221673" cy="12884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 flipV="1">
            <a:off x="7855527" y="4627418"/>
            <a:ext cx="2050473" cy="2493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7744690" y="2438401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7" idx="6"/>
          </p:cNvCxnSpPr>
          <p:nvPr/>
        </p:nvCxnSpPr>
        <p:spPr>
          <a:xfrm>
            <a:off x="7966363" y="2549238"/>
            <a:ext cx="2161310" cy="102523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 flipV="1">
            <a:off x="7933900" y="2627611"/>
            <a:ext cx="1972100" cy="224918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7" idx="4"/>
          </p:cNvCxnSpPr>
          <p:nvPr/>
        </p:nvCxnSpPr>
        <p:spPr>
          <a:xfrm flipV="1">
            <a:off x="7855526" y="2660074"/>
            <a:ext cx="1" cy="196734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8936181" y="2951018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9781308" y="4738254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30835" y="4498177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9984373" y="3477490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462654" y="32095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769926" y="3588326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744690" y="35052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403082" y="2104391"/>
            <a:ext cx="48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7356763" y="4168920"/>
            <a:ext cx="40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10206046" y="3291454"/>
            <a:ext cx="360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10016841" y="4570577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7335990" y="3277582"/>
            <a:ext cx="464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8825342" y="2518406"/>
            <a:ext cx="249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</a:t>
            </a:r>
            <a:endParaRPr lang="ru-RU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9379529" y="2770909"/>
            <a:ext cx="410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K</a:t>
            </a:r>
            <a:endParaRPr lang="ru-RU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8409713" y="3394360"/>
            <a:ext cx="304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</a:t>
            </a:r>
            <a:endParaRPr lang="ru-RU" sz="2800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7225143" y="4557419"/>
            <a:ext cx="3498275" cy="43021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14" idx="6"/>
          </p:cNvCxnSpPr>
          <p:nvPr/>
        </p:nvCxnSpPr>
        <p:spPr>
          <a:xfrm>
            <a:off x="7356763" y="2245304"/>
            <a:ext cx="2849283" cy="134302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9016935" y="3035449"/>
            <a:ext cx="2849283" cy="1343023"/>
          </a:xfrm>
          <a:prstGeom prst="line">
            <a:avLst/>
          </a:prstGeom>
          <a:ln w="571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356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513583"/>
            <a:ext cx="9603275" cy="553226"/>
          </a:xfrm>
        </p:spPr>
        <p:txBody>
          <a:bodyPr>
            <a:noAutofit/>
          </a:bodyPr>
          <a:lstStyle/>
          <a:p>
            <a:pPr algn="ctr"/>
            <a:r>
              <a:rPr lang="ru-RU" sz="4000" dirty="0"/>
              <a:t>Впишите в пропуски слова</a:t>
            </a:r>
          </a:p>
        </p:txBody>
      </p:sp>
      <p:sp>
        <p:nvSpPr>
          <p:cNvPr id="4" name="Text Box 46"/>
          <p:cNvSpPr txBox="1">
            <a:spLocks noChangeArrowheads="1"/>
          </p:cNvSpPr>
          <p:nvPr/>
        </p:nvSpPr>
        <p:spPr bwMode="auto">
          <a:xfrm>
            <a:off x="1451579" y="2008909"/>
            <a:ext cx="10172385" cy="4073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>
              <a:lnSpc>
                <a:spcPct val="130000"/>
              </a:lnSpc>
              <a:spcBef>
                <a:spcPts val="30"/>
              </a:spcBef>
              <a:spcAft>
                <a:spcPts val="800"/>
              </a:spcAft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Через</a:t>
            </a:r>
            <a:r>
              <a:rPr lang="ru-RU" sz="2400" spc="-1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три</a:t>
            </a:r>
            <a:r>
              <a:rPr lang="ru-RU" sz="2400" spc="-1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точки,</a:t>
            </a:r>
            <a:r>
              <a:rPr lang="ru-RU" sz="2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	     			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одной прямой, проходит плоскость, и при</a:t>
            </a:r>
            <a:r>
              <a:rPr lang="ru-RU" sz="2400" spc="-1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том</a:t>
            </a:r>
            <a:r>
              <a:rPr lang="ru-RU" sz="2400" spc="-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только</a:t>
            </a:r>
            <a:r>
              <a:rPr lang="ru-RU" sz="2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R="476885" lvl="0">
              <a:lnSpc>
                <a:spcPct val="130000"/>
              </a:lnSpc>
              <a:spcAft>
                <a:spcPts val="0"/>
              </a:spcAft>
              <a:buSzPts val="1350"/>
              <a:tabLst>
                <a:tab pos="430530" algn="l"/>
                <a:tab pos="1812925" algn="l"/>
              </a:tabLst>
            </a:pP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Если</a:t>
            </a:r>
            <a:r>
              <a:rPr lang="ru-RU" sz="2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точки прямой принадлежат плоскости, то и вся прямая принадлежит</a:t>
            </a:r>
            <a:r>
              <a:rPr lang="ru-RU" sz="2400" spc="-1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плоскости.</a:t>
            </a:r>
          </a:p>
          <a:p>
            <a:pPr lvl="0">
              <a:lnSpc>
                <a:spcPct val="130000"/>
              </a:lnSpc>
              <a:spcBef>
                <a:spcPts val="5"/>
              </a:spcBef>
              <a:spcAft>
                <a:spcPts val="0"/>
              </a:spcAft>
              <a:buSzPts val="1350"/>
              <a:tabLst>
                <a:tab pos="430530" algn="l"/>
                <a:tab pos="4820285" algn="l"/>
                <a:tab pos="6072505" algn="l"/>
              </a:tabLst>
            </a:pP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Две различные плоскости могут</a:t>
            </a:r>
            <a:r>
              <a:rPr lang="ru-RU" sz="2400" spc="-6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иметь</a:t>
            </a:r>
            <a:r>
              <a:rPr lang="ru-RU" sz="2400" spc="-1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только</a:t>
            </a:r>
            <a:r>
              <a:rPr lang="ru-RU" sz="2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	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общую</a:t>
            </a:r>
            <a:r>
              <a:rPr lang="ru-RU" sz="2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2400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30000"/>
              </a:lnSpc>
              <a:spcAft>
                <a:spcPts val="0"/>
              </a:spcAft>
              <a:buSzPts val="1350"/>
              <a:tabLst>
                <a:tab pos="430530" algn="l"/>
              </a:tabLst>
            </a:pP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 Через прямую и не лежащую на ней</a:t>
            </a:r>
            <a:r>
              <a:rPr lang="ru-RU" sz="2400" spc="-45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точку</a:t>
            </a:r>
          </a:p>
          <a:p>
            <a:pPr marL="242570">
              <a:lnSpc>
                <a:spcPct val="130000"/>
              </a:lnSpc>
              <a:spcAft>
                <a:spcPts val="800"/>
              </a:spcAft>
              <a:tabLst>
                <a:tab pos="4403725" algn="l"/>
              </a:tabLst>
            </a:pPr>
            <a:r>
              <a:rPr lang="ru-RU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проходит</a:t>
            </a:r>
            <a:r>
              <a:rPr lang="ru-RU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					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  <a:spcBef>
                <a:spcPts val="10"/>
              </a:spcBef>
              <a:spcAft>
                <a:spcPts val="0"/>
              </a:spcAft>
              <a:buSzPts val="1350"/>
              <a:tabLst>
                <a:tab pos="430530" algn="l"/>
                <a:tab pos="3016250" algn="l"/>
              </a:tabLst>
            </a:pP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5)Через</a:t>
            </a:r>
            <a:r>
              <a:rPr lang="ru-RU" sz="2400" spc="-1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две</a:t>
            </a:r>
            <a:r>
              <a:rPr lang="ru-RU" sz="2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	            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прямые проходит единственная</a:t>
            </a:r>
            <a:r>
              <a:rPr lang="ru-RU" sz="2400" spc="-6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плоскость.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03077" y="1981199"/>
            <a:ext cx="26963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i="1" dirty="0"/>
              <a:t>не лежащие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37023" y="2475038"/>
            <a:ext cx="9251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i="1" dirty="0"/>
              <a:t>одна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11582" y="3033338"/>
            <a:ext cx="7342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i="1" dirty="0"/>
              <a:t>две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86254" y="3933415"/>
            <a:ext cx="8835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i="1" dirty="0"/>
              <a:t>одну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71797" y="3933415"/>
            <a:ext cx="14077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i="1" dirty="0"/>
              <a:t>прямую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30062" y="4958652"/>
            <a:ext cx="586154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i="1" dirty="0"/>
              <a:t>плоскость, и притом только одна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30062" y="5522224"/>
            <a:ext cx="29022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i="1" dirty="0"/>
              <a:t>пересекающиеся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565564" y="1282662"/>
            <a:ext cx="1856510" cy="461665"/>
          </a:xfrm>
          <a:prstGeom prst="rect">
            <a:avLst/>
          </a:prstGeom>
          <a:solidFill>
            <a:srgbClr val="00B05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422074" y="1282662"/>
            <a:ext cx="1856510" cy="461665"/>
          </a:xfrm>
          <a:prstGeom prst="rect">
            <a:avLst/>
          </a:prstGeom>
          <a:solidFill>
            <a:srgbClr val="92D05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278584" y="1282662"/>
            <a:ext cx="1856510" cy="461665"/>
          </a:xfrm>
          <a:prstGeom prst="rect">
            <a:avLst/>
          </a:prstGeom>
          <a:solidFill>
            <a:srgbClr val="FFC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7135094" y="1282662"/>
            <a:ext cx="1856510" cy="461665"/>
          </a:xfrm>
          <a:prstGeom prst="rect">
            <a:avLst/>
          </a:prstGeom>
          <a:solidFill>
            <a:srgbClr val="FF0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8991604" y="1282662"/>
            <a:ext cx="1856510" cy="461665"/>
          </a:xfrm>
          <a:prstGeom prst="rect">
            <a:avLst/>
          </a:prstGeom>
          <a:solidFill>
            <a:srgbClr val="C0000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timer-bell_m1tycbn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41952" y="4853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40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24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3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40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24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3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8000"/>
                            </p:stCondLst>
                            <p:childTnLst>
                              <p:par>
                                <p:cTn id="13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24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3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2000"/>
                            </p:stCondLst>
                            <p:childTnLst>
                              <p:par>
                                <p:cTn id="17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2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3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6000"/>
                            </p:stCondLst>
                            <p:childTnLst>
                              <p:par>
                                <p:cTn id="21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24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3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4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олилиния 25"/>
          <p:cNvSpPr/>
          <p:nvPr/>
        </p:nvSpPr>
        <p:spPr>
          <a:xfrm>
            <a:off x="7403082" y="3165839"/>
            <a:ext cx="3626626" cy="2300505"/>
          </a:xfrm>
          <a:custGeom>
            <a:avLst/>
            <a:gdLst>
              <a:gd name="connsiteX0" fmla="*/ 75868 w 3277758"/>
              <a:gd name="connsiteY0" fmla="*/ 1447724 h 1965786"/>
              <a:gd name="connsiteX1" fmla="*/ 2708232 w 3277758"/>
              <a:gd name="connsiteY1" fmla="*/ 6851 h 1965786"/>
              <a:gd name="connsiteX2" fmla="*/ 3248559 w 3277758"/>
              <a:gd name="connsiteY2" fmla="*/ 935105 h 1965786"/>
              <a:gd name="connsiteX3" fmla="*/ 2167905 w 3277758"/>
              <a:gd name="connsiteY3" fmla="*/ 1669396 h 1965786"/>
              <a:gd name="connsiteX4" fmla="*/ 837868 w 3277758"/>
              <a:gd name="connsiteY4" fmla="*/ 1960342 h 1965786"/>
              <a:gd name="connsiteX5" fmla="*/ 75868 w 3277758"/>
              <a:gd name="connsiteY5" fmla="*/ 1447724 h 196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77758" h="1965786">
                <a:moveTo>
                  <a:pt x="75868" y="1447724"/>
                </a:moveTo>
                <a:cubicBezTo>
                  <a:pt x="387595" y="1122142"/>
                  <a:pt x="2179450" y="92288"/>
                  <a:pt x="2708232" y="6851"/>
                </a:cubicBezTo>
                <a:cubicBezTo>
                  <a:pt x="3237014" y="-78586"/>
                  <a:pt x="3338613" y="658014"/>
                  <a:pt x="3248559" y="935105"/>
                </a:cubicBezTo>
                <a:cubicBezTo>
                  <a:pt x="3158505" y="1212196"/>
                  <a:pt x="2569687" y="1498523"/>
                  <a:pt x="2167905" y="1669396"/>
                </a:cubicBezTo>
                <a:cubicBezTo>
                  <a:pt x="1766123" y="1840269"/>
                  <a:pt x="1184232" y="1997287"/>
                  <a:pt x="837868" y="1960342"/>
                </a:cubicBezTo>
                <a:cubicBezTo>
                  <a:pt x="491504" y="1923397"/>
                  <a:pt x="-235859" y="1773306"/>
                  <a:pt x="75868" y="1447724"/>
                </a:cubicBez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№ 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80" y="2015732"/>
            <a:ext cx="4630566" cy="3450613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>
                <a:latin typeface="Gill Sans MT (Основной текст)"/>
              </a:rPr>
              <a:t>е) </a:t>
            </a:r>
            <a:r>
              <a:rPr lang="en-US" sz="2800" dirty="0">
                <a:latin typeface="Gill Sans MT (Основной текст)"/>
              </a:rPr>
              <a:t>MD</a:t>
            </a:r>
            <a:r>
              <a:rPr lang="ru-RU" sz="2800" dirty="0">
                <a:latin typeface="Gill Sans MT (Основной текст)"/>
              </a:rPr>
              <a:t> и</a:t>
            </a:r>
            <a:r>
              <a:rPr lang="en-US" sz="2800" dirty="0">
                <a:latin typeface="Gill Sans MT (Основной текст)"/>
              </a:rPr>
              <a:t> BC</a:t>
            </a:r>
            <a:endParaRPr lang="ru-RU" sz="2800" dirty="0">
              <a:latin typeface="Gill Sans MT (Основной текст)"/>
            </a:endParaRPr>
          </a:p>
          <a:p>
            <a:r>
              <a:rPr lang="en-US" sz="2800" dirty="0">
                <a:latin typeface="Gill Sans MT (Основной текст)"/>
              </a:rPr>
              <a:t>BC</a:t>
            </a:r>
            <a:r>
              <a:rPr lang="ru-RU" sz="2800" dirty="0">
                <a:latin typeface="Gill Sans MT (Основной текст)"/>
              </a:rPr>
              <a:t> лежит в плоскости</a:t>
            </a:r>
            <a:r>
              <a:rPr lang="en-US" sz="2800" dirty="0">
                <a:latin typeface="Gill Sans MT (Основной текст)"/>
              </a:rPr>
              <a:t> </a:t>
            </a:r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∆</a:t>
            </a:r>
            <a:r>
              <a:rPr lang="en-US" sz="2800" dirty="0">
                <a:latin typeface="Gill Sans MT (Основной текст)"/>
              </a:rPr>
              <a:t>ABC</a:t>
            </a:r>
            <a:endParaRPr lang="ru-RU" sz="2800" dirty="0">
              <a:latin typeface="Gill Sans MT (Основной текст)"/>
            </a:endParaRPr>
          </a:p>
          <a:p>
            <a:r>
              <a:rPr lang="en-US" sz="2800" dirty="0">
                <a:latin typeface="Gill Sans MT (Основной текст)"/>
              </a:rPr>
              <a:t>MD</a:t>
            </a:r>
            <a:r>
              <a:rPr lang="ru-RU" sz="2800" dirty="0">
                <a:latin typeface="Gill Sans MT (Основной текст)"/>
              </a:rPr>
              <a:t> </a:t>
            </a:r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∩ ∆</a:t>
            </a:r>
            <a:r>
              <a:rPr lang="en-US" sz="2800" dirty="0">
                <a:latin typeface="Gill Sans MT (Основной текст)"/>
              </a:rPr>
              <a:t>ABC</a:t>
            </a:r>
            <a:r>
              <a:rPr lang="ru-RU" sz="2800" dirty="0">
                <a:latin typeface="Gill Sans MT (Основной текст)"/>
              </a:rPr>
              <a:t> = </a:t>
            </a:r>
            <a:r>
              <a:rPr lang="en-US" sz="2800" dirty="0">
                <a:latin typeface="Gill Sans MT (Основной текст)"/>
              </a:rPr>
              <a:t>A</a:t>
            </a:r>
          </a:p>
          <a:p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→</a:t>
            </a:r>
            <a:r>
              <a:rPr lang="en-US" sz="2800" dirty="0">
                <a:latin typeface="Gill Sans MT (Основной текст)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Gill Sans MT (Основной текст)"/>
              </a:rPr>
              <a:t>MD</a:t>
            </a:r>
            <a:r>
              <a:rPr lang="ru-RU" sz="2800" dirty="0">
                <a:latin typeface="Gill Sans MT (Основной текст)"/>
              </a:rPr>
              <a:t> и</a:t>
            </a:r>
            <a:r>
              <a:rPr lang="en-US" sz="2800" dirty="0">
                <a:latin typeface="Gill Sans MT (Основной текст)"/>
              </a:rPr>
              <a:t> BC </a:t>
            </a:r>
            <a:r>
              <a:rPr lang="ru-RU" sz="2800" dirty="0">
                <a:latin typeface="Gill Sans MT (Основной текст)"/>
              </a:rPr>
              <a:t>скрещивающиеся по признаку</a:t>
            </a:r>
            <a:endParaRPr lang="en-US" sz="2800" dirty="0">
              <a:latin typeface="Gill Sans MT (Основной текст)"/>
            </a:endParaRPr>
          </a:p>
          <a:p>
            <a:endParaRPr lang="ru-RU" sz="2800" dirty="0">
              <a:latin typeface="Gill Sans MT (Основной текст)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7855527" y="3588327"/>
            <a:ext cx="2272146" cy="1039091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H="1">
            <a:off x="9906000" y="3574473"/>
            <a:ext cx="221673" cy="12884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 flipV="1">
            <a:off x="7855527" y="4627418"/>
            <a:ext cx="2050473" cy="24938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7744690" y="2438401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7" idx="6"/>
          </p:cNvCxnSpPr>
          <p:nvPr/>
        </p:nvCxnSpPr>
        <p:spPr>
          <a:xfrm>
            <a:off x="7966363" y="2549238"/>
            <a:ext cx="2161310" cy="1025235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7" idx="5"/>
          </p:cNvCxnSpPr>
          <p:nvPr/>
        </p:nvCxnSpPr>
        <p:spPr>
          <a:xfrm flipH="1" flipV="1">
            <a:off x="7933900" y="2627611"/>
            <a:ext cx="1972100" cy="2249189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7" idx="4"/>
          </p:cNvCxnSpPr>
          <p:nvPr/>
        </p:nvCxnSpPr>
        <p:spPr>
          <a:xfrm flipV="1">
            <a:off x="7855526" y="2660074"/>
            <a:ext cx="1" cy="196734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8936181" y="2951018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9781308" y="4738254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30835" y="4498177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9984373" y="3477490"/>
            <a:ext cx="221673" cy="22167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462654" y="32095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769926" y="3588326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744690" y="3505200"/>
            <a:ext cx="221673" cy="221673"/>
          </a:xfrm>
          <a:prstGeom prst="ellipse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403082" y="2104391"/>
            <a:ext cx="48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endParaRPr lang="ru-RU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7356763" y="4168920"/>
            <a:ext cx="40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  <a:endParaRPr lang="ru-RU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10206046" y="3291454"/>
            <a:ext cx="360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10016841" y="4570577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7335990" y="3277582"/>
            <a:ext cx="464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8825342" y="2518406"/>
            <a:ext cx="249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</a:t>
            </a:r>
            <a:endParaRPr lang="ru-RU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9379529" y="2770909"/>
            <a:ext cx="410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K</a:t>
            </a:r>
            <a:endParaRPr lang="ru-RU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8409713" y="3394360"/>
            <a:ext cx="304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P</a:t>
            </a:r>
            <a:endParaRPr lang="ru-RU" sz="28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9825381" y="2770909"/>
            <a:ext cx="449380" cy="267048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13" idx="4"/>
          </p:cNvCxnSpPr>
          <p:nvPr/>
        </p:nvCxnSpPr>
        <p:spPr>
          <a:xfrm flipV="1">
            <a:off x="7841672" y="2104391"/>
            <a:ext cx="13857" cy="2615459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7839164" y="4129196"/>
            <a:ext cx="1" cy="1902740"/>
          </a:xfrm>
          <a:prstGeom prst="line">
            <a:avLst/>
          </a:prstGeom>
          <a:ln w="571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2699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№ </a:t>
            </a:r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47330" y="2010878"/>
            <a:ext cx="5840151" cy="3448595"/>
          </a:xfrm>
        </p:spPr>
        <p:txBody>
          <a:bodyPr>
            <a:normAutofit/>
          </a:bodyPr>
          <a:lstStyle/>
          <a:p>
            <a:r>
              <a:rPr lang="ru-RU" sz="2800" dirty="0"/>
              <a:t>Дано: квадрат </a:t>
            </a:r>
            <a:r>
              <a:rPr lang="en-US" sz="2800" dirty="0"/>
              <a:t>ABCD</a:t>
            </a:r>
            <a:r>
              <a:rPr lang="ru-RU" sz="2800" dirty="0"/>
              <a:t>, не лежащий в плоскости треугольника </a:t>
            </a:r>
            <a:r>
              <a:rPr lang="en-US" sz="2800" dirty="0"/>
              <a:t>ABT</a:t>
            </a:r>
            <a:r>
              <a:rPr lang="ru-RU" sz="2800" dirty="0"/>
              <a:t>, </a:t>
            </a:r>
            <a:r>
              <a:rPr lang="en-US" sz="2800" dirty="0"/>
              <a:t>AM=MT, BN=NT, AD=12</a:t>
            </a:r>
            <a:r>
              <a:rPr lang="ru-RU" sz="2800" dirty="0"/>
              <a:t>см.</a:t>
            </a:r>
          </a:p>
          <a:p>
            <a:r>
              <a:rPr lang="ru-RU" sz="2800" dirty="0"/>
              <a:t>Найти </a:t>
            </a:r>
            <a:r>
              <a:rPr lang="en-US" sz="2800" dirty="0"/>
              <a:t>MN</a:t>
            </a:r>
            <a:r>
              <a:rPr lang="ru-RU" sz="2800" dirty="0"/>
              <a:t>.</a:t>
            </a:r>
          </a:p>
        </p:txBody>
      </p:sp>
      <p:sp>
        <p:nvSpPr>
          <p:cNvPr id="5" name="Параллелограмм 4"/>
          <p:cNvSpPr/>
          <p:nvPr/>
        </p:nvSpPr>
        <p:spPr>
          <a:xfrm flipH="1">
            <a:off x="7938651" y="3685309"/>
            <a:ext cx="2812475" cy="1593272"/>
          </a:xfrm>
          <a:prstGeom prst="parallelogram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7938651" y="2355273"/>
            <a:ext cx="1163785" cy="133003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088581" y="2355273"/>
            <a:ext cx="1260764" cy="133003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506691" y="3034145"/>
            <a:ext cx="12607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10681849" y="5223163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8257311" y="5223163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9047018" y="2272146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9670474" y="2964872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478981" y="2951018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0293927" y="3595258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883238" y="3616042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536875" y="3211955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10321623" y="3211950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7855532" y="4957628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10737282" y="4957623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endParaRPr lang="ru-RU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8754313" y="1923945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</a:t>
            </a:r>
            <a:endParaRPr lang="ru-RU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8091054" y="2588752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</a:t>
            </a:r>
            <a:endParaRPr lang="ru-RU" sz="2800" dirty="0"/>
          </a:p>
        </p:txBody>
      </p:sp>
      <p:sp>
        <p:nvSpPr>
          <p:cNvPr id="26" name="TextBox 25"/>
          <p:cNvSpPr txBox="1"/>
          <p:nvPr/>
        </p:nvSpPr>
        <p:spPr>
          <a:xfrm>
            <a:off x="9725879" y="2588747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1262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№ 2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47330" y="2010878"/>
            <a:ext cx="5840151" cy="369719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ru-RU" sz="2800" dirty="0">
                <a:latin typeface="Gill Sans MT (Основной текст)"/>
              </a:rPr>
              <a:t>Так как </a:t>
            </a:r>
            <a:r>
              <a:rPr lang="en-US" sz="2800" dirty="0">
                <a:latin typeface="Gill Sans MT (Основной текст)"/>
              </a:rPr>
              <a:t>ABCD</a:t>
            </a:r>
            <a:r>
              <a:rPr lang="ru-RU" sz="2800" dirty="0">
                <a:latin typeface="Gill Sans MT (Основной текст)"/>
              </a:rPr>
              <a:t> – квадрат, то </a:t>
            </a:r>
            <a:r>
              <a:rPr lang="en-US" sz="2800" dirty="0">
                <a:latin typeface="Gill Sans MT (Основной текст)"/>
              </a:rPr>
              <a:t>AB=AD=12</a:t>
            </a:r>
            <a:r>
              <a:rPr lang="ru-RU" sz="2800" dirty="0">
                <a:latin typeface="Gill Sans MT (Основной текст)"/>
              </a:rPr>
              <a:t>см.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dirty="0">
                <a:latin typeface="Gill Sans MT (Основной текст)"/>
              </a:rPr>
              <a:t>MN –</a:t>
            </a:r>
            <a:r>
              <a:rPr lang="ru-RU" sz="2800" dirty="0">
                <a:latin typeface="Gill Sans MT (Основной текст)"/>
              </a:rPr>
              <a:t> средняя линия </a:t>
            </a:r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∆</a:t>
            </a:r>
            <a:r>
              <a:rPr lang="en-US" sz="2800" dirty="0">
                <a:latin typeface="Gill Sans MT (Основной текст)"/>
              </a:rPr>
              <a:t>ABT</a:t>
            </a:r>
            <a:r>
              <a:rPr lang="ru-RU" sz="2800" dirty="0">
                <a:latin typeface="Gill Sans MT (Основной текст)"/>
              </a:rPr>
              <a:t>, по условию задачи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800" dirty="0">
                <a:latin typeface="Gill Sans MT (Основной текст)"/>
              </a:rPr>
              <a:t>MN</a:t>
            </a:r>
            <a:r>
              <a:rPr lang="ru-RU" sz="2800" dirty="0">
                <a:latin typeface="Gill Sans MT (Основной текст)"/>
              </a:rPr>
              <a:t>=</a:t>
            </a:r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½</a:t>
            </a:r>
            <a:r>
              <a:rPr lang="en-US" sz="2800" dirty="0">
                <a:latin typeface="Gill Sans MT (Основной текст)"/>
                <a:cs typeface="Times New Roman" panose="02020603050405020304" pitchFamily="18" charset="0"/>
              </a:rPr>
              <a:t>AB=</a:t>
            </a:r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½</a:t>
            </a:r>
            <a:r>
              <a:rPr lang="en-US" sz="2800" dirty="0">
                <a:latin typeface="Gill Sans MT (Основной текст)"/>
                <a:cs typeface="Times New Roman" panose="02020603050405020304" pitchFamily="18" charset="0"/>
              </a:rPr>
              <a:t>*12</a:t>
            </a:r>
            <a:r>
              <a:rPr lang="ru-RU" sz="2800" dirty="0" smtClean="0">
                <a:latin typeface="Gill Sans MT (Основной текст)"/>
                <a:cs typeface="Times New Roman" panose="02020603050405020304" pitchFamily="18" charset="0"/>
              </a:rPr>
              <a:t>см=6см.</a:t>
            </a:r>
          </a:p>
          <a:p>
            <a:pPr marL="0" indent="536575">
              <a:buNone/>
            </a:pPr>
            <a:r>
              <a:rPr lang="ru-RU" sz="2800" dirty="0" smtClean="0">
                <a:latin typeface="Gill Sans MT (Основной текст)"/>
                <a:cs typeface="Times New Roman" panose="02020603050405020304" pitchFamily="18" charset="0"/>
              </a:rPr>
              <a:t>Ответ</a:t>
            </a:r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: </a:t>
            </a:r>
            <a:r>
              <a:rPr lang="en-US" sz="2800" dirty="0">
                <a:latin typeface="Gill Sans MT (Основной текст)"/>
              </a:rPr>
              <a:t>MN</a:t>
            </a:r>
            <a:r>
              <a:rPr lang="ru-RU" sz="2800" dirty="0">
                <a:latin typeface="Gill Sans MT (Основной текст)"/>
                <a:cs typeface="Times New Roman" panose="02020603050405020304" pitchFamily="18" charset="0"/>
              </a:rPr>
              <a:t> = 6 см.</a:t>
            </a:r>
            <a:endParaRPr lang="ru-RU" sz="2800" dirty="0">
              <a:latin typeface="Gill Sans MT (Основной текст)"/>
            </a:endParaRPr>
          </a:p>
        </p:txBody>
      </p:sp>
      <p:sp>
        <p:nvSpPr>
          <p:cNvPr id="5" name="Параллелограмм 4"/>
          <p:cNvSpPr/>
          <p:nvPr/>
        </p:nvSpPr>
        <p:spPr>
          <a:xfrm flipH="1">
            <a:off x="7938651" y="3685309"/>
            <a:ext cx="2812475" cy="1593272"/>
          </a:xfrm>
          <a:prstGeom prst="parallelogram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7938651" y="2355273"/>
            <a:ext cx="1163785" cy="133003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088581" y="2355273"/>
            <a:ext cx="1260764" cy="133003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506691" y="3034145"/>
            <a:ext cx="12607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10681849" y="5223163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8257311" y="5223163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9047018" y="2272146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9670474" y="2964872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478981" y="2951018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0293927" y="3595258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883238" y="3616042"/>
            <a:ext cx="110836" cy="11083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536875" y="3211955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  <a:endParaRPr lang="ru-RU" sz="2800" dirty="0"/>
          </a:p>
        </p:txBody>
      </p:sp>
      <p:sp>
        <p:nvSpPr>
          <p:cNvPr id="21" name="TextBox 20"/>
          <p:cNvSpPr txBox="1"/>
          <p:nvPr/>
        </p:nvSpPr>
        <p:spPr>
          <a:xfrm>
            <a:off x="10321623" y="3211950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7855532" y="4957628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10737282" y="4957623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endParaRPr lang="ru-RU" sz="2800" dirty="0"/>
          </a:p>
        </p:txBody>
      </p:sp>
      <p:sp>
        <p:nvSpPr>
          <p:cNvPr id="24" name="TextBox 23"/>
          <p:cNvSpPr txBox="1"/>
          <p:nvPr/>
        </p:nvSpPr>
        <p:spPr>
          <a:xfrm>
            <a:off x="8754313" y="1923945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</a:t>
            </a:r>
            <a:endParaRPr lang="ru-RU" sz="2800" dirty="0"/>
          </a:p>
        </p:txBody>
      </p:sp>
      <p:sp>
        <p:nvSpPr>
          <p:cNvPr id="25" name="TextBox 24"/>
          <p:cNvSpPr txBox="1"/>
          <p:nvPr/>
        </p:nvSpPr>
        <p:spPr>
          <a:xfrm>
            <a:off x="8091054" y="2588752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</a:t>
            </a:r>
            <a:endParaRPr lang="ru-RU" sz="2800" dirty="0"/>
          </a:p>
        </p:txBody>
      </p:sp>
      <p:sp>
        <p:nvSpPr>
          <p:cNvPr id="26" name="TextBox 25"/>
          <p:cNvSpPr txBox="1"/>
          <p:nvPr/>
        </p:nvSpPr>
        <p:spPr>
          <a:xfrm>
            <a:off x="9725879" y="2588747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</a:t>
            </a:r>
            <a:endParaRPr lang="ru-RU" sz="28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7938651" y="4475018"/>
            <a:ext cx="415640" cy="1385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 flipV="1">
            <a:off x="9053930" y="3519976"/>
            <a:ext cx="72752" cy="37406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9424598" y="5110814"/>
            <a:ext cx="74449" cy="36021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10293913" y="4447309"/>
            <a:ext cx="415640" cy="1385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8104903" y="3256278"/>
            <a:ext cx="415640" cy="13855"/>
          </a:xfrm>
          <a:prstGeom prst="line">
            <a:avLst/>
          </a:prstGeom>
          <a:ln w="76200">
            <a:solidFill>
              <a:srgbClr val="00CC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8589817" y="2702110"/>
            <a:ext cx="415640" cy="13855"/>
          </a:xfrm>
          <a:prstGeom prst="line">
            <a:avLst/>
          </a:prstGeom>
          <a:ln w="76200">
            <a:solidFill>
              <a:srgbClr val="00CC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9781309" y="3325416"/>
            <a:ext cx="415640" cy="13855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9240975" y="2702109"/>
            <a:ext cx="415640" cy="13855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996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араллелограмм 15"/>
          <p:cNvSpPr/>
          <p:nvPr/>
        </p:nvSpPr>
        <p:spPr>
          <a:xfrm>
            <a:off x="6382324" y="3060386"/>
            <a:ext cx="5471885" cy="2333877"/>
          </a:xfrm>
          <a:prstGeom prst="parallelogram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Угол между скрещивающимися прямыми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337481" y="2010878"/>
                <a:ext cx="4755002" cy="3448595"/>
              </a:xfrm>
            </p:spPr>
            <p:txBody>
              <a:bodyPr>
                <a:normAutofit fontScale="92500"/>
              </a:bodyPr>
              <a:lstStyle/>
              <a:p>
                <a:pPr marL="457200" indent="-457200">
                  <a:buFont typeface="+mj-lt"/>
                  <a:buAutoNum type="arabicParenR"/>
                </a:pPr>
                <a:r>
                  <a:rPr lang="en-US" sz="2800" i="1" dirty="0" smtClean="0">
                    <a:latin typeface="Gill Sans MT (Основной текст)"/>
                  </a:rPr>
                  <a:t>a</a:t>
                </a:r>
                <a:r>
                  <a:rPr lang="en-US" sz="2800" dirty="0" smtClean="0">
                    <a:latin typeface="Gill Sans MT (Основной текст)"/>
                  </a:rPr>
                  <a:t> </a:t>
                </a:r>
                <a:r>
                  <a:rPr lang="ru-RU" sz="2800" dirty="0" smtClean="0">
                    <a:latin typeface="Gill Sans MT (Основной текст)"/>
                  </a:rPr>
                  <a:t>и </a:t>
                </a:r>
                <a:r>
                  <a:rPr lang="en-US" sz="2800" i="1" dirty="0" smtClean="0">
                    <a:latin typeface="Gill Sans MT (Основной текст)"/>
                  </a:rPr>
                  <a:t>b</a:t>
                </a:r>
                <a:r>
                  <a:rPr lang="en-US" sz="2800" dirty="0" smtClean="0">
                    <a:latin typeface="Gill Sans MT (Основной текст)"/>
                  </a:rPr>
                  <a:t> </a:t>
                </a:r>
                <a:r>
                  <a:rPr lang="ru-RU" sz="2800" dirty="0" smtClean="0">
                    <a:latin typeface="Gill Sans MT (Основной текст)"/>
                  </a:rPr>
                  <a:t>скрещивающиеся,</a:t>
                </a:r>
                <a:br>
                  <a:rPr lang="ru-RU" sz="2800" dirty="0" smtClean="0">
                    <a:latin typeface="Gill Sans MT (Основной текст)"/>
                  </a:rPr>
                </a:br>
                <a:r>
                  <a:rPr lang="en-US" sz="2800" i="1" dirty="0" smtClean="0">
                    <a:latin typeface="Gill Sans MT (Основной текст)"/>
                  </a:rPr>
                  <a:t>a</a:t>
                </a:r>
                <a:r>
                  <a:rPr lang="ru-RU" sz="2800" i="1" dirty="0" smtClean="0">
                    <a:latin typeface="Gill Sans MT (Основной текст)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ru-RU" sz="2800" i="1" dirty="0" smtClean="0">
                    <a:latin typeface="Gill Sans MT (Основной текст)"/>
                  </a:rPr>
                  <a:t> </a:t>
                </a:r>
                <a:r>
                  <a:rPr lang="el-GR" sz="2800" i="1" dirty="0" smtClean="0">
                    <a:latin typeface="Gill Sans MT (Основной текст)"/>
                    <a:cs typeface="Times New Roman" panose="02020603050405020304" pitchFamily="18" charset="0"/>
                  </a:rPr>
                  <a:t>γ</a:t>
                </a:r>
                <a:r>
                  <a:rPr lang="ru-RU" sz="2800" i="1" dirty="0" smtClean="0">
                    <a:latin typeface="Gill Sans MT (Основной текст)"/>
                    <a:cs typeface="Times New Roman" panose="02020603050405020304" pitchFamily="18" charset="0"/>
                  </a:rPr>
                  <a:t>, </a:t>
                </a:r>
                <a:r>
                  <a:rPr lang="en-US" sz="2800" i="1" dirty="0" smtClean="0">
                    <a:latin typeface="Gill Sans MT (Основной текст)"/>
                  </a:rPr>
                  <a:t>b</a:t>
                </a:r>
                <a14:m>
                  <m:oMath xmlns:m="http://schemas.openxmlformats.org/officeDocument/2006/math">
                    <m:r>
                      <a:rPr lang="ru-RU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ru-RU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ru-RU" sz="2800" i="1" dirty="0" smtClean="0">
                    <a:latin typeface="Gill Sans MT (Основной текст)"/>
                    <a:cs typeface="Times New Roman" panose="02020603050405020304" pitchFamily="18" charset="0"/>
                  </a:rPr>
                  <a:t> </a:t>
                </a:r>
                <a:r>
                  <a:rPr lang="el-GR" sz="2800" i="1" dirty="0">
                    <a:latin typeface="Gill Sans MT (Основной текст)"/>
                    <a:cs typeface="Times New Roman" panose="02020603050405020304" pitchFamily="18" charset="0"/>
                  </a:rPr>
                  <a:t>γ</a:t>
                </a:r>
                <a:endParaRPr lang="ru-RU" sz="2800" dirty="0" smtClean="0">
                  <a:latin typeface="Gill Sans MT (Основной текст)"/>
                </a:endParaRPr>
              </a:p>
              <a:p>
                <a:pPr marL="457200" indent="-457200">
                  <a:buFont typeface="+mj-lt"/>
                  <a:buAutoNum type="arabicParenR"/>
                </a:pPr>
                <a:r>
                  <a:rPr lang="en-US" sz="2800" i="1" dirty="0" smtClean="0">
                    <a:latin typeface="Gill Sans MT (Основной текст)"/>
                  </a:rPr>
                  <a:t>a’ || </a:t>
                </a:r>
                <a:r>
                  <a:rPr lang="en-US" sz="2800" i="1" dirty="0">
                    <a:latin typeface="Gill Sans MT (Основной текст)"/>
                  </a:rPr>
                  <a:t>a</a:t>
                </a:r>
                <a:r>
                  <a:rPr lang="en-US" sz="2800" i="1" dirty="0" smtClean="0">
                    <a:latin typeface="Gill Sans MT (Основной текст)"/>
                  </a:rPr>
                  <a:t> </a:t>
                </a:r>
                <a:r>
                  <a:rPr lang="ru-RU" sz="2800" dirty="0" smtClean="0">
                    <a:latin typeface="Gill Sans MT (Основной текст)"/>
                  </a:rPr>
                  <a:t>и </a:t>
                </a:r>
                <a:r>
                  <a:rPr lang="en-US" sz="2800" i="1" dirty="0">
                    <a:latin typeface="Gill Sans MT (Основной текст)"/>
                  </a:rPr>
                  <a:t>a’</a:t>
                </a:r>
                <a:r>
                  <a:rPr lang="ru-RU" sz="2800" dirty="0" smtClean="0">
                    <a:latin typeface="Gill Sans MT (Основной текст)"/>
                  </a:rPr>
                  <a:t> </a:t>
                </a:r>
                <a14:m>
                  <m:oMath xmlns:m="http://schemas.openxmlformats.org/officeDocument/2006/math">
                    <m:r>
                      <a:rPr lang="ru-RU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ru-RU" sz="2800" i="1" dirty="0">
                    <a:latin typeface="Gill Sans MT (Основной текст)"/>
                    <a:cs typeface="Times New Roman" panose="02020603050405020304" pitchFamily="18" charset="0"/>
                  </a:rPr>
                  <a:t> </a:t>
                </a:r>
                <a:r>
                  <a:rPr lang="el-GR" sz="2800" i="1" dirty="0">
                    <a:latin typeface="Gill Sans MT (Основной текст)"/>
                    <a:cs typeface="Times New Roman" panose="02020603050405020304" pitchFamily="18" charset="0"/>
                  </a:rPr>
                  <a:t>γ </a:t>
                </a:r>
                <a:r>
                  <a:rPr lang="ru-RU" sz="2800" i="1" dirty="0" smtClean="0">
                    <a:latin typeface="Gill Sans MT (Основной текст)"/>
                    <a:cs typeface="Times New Roman" panose="02020603050405020304" pitchFamily="18" charset="0"/>
                  </a:rPr>
                  <a:t>тогда </a:t>
                </a:r>
                <a:r>
                  <a:rPr lang="en-US" sz="2800" i="1" dirty="0" smtClean="0">
                    <a:latin typeface="Gill Sans MT (Основной текст)"/>
                  </a:rPr>
                  <a:t>a’</a:t>
                </a:r>
                <a:r>
                  <a:rPr lang="en-US" sz="2800" dirty="0" smtClean="0">
                    <a:latin typeface="Gill Sans MT (Основной текст)"/>
                  </a:rPr>
                  <a:t> </a:t>
                </a:r>
                <a:r>
                  <a:rPr lang="en-US" sz="2800" i="1" dirty="0">
                    <a:latin typeface="Gill Sans MT (Основной текст)"/>
                    <a:cs typeface="Times New Roman" panose="02020603050405020304" pitchFamily="18" charset="0"/>
                  </a:rPr>
                  <a:t>∩</a:t>
                </a:r>
                <a:r>
                  <a:rPr lang="ru-RU" sz="2800" dirty="0" smtClean="0">
                    <a:latin typeface="Gill Sans MT (Основной текст)"/>
                  </a:rPr>
                  <a:t> </a:t>
                </a:r>
                <a:r>
                  <a:rPr lang="en-US" sz="2800" i="1" dirty="0" smtClean="0">
                    <a:latin typeface="Gill Sans MT (Основной текст)"/>
                  </a:rPr>
                  <a:t>b</a:t>
                </a:r>
                <a:endParaRPr lang="ru-RU" sz="2800" dirty="0" smtClean="0">
                  <a:latin typeface="Gill Sans MT (Основной текст)"/>
                </a:endParaRPr>
              </a:p>
              <a:p>
                <a:pPr marL="457200" indent="-457200">
                  <a:buFont typeface="+mj-lt"/>
                  <a:buAutoNum type="arabicParenR"/>
                </a:pPr>
                <a:r>
                  <a:rPr lang="ru-RU" sz="2800" dirty="0" smtClean="0">
                    <a:latin typeface="Gill Sans MT (Основной текст)"/>
                  </a:rPr>
                  <a:t>Угол </a:t>
                </a:r>
                <a:r>
                  <a:rPr lang="el-GR" sz="2800" dirty="0" smtClean="0">
                    <a:latin typeface="Gill Sans MT (Основной текст)"/>
                    <a:cs typeface="Times New Roman" panose="02020603050405020304" pitchFamily="18" charset="0"/>
                  </a:rPr>
                  <a:t>φ</a:t>
                </a:r>
                <a:r>
                  <a:rPr lang="ru-RU" sz="2800" dirty="0" smtClean="0">
                    <a:latin typeface="Gill Sans MT (Основной текст)"/>
                    <a:cs typeface="Times New Roman" panose="02020603050405020304" pitchFamily="18" charset="0"/>
                  </a:rPr>
                  <a:t> является углом между </a:t>
                </a:r>
                <a:r>
                  <a:rPr lang="ru-RU" sz="2800" dirty="0" smtClean="0">
                    <a:latin typeface="Gill Sans MT (Основной текст)"/>
                  </a:rPr>
                  <a:t>скрещивающимися </a:t>
                </a:r>
                <a:r>
                  <a:rPr lang="en-US" sz="2800" i="1" dirty="0">
                    <a:latin typeface="Gill Sans MT (Основной текст)"/>
                  </a:rPr>
                  <a:t>a</a:t>
                </a:r>
                <a:r>
                  <a:rPr lang="en-US" sz="2800" dirty="0">
                    <a:latin typeface="Gill Sans MT (Основной текст)"/>
                  </a:rPr>
                  <a:t> </a:t>
                </a:r>
                <a:r>
                  <a:rPr lang="ru-RU" sz="2800" dirty="0">
                    <a:latin typeface="Gill Sans MT (Основной текст)"/>
                  </a:rPr>
                  <a:t>и </a:t>
                </a:r>
                <a:r>
                  <a:rPr lang="en-US" sz="2800" i="1" dirty="0" smtClean="0">
                    <a:latin typeface="Gill Sans MT (Основной текст)"/>
                  </a:rPr>
                  <a:t>b</a:t>
                </a:r>
                <a:r>
                  <a:rPr lang="ru-RU" sz="2800" dirty="0" smtClean="0">
                    <a:latin typeface="Gill Sans MT (Основной текст)"/>
                  </a:rPr>
                  <a:t>,   0 </a:t>
                </a:r>
                <a:r>
                  <a:rPr lang="ru-RU" sz="2800" dirty="0" smtClean="0">
                    <a:latin typeface="Gill Sans MT (Основной текст)"/>
                    <a:cs typeface="Times New Roman" panose="02020603050405020304" pitchFamily="18" charset="0"/>
                  </a:rPr>
                  <a:t>≤ </a:t>
                </a:r>
                <a:r>
                  <a:rPr lang="el-GR" sz="2800" dirty="0" smtClean="0">
                    <a:latin typeface="Gill Sans MT (Основной текст)"/>
                    <a:cs typeface="Times New Roman" panose="02020603050405020304" pitchFamily="18" charset="0"/>
                  </a:rPr>
                  <a:t>φ</a:t>
                </a:r>
                <a:r>
                  <a:rPr lang="ru-RU" sz="2800" dirty="0" smtClean="0">
                    <a:latin typeface="Gill Sans MT (Основной текст)"/>
                    <a:cs typeface="Times New Roman" panose="02020603050405020304" pitchFamily="18" charset="0"/>
                  </a:rPr>
                  <a:t> ≤ 90</a:t>
                </a:r>
                <a:r>
                  <a:rPr lang="ru-RU" sz="2800" baseline="30000" dirty="0" smtClean="0">
                    <a:latin typeface="Gill Sans MT (Основной текст)"/>
                    <a:cs typeface="Times New Roman" panose="02020603050405020304" pitchFamily="18" charset="0"/>
                  </a:rPr>
                  <a:t>0</a:t>
                </a:r>
                <a:endParaRPr lang="ru-RU" sz="2800" dirty="0">
                  <a:latin typeface="Gill Sans MT (Основной текст)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337481" y="2010878"/>
                <a:ext cx="4755002" cy="3448595"/>
              </a:xfrm>
              <a:blipFill rotWithShape="0">
                <a:blip r:embed="rId2"/>
                <a:stretch>
                  <a:fillRect l="-1923" t="-530" r="-24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единительная линия 4"/>
          <p:cNvCxnSpPr/>
          <p:nvPr/>
        </p:nvCxnSpPr>
        <p:spPr>
          <a:xfrm>
            <a:off x="7616043" y="2356440"/>
            <a:ext cx="2514928" cy="12002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7195132" y="4101897"/>
            <a:ext cx="2761671" cy="8694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9354147" y="3177576"/>
            <a:ext cx="2514928" cy="1200274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753577" y="2046419"/>
            <a:ext cx="348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a</a:t>
            </a:r>
            <a:endParaRPr lang="ru-RU" sz="2400" i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226427" y="4449020"/>
            <a:ext cx="394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i="1" dirty="0" smtClean="0"/>
              <a:t>b</a:t>
            </a:r>
            <a:endParaRPr lang="ru-RU" sz="2400" i="1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7594275" y="3829646"/>
            <a:ext cx="2514928" cy="12002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630909" y="3465303"/>
            <a:ext cx="844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a’</a:t>
            </a:r>
            <a:endParaRPr lang="ru-RU" sz="2400" i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2211371" y="2526097"/>
            <a:ext cx="145144" cy="534289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0769611" y="4826724"/>
            <a:ext cx="285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γ</a:t>
            </a:r>
            <a:endParaRPr lang="ru-RU" sz="2800" dirty="0"/>
          </a:p>
        </p:txBody>
      </p:sp>
      <p:sp>
        <p:nvSpPr>
          <p:cNvPr id="24" name="Полилиния 23"/>
          <p:cNvSpPr/>
          <p:nvPr/>
        </p:nvSpPr>
        <p:spPr>
          <a:xfrm>
            <a:off x="8171543" y="4194334"/>
            <a:ext cx="619817" cy="407013"/>
          </a:xfrm>
          <a:custGeom>
            <a:avLst/>
            <a:gdLst>
              <a:gd name="connsiteX0" fmla="*/ 145142 w 696724"/>
              <a:gd name="connsiteY0" fmla="*/ 406695 h 407013"/>
              <a:gd name="connsiteX1" fmla="*/ 0 w 696724"/>
              <a:gd name="connsiteY1" fmla="*/ 188981 h 407013"/>
              <a:gd name="connsiteX2" fmla="*/ 145142 w 696724"/>
              <a:gd name="connsiteY2" fmla="*/ 295 h 407013"/>
              <a:gd name="connsiteX3" fmla="*/ 696685 w 696724"/>
              <a:gd name="connsiteY3" fmla="*/ 232523 h 407013"/>
              <a:gd name="connsiteX4" fmla="*/ 145142 w 696724"/>
              <a:gd name="connsiteY4" fmla="*/ 406695 h 407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6724" h="407013">
                <a:moveTo>
                  <a:pt x="145142" y="406695"/>
                </a:moveTo>
                <a:cubicBezTo>
                  <a:pt x="29028" y="399438"/>
                  <a:pt x="0" y="256714"/>
                  <a:pt x="0" y="188981"/>
                </a:cubicBezTo>
                <a:cubicBezTo>
                  <a:pt x="0" y="121248"/>
                  <a:pt x="29028" y="-6962"/>
                  <a:pt x="145142" y="295"/>
                </a:cubicBezTo>
                <a:cubicBezTo>
                  <a:pt x="261256" y="7552"/>
                  <a:pt x="691847" y="169628"/>
                  <a:pt x="696685" y="232523"/>
                </a:cubicBezTo>
                <a:cubicBezTo>
                  <a:pt x="701523" y="295418"/>
                  <a:pt x="261256" y="413952"/>
                  <a:pt x="145142" y="406695"/>
                </a:cubicBezTo>
                <a:close/>
              </a:path>
            </a:pathLst>
          </a:custGeom>
          <a:solidFill>
            <a:srgbClr val="00CC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7811635" y="4101897"/>
            <a:ext cx="39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φ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4255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/>
      <p:bldP spid="14" grpId="0"/>
      <p:bldP spid="17" grpId="0"/>
      <p:bldP spid="20" grpId="0"/>
      <p:bldP spid="24" grpId="0" animBg="1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ru-RU" dirty="0" smtClean="0"/>
              <a:t>№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47330" y="2010878"/>
            <a:ext cx="5069583" cy="3448595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Дано:  </a:t>
            </a:r>
            <a:r>
              <a:rPr lang="en-US" sz="3200" dirty="0" smtClean="0"/>
              <a:t>ABCDA</a:t>
            </a:r>
            <a:r>
              <a:rPr lang="en-US" sz="3200" baseline="-25000" dirty="0" smtClean="0"/>
              <a:t>1</a:t>
            </a:r>
            <a:r>
              <a:rPr lang="en-US" sz="3200" dirty="0" smtClean="0"/>
              <a:t>B</a:t>
            </a:r>
            <a:r>
              <a:rPr lang="en-US" sz="3200" baseline="-25000" dirty="0" smtClean="0"/>
              <a:t>1</a:t>
            </a:r>
            <a:r>
              <a:rPr lang="en-US" sz="3200" dirty="0" smtClean="0"/>
              <a:t>C</a:t>
            </a:r>
            <a:r>
              <a:rPr lang="en-US" sz="3200" baseline="-25000" dirty="0" smtClean="0"/>
              <a:t>1</a:t>
            </a:r>
            <a:r>
              <a:rPr lang="en-US" sz="3200" dirty="0" smtClean="0"/>
              <a:t>D</a:t>
            </a:r>
            <a:r>
              <a:rPr lang="en-US" sz="3200" baseline="-25000" dirty="0" smtClean="0"/>
              <a:t>1</a:t>
            </a:r>
            <a:r>
              <a:rPr lang="ru-RU" sz="3200" baseline="-25000" dirty="0" smtClean="0"/>
              <a:t> </a:t>
            </a:r>
            <a:r>
              <a:rPr lang="ru-RU" sz="3200" dirty="0" smtClean="0"/>
              <a:t>- куб</a:t>
            </a:r>
            <a:r>
              <a:rPr lang="ru-RU" sz="3200" dirty="0"/>
              <a:t>,</a:t>
            </a:r>
            <a:r>
              <a:rPr lang="ru-RU" sz="3200" dirty="0" smtClean="0"/>
              <a:t> найти угол между </a:t>
            </a:r>
            <a:br>
              <a:rPr lang="ru-RU" sz="3200" dirty="0" smtClean="0"/>
            </a:br>
            <a:r>
              <a:rPr lang="en-US" sz="3200" dirty="0" smtClean="0"/>
              <a:t>AC</a:t>
            </a:r>
            <a:r>
              <a:rPr lang="ru-RU" sz="3200" dirty="0" smtClean="0"/>
              <a:t> и </a:t>
            </a:r>
            <a:r>
              <a:rPr lang="en-US" sz="3200" dirty="0" smtClean="0"/>
              <a:t>DC</a:t>
            </a:r>
            <a:r>
              <a:rPr lang="en-US" sz="3200" baseline="-25000" dirty="0" smtClean="0"/>
              <a:t>1</a:t>
            </a:r>
            <a:endParaRPr lang="ru-RU" sz="3200" baseline="-25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82770" y="2017713"/>
            <a:ext cx="3873916" cy="3802344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7518400" y="4397831"/>
            <a:ext cx="2873828" cy="957940"/>
          </a:xfrm>
          <a:prstGeom prst="line">
            <a:avLst/>
          </a:prstGeom>
          <a:ln w="57150">
            <a:prstDash val="lg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9608457" y="2278743"/>
            <a:ext cx="769257" cy="3077028"/>
          </a:xfrm>
          <a:prstGeom prst="line">
            <a:avLst/>
          </a:prstGeom>
          <a:ln w="57150">
            <a:solidFill>
              <a:srgbClr val="7030A0"/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94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ru-RU" dirty="0" smtClean="0"/>
              <a:t>№ 3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447330" y="2010878"/>
                <a:ext cx="5171183" cy="3448595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ru-RU" sz="2800" dirty="0" smtClean="0">
                    <a:latin typeface="Gill Sans MT (Основной текст)"/>
                  </a:rPr>
                  <a:t>Решение:</a:t>
                </a:r>
              </a:p>
              <a:p>
                <a:r>
                  <a:rPr lang="en-US" sz="2800" dirty="0">
                    <a:latin typeface="Gill Sans MT (Основной текст)"/>
                  </a:rPr>
                  <a:t>AC</a:t>
                </a:r>
                <a:r>
                  <a:rPr lang="ru-RU" sz="2800" dirty="0">
                    <a:latin typeface="Gill Sans MT (Основной текст)"/>
                  </a:rPr>
                  <a:t> и </a:t>
                </a:r>
                <a:r>
                  <a:rPr lang="en-US" sz="2800" dirty="0" smtClean="0">
                    <a:latin typeface="Gill Sans MT (Основной текст)"/>
                  </a:rPr>
                  <a:t>DC</a:t>
                </a:r>
                <a:r>
                  <a:rPr lang="en-US" sz="2800" baseline="-25000" dirty="0" smtClean="0">
                    <a:latin typeface="Gill Sans MT (Основной текст)"/>
                  </a:rPr>
                  <a:t>1</a:t>
                </a:r>
                <a:r>
                  <a:rPr lang="ru-RU" sz="2800" baseline="-25000" dirty="0">
                    <a:latin typeface="Gill Sans MT (Основной текст)"/>
                  </a:rPr>
                  <a:t> </a:t>
                </a:r>
                <a:r>
                  <a:rPr lang="ru-RU" sz="2800" dirty="0" smtClean="0">
                    <a:latin typeface="Gill Sans MT (Основной текст)"/>
                  </a:rPr>
                  <a:t>скрещивающиеся, по признаку</a:t>
                </a:r>
                <a:endParaRPr lang="ru-RU" sz="2800" baseline="-25000" dirty="0">
                  <a:latin typeface="Gill Sans MT (Основной текст)"/>
                </a:endParaRPr>
              </a:p>
              <a:p>
                <a:r>
                  <a:rPr lang="ru-RU" sz="2800" dirty="0" smtClean="0">
                    <a:latin typeface="Gill Sans MT (Основной текст)"/>
                  </a:rPr>
                  <a:t>Построим угол между ними</a:t>
                </a:r>
              </a:p>
              <a:p>
                <a:r>
                  <a:rPr lang="en-US" sz="2800" dirty="0" smtClean="0">
                    <a:latin typeface="Gill Sans MT (Основной текст)"/>
                  </a:rPr>
                  <a:t>A</a:t>
                </a:r>
                <a:r>
                  <a:rPr lang="ru-RU" sz="2800" baseline="-25000" dirty="0" smtClean="0">
                    <a:latin typeface="Gill Sans MT (Основной текст)"/>
                  </a:rPr>
                  <a:t>1</a:t>
                </a:r>
                <a:r>
                  <a:rPr lang="en-US" sz="2800" dirty="0" smtClean="0">
                    <a:latin typeface="Gill Sans MT (Основной текст)"/>
                  </a:rPr>
                  <a:t>C</a:t>
                </a:r>
                <a:r>
                  <a:rPr lang="ru-RU" sz="2800" baseline="-25000" dirty="0" smtClean="0">
                    <a:latin typeface="Gill Sans MT (Основной текст)"/>
                  </a:rPr>
                  <a:t>1</a:t>
                </a:r>
                <a:r>
                  <a:rPr lang="en-US" sz="2800" i="1" dirty="0" smtClean="0">
                    <a:latin typeface="Gill Sans MT (Основной текст)"/>
                  </a:rPr>
                  <a:t> </a:t>
                </a:r>
                <a:r>
                  <a:rPr lang="en-US" sz="2800" i="1" dirty="0">
                    <a:latin typeface="Gill Sans MT (Основной текст)"/>
                  </a:rPr>
                  <a:t>||</a:t>
                </a:r>
                <a:r>
                  <a:rPr lang="en-US" sz="2800" dirty="0" smtClean="0">
                    <a:latin typeface="Gill Sans MT (Основной текст)"/>
                  </a:rPr>
                  <a:t> AC</a:t>
                </a:r>
                <a:endParaRPr lang="ru-RU" sz="2800" dirty="0" smtClean="0">
                  <a:latin typeface="Gill Sans MT (Основной текст)"/>
                </a:endParaRPr>
              </a:p>
              <a:p>
                <a14:m>
                  <m:oMath xmlns:m="http://schemas.openxmlformats.org/officeDocument/2006/math">
                    <m:r>
                      <a:rPr lang="ru-RU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</m:oMath>
                </a14:m>
                <a:r>
                  <a:rPr lang="en-US" sz="2800" dirty="0">
                    <a:latin typeface="Gill Sans MT (Основной текст)"/>
                  </a:rPr>
                  <a:t>A</a:t>
                </a:r>
                <a:r>
                  <a:rPr lang="ru-RU" sz="2800" baseline="-25000" dirty="0">
                    <a:latin typeface="Gill Sans MT (Основной текст)"/>
                  </a:rPr>
                  <a:t>1</a:t>
                </a:r>
                <a:r>
                  <a:rPr lang="en-US" sz="2800" dirty="0">
                    <a:latin typeface="Gill Sans MT (Основной текст)"/>
                  </a:rPr>
                  <a:t>C</a:t>
                </a:r>
                <a:r>
                  <a:rPr lang="ru-RU" sz="2800" baseline="-25000" dirty="0" smtClean="0">
                    <a:latin typeface="Gill Sans MT (Основной текст)"/>
                  </a:rPr>
                  <a:t>1</a:t>
                </a:r>
                <a:r>
                  <a:rPr lang="en-US" sz="2800" dirty="0" smtClean="0">
                    <a:latin typeface="Gill Sans MT (Основной текст)"/>
                  </a:rPr>
                  <a:t>C</a:t>
                </a:r>
                <a:r>
                  <a:rPr lang="ru-RU" sz="2800" dirty="0" smtClean="0">
                    <a:latin typeface="Gill Sans MT (Основной текст)"/>
                  </a:rPr>
                  <a:t> – искомый</a:t>
                </a:r>
                <a:endParaRPr lang="ru-RU" sz="2800" dirty="0">
                  <a:latin typeface="Gill Sans MT (Основной текст)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447330" y="2010878"/>
                <a:ext cx="5171183" cy="3448595"/>
              </a:xfrm>
              <a:blipFill>
                <a:blip r:embed="rId2"/>
                <a:stretch>
                  <a:fillRect l="-2120" t="-1767" r="-1767" b="-28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2770" y="2017713"/>
            <a:ext cx="3873916" cy="3802344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 flipV="1">
            <a:off x="7518400" y="4397831"/>
            <a:ext cx="2873828" cy="957940"/>
          </a:xfrm>
          <a:prstGeom prst="line">
            <a:avLst/>
          </a:prstGeom>
          <a:ln w="57150">
            <a:prstDash val="lg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9608457" y="2278743"/>
            <a:ext cx="769257" cy="3077028"/>
          </a:xfrm>
          <a:prstGeom prst="line">
            <a:avLst/>
          </a:prstGeom>
          <a:ln w="57150">
            <a:solidFill>
              <a:srgbClr val="7030A0"/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7518400" y="2278743"/>
            <a:ext cx="2873828" cy="957940"/>
          </a:xfrm>
          <a:prstGeom prst="line">
            <a:avLst/>
          </a:prstGeom>
          <a:ln w="57150"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617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ru-RU" dirty="0" smtClean="0"/>
              <a:t>№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47330" y="2010878"/>
            <a:ext cx="5171183" cy="3448595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latin typeface="Gill Sans MT (Основной текст)"/>
              </a:rPr>
              <a:t>Решение:</a:t>
            </a:r>
          </a:p>
          <a:p>
            <a:r>
              <a:rPr lang="ru-RU" sz="2800" dirty="0" smtClean="0">
                <a:latin typeface="Gill Sans MT (Основной текст)"/>
              </a:rPr>
              <a:t>Построим </a:t>
            </a:r>
            <a:r>
              <a:rPr lang="en-US" sz="2800" dirty="0" smtClean="0">
                <a:latin typeface="Gill Sans MT (Основной текст)"/>
              </a:rPr>
              <a:t>A</a:t>
            </a:r>
            <a:r>
              <a:rPr lang="en-US" sz="2800" baseline="-25000" dirty="0" smtClean="0">
                <a:latin typeface="Gill Sans MT (Основной текст)"/>
              </a:rPr>
              <a:t>1</a:t>
            </a:r>
            <a:r>
              <a:rPr lang="en-US" sz="2800" dirty="0" smtClean="0">
                <a:latin typeface="Gill Sans MT (Основной текст)"/>
              </a:rPr>
              <a:t>D</a:t>
            </a:r>
            <a:endParaRPr lang="ru-RU" sz="2800" dirty="0">
              <a:latin typeface="Gill Sans MT (Основной текст)"/>
            </a:endParaRPr>
          </a:p>
          <a:p>
            <a:r>
              <a:rPr lang="ru-RU" sz="2800" dirty="0" smtClean="0">
                <a:latin typeface="Gill Sans MT (Основной текст)"/>
              </a:rPr>
              <a:t>Рассмотрим </a:t>
            </a:r>
            <a:r>
              <a:rPr lang="ru-RU" sz="2800" dirty="0" smtClean="0">
                <a:latin typeface="Gill Sans MT (Основной текст)"/>
                <a:cs typeface="Times New Roman" panose="02020603050405020304" pitchFamily="18" charset="0"/>
              </a:rPr>
              <a:t>∆</a:t>
            </a:r>
            <a:r>
              <a:rPr lang="en-US" sz="2800" dirty="0" smtClean="0">
                <a:latin typeface="Gill Sans MT (Основной текст)"/>
              </a:rPr>
              <a:t>A</a:t>
            </a:r>
            <a:r>
              <a:rPr lang="en-US" sz="2800" baseline="-25000" dirty="0" smtClean="0">
                <a:latin typeface="Gill Sans MT (Основной текст)"/>
              </a:rPr>
              <a:t>1</a:t>
            </a:r>
            <a:r>
              <a:rPr lang="en-US" sz="2800" dirty="0" smtClean="0">
                <a:latin typeface="Gill Sans MT (Основной текст)"/>
              </a:rPr>
              <a:t>DC</a:t>
            </a:r>
            <a:r>
              <a:rPr lang="ru-RU" sz="2800" baseline="-25000" dirty="0">
                <a:latin typeface="Gill Sans MT (Основной текст)"/>
              </a:rPr>
              <a:t>1</a:t>
            </a:r>
            <a:endParaRPr lang="ru-RU" sz="2800" dirty="0">
              <a:latin typeface="Gill Sans MT (Основной текст)"/>
            </a:endParaRPr>
          </a:p>
          <a:p>
            <a:r>
              <a:rPr lang="en-US" sz="2800" dirty="0" smtClean="0">
                <a:latin typeface="Gill Sans MT (Основной текст)"/>
              </a:rPr>
              <a:t>A</a:t>
            </a:r>
            <a:r>
              <a:rPr lang="en-US" sz="2800" baseline="-25000" dirty="0" smtClean="0">
                <a:latin typeface="Gill Sans MT (Основной текст)"/>
              </a:rPr>
              <a:t>1</a:t>
            </a:r>
            <a:r>
              <a:rPr lang="en-US" sz="2800" dirty="0" smtClean="0">
                <a:latin typeface="Gill Sans MT (Основной текст)"/>
              </a:rPr>
              <a:t>C</a:t>
            </a:r>
            <a:r>
              <a:rPr lang="ru-RU" sz="2800" baseline="-25000" dirty="0">
                <a:latin typeface="Gill Sans MT (Основной текст)"/>
              </a:rPr>
              <a:t>1 </a:t>
            </a:r>
            <a:r>
              <a:rPr lang="ru-RU" sz="2800" dirty="0" smtClean="0">
                <a:latin typeface="Gill Sans MT (Основной текст)"/>
              </a:rPr>
              <a:t>=</a:t>
            </a:r>
            <a:r>
              <a:rPr lang="en-US" sz="2800" dirty="0">
                <a:latin typeface="Gill Sans MT (Основной текст)"/>
              </a:rPr>
              <a:t> </a:t>
            </a:r>
            <a:r>
              <a:rPr lang="en-US" sz="2800" dirty="0" smtClean="0">
                <a:latin typeface="Gill Sans MT (Основной текст)"/>
              </a:rPr>
              <a:t>A</a:t>
            </a:r>
            <a:r>
              <a:rPr lang="en-US" sz="2800" baseline="-25000" dirty="0" smtClean="0">
                <a:latin typeface="Gill Sans MT (Основной текст)"/>
              </a:rPr>
              <a:t>1</a:t>
            </a:r>
            <a:r>
              <a:rPr lang="en-US" sz="2800" dirty="0" smtClean="0">
                <a:latin typeface="Gill Sans MT (Основной текст)"/>
              </a:rPr>
              <a:t>D</a:t>
            </a:r>
            <a:r>
              <a:rPr lang="ru-RU" sz="2800" baseline="-25000" dirty="0" smtClean="0">
                <a:latin typeface="Gill Sans MT (Основной текст)"/>
              </a:rPr>
              <a:t> </a:t>
            </a:r>
            <a:r>
              <a:rPr lang="ru-RU" sz="2800" dirty="0" smtClean="0">
                <a:latin typeface="Gill Sans MT (Основной текст)"/>
              </a:rPr>
              <a:t>=</a:t>
            </a:r>
            <a:r>
              <a:rPr lang="en-US" sz="2800" dirty="0">
                <a:latin typeface="Gill Sans MT (Основной текст)"/>
              </a:rPr>
              <a:t> </a:t>
            </a:r>
            <a:r>
              <a:rPr lang="en-US" sz="2800" dirty="0" smtClean="0">
                <a:latin typeface="Gill Sans MT (Основной текст)"/>
              </a:rPr>
              <a:t>C</a:t>
            </a:r>
            <a:r>
              <a:rPr lang="ru-RU" sz="2800" baseline="-25000" dirty="0" smtClean="0">
                <a:latin typeface="Gill Sans MT (Основной текст)"/>
              </a:rPr>
              <a:t>1</a:t>
            </a:r>
            <a:r>
              <a:rPr lang="en-US" sz="2800" dirty="0" smtClean="0">
                <a:latin typeface="Gill Sans MT (Основной текст)"/>
              </a:rPr>
              <a:t>D</a:t>
            </a:r>
            <a:r>
              <a:rPr lang="ru-RU" sz="2800" dirty="0" smtClean="0">
                <a:latin typeface="Gill Sans MT (Основной текст)"/>
              </a:rPr>
              <a:t> как диагонали равных квадратов (граней куба)</a:t>
            </a:r>
            <a:endParaRPr lang="ru-RU" sz="2800" dirty="0">
              <a:latin typeface="Gill Sans MT (Основной текст)"/>
            </a:endParaRPr>
          </a:p>
        </p:txBody>
      </p:sp>
      <p:pic>
        <p:nvPicPr>
          <p:cNvPr id="8" name="Объект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2770" y="2017713"/>
            <a:ext cx="3873916" cy="3802344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9608457" y="2278743"/>
            <a:ext cx="769257" cy="3077028"/>
          </a:xfrm>
          <a:prstGeom prst="line">
            <a:avLst/>
          </a:prstGeom>
          <a:ln w="57150">
            <a:solidFill>
              <a:srgbClr val="7030A0"/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7518400" y="2278743"/>
            <a:ext cx="2873828" cy="957940"/>
          </a:xfrm>
          <a:prstGeom prst="line">
            <a:avLst/>
          </a:prstGeom>
          <a:ln w="57150"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1686" y="3258456"/>
            <a:ext cx="2156771" cy="2186503"/>
          </a:xfrm>
          <a:prstGeom prst="line">
            <a:avLst/>
          </a:prstGeom>
          <a:ln w="57150">
            <a:solidFill>
              <a:srgbClr val="00CC00"/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203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ru-RU" dirty="0" smtClean="0"/>
              <a:t>№ 3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447330" y="2010878"/>
                <a:ext cx="5171183" cy="3448595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ru-RU" sz="2800" dirty="0" smtClean="0">
                    <a:latin typeface="Gill Sans MT (Основной текст)"/>
                  </a:rPr>
                  <a:t>Решение:</a:t>
                </a:r>
              </a:p>
              <a:p>
                <a:r>
                  <a:rPr lang="ru-RU" sz="2800" dirty="0">
                    <a:latin typeface="Gill Sans MT (Основной текст)"/>
                    <a:cs typeface="Times New Roman" panose="02020603050405020304" pitchFamily="18" charset="0"/>
                  </a:rPr>
                  <a:t>∆</a:t>
                </a:r>
                <a:r>
                  <a:rPr lang="en-US" sz="2800" dirty="0">
                    <a:latin typeface="Gill Sans MT (Основной текст)"/>
                  </a:rPr>
                  <a:t>A</a:t>
                </a:r>
                <a:r>
                  <a:rPr lang="en-US" sz="2800" baseline="-25000" dirty="0">
                    <a:latin typeface="Gill Sans MT (Основной текст)"/>
                  </a:rPr>
                  <a:t>1</a:t>
                </a:r>
                <a:r>
                  <a:rPr lang="en-US" sz="2800" dirty="0">
                    <a:latin typeface="Gill Sans MT (Основной текст)"/>
                  </a:rPr>
                  <a:t>DC</a:t>
                </a:r>
                <a:r>
                  <a:rPr lang="ru-RU" sz="2800" baseline="-25000" dirty="0" smtClean="0">
                    <a:latin typeface="Gill Sans MT (Основной текст)"/>
                  </a:rPr>
                  <a:t>1</a:t>
                </a:r>
                <a:r>
                  <a:rPr lang="ru-RU" sz="2800" dirty="0" smtClean="0">
                    <a:latin typeface="Gill Sans MT (Основной текст)"/>
                  </a:rPr>
                  <a:t> – равносторонний, по определению</a:t>
                </a:r>
              </a:p>
              <a:p>
                <a14:m>
                  <m:oMath xmlns:m="http://schemas.openxmlformats.org/officeDocument/2006/math">
                    <m:r>
                      <a:rPr lang="ru-RU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</m:oMath>
                </a14:m>
                <a:r>
                  <a:rPr lang="en-US" sz="2800" dirty="0" smtClean="0">
                    <a:latin typeface="Gill Sans MT (Основной текст)"/>
                  </a:rPr>
                  <a:t>A</a:t>
                </a:r>
                <a:r>
                  <a:rPr lang="ru-RU" sz="2800" baseline="-25000" dirty="0" smtClean="0">
                    <a:latin typeface="Gill Sans MT (Основной текст)"/>
                  </a:rPr>
                  <a:t>1</a:t>
                </a:r>
                <a:r>
                  <a:rPr lang="en-US" sz="2800" dirty="0">
                    <a:latin typeface="Gill Sans MT (Основной текст)"/>
                  </a:rPr>
                  <a:t>C</a:t>
                </a:r>
                <a:r>
                  <a:rPr lang="ru-RU" sz="2800" baseline="-25000" dirty="0">
                    <a:latin typeface="Gill Sans MT (Основной текст)"/>
                  </a:rPr>
                  <a:t>1</a:t>
                </a:r>
                <a:r>
                  <a:rPr lang="en-US" sz="2800" dirty="0" smtClean="0">
                    <a:latin typeface="Gill Sans MT (Основной текст)"/>
                  </a:rPr>
                  <a:t>C</a:t>
                </a:r>
                <a:r>
                  <a:rPr lang="ru-RU" sz="2800" dirty="0" smtClean="0">
                    <a:latin typeface="Gill Sans MT (Основной текст)"/>
                  </a:rPr>
                  <a:t> = 60</a:t>
                </a:r>
                <a:r>
                  <a:rPr lang="ru-RU" sz="2800" baseline="30000" dirty="0" smtClean="0">
                    <a:latin typeface="Gill Sans MT (Основной текст)"/>
                  </a:rPr>
                  <a:t>0</a:t>
                </a:r>
              </a:p>
              <a:p>
                <a:r>
                  <a:rPr lang="ru-RU" sz="2800" dirty="0" smtClean="0">
                    <a:latin typeface="Gill Sans MT (Основной текст)"/>
                  </a:rPr>
                  <a:t>Ответ: угол </a:t>
                </a:r>
                <a:r>
                  <a:rPr lang="ru-RU" sz="2800" dirty="0">
                    <a:latin typeface="Gill Sans MT (Основной текст)"/>
                  </a:rPr>
                  <a:t>между </a:t>
                </a:r>
                <a:r>
                  <a:rPr lang="ru-RU" sz="2800" dirty="0" smtClean="0">
                    <a:latin typeface="Gill Sans MT (Основной текст)"/>
                  </a:rPr>
                  <a:t/>
                </a:r>
                <a:br>
                  <a:rPr lang="ru-RU" sz="2800" dirty="0" smtClean="0">
                    <a:latin typeface="Gill Sans MT (Основной текст)"/>
                  </a:rPr>
                </a:br>
                <a:r>
                  <a:rPr lang="en-US" sz="2800" dirty="0" smtClean="0">
                    <a:latin typeface="Gill Sans MT (Основной текст)"/>
                  </a:rPr>
                  <a:t>AC</a:t>
                </a:r>
                <a:r>
                  <a:rPr lang="ru-RU" sz="2800" dirty="0" smtClean="0">
                    <a:latin typeface="Gill Sans MT (Основной текст)"/>
                  </a:rPr>
                  <a:t> </a:t>
                </a:r>
                <a:r>
                  <a:rPr lang="ru-RU" sz="2800" dirty="0">
                    <a:latin typeface="Gill Sans MT (Основной текст)"/>
                  </a:rPr>
                  <a:t>и </a:t>
                </a:r>
                <a:r>
                  <a:rPr lang="en-US" sz="2800" dirty="0" smtClean="0">
                    <a:latin typeface="Gill Sans MT (Основной текст)"/>
                  </a:rPr>
                  <a:t>DC</a:t>
                </a:r>
                <a:r>
                  <a:rPr lang="en-US" sz="2800" baseline="-25000" dirty="0" smtClean="0">
                    <a:latin typeface="Gill Sans MT (Основной текст)"/>
                  </a:rPr>
                  <a:t>1</a:t>
                </a:r>
                <a:r>
                  <a:rPr lang="ru-RU" sz="2800" baseline="-25000" dirty="0" smtClean="0">
                    <a:latin typeface="Gill Sans MT (Основной текст)"/>
                  </a:rPr>
                  <a:t> </a:t>
                </a:r>
                <a:r>
                  <a:rPr lang="ru-RU" sz="2800" dirty="0" smtClean="0">
                    <a:latin typeface="Gill Sans MT (Основной текст)"/>
                  </a:rPr>
                  <a:t>равен 60</a:t>
                </a:r>
                <a:r>
                  <a:rPr lang="ru-RU" sz="2800" baseline="30000" dirty="0" smtClean="0">
                    <a:latin typeface="Gill Sans MT (Основной текст)"/>
                  </a:rPr>
                  <a:t>0</a:t>
                </a:r>
                <a:endParaRPr lang="ru-RU" sz="2800" dirty="0" smtClean="0">
                  <a:latin typeface="Gill Sans MT (Основной текст)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447330" y="2010878"/>
                <a:ext cx="5171183" cy="3448595"/>
              </a:xfrm>
              <a:blipFill>
                <a:blip r:embed="rId2"/>
                <a:stretch>
                  <a:fillRect l="-2120" t="-17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2770" y="2017713"/>
            <a:ext cx="3873916" cy="3802344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9608457" y="2278743"/>
            <a:ext cx="769257" cy="3077028"/>
          </a:xfrm>
          <a:prstGeom prst="line">
            <a:avLst/>
          </a:prstGeom>
          <a:ln w="57150">
            <a:solidFill>
              <a:schemeClr val="accent2"/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7518400" y="2278743"/>
            <a:ext cx="2873828" cy="957940"/>
          </a:xfrm>
          <a:prstGeom prst="line">
            <a:avLst/>
          </a:prstGeom>
          <a:ln w="57150">
            <a:solidFill>
              <a:schemeClr val="accent2"/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66200" y="3243942"/>
            <a:ext cx="2156771" cy="2186503"/>
          </a:xfrm>
          <a:prstGeom prst="line">
            <a:avLst/>
          </a:prstGeom>
          <a:ln w="57150">
            <a:solidFill>
              <a:schemeClr val="accent2"/>
            </a:solidFill>
            <a:prstDash val="soli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609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№ 4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Дано:  </a:t>
            </a:r>
            <a:r>
              <a:rPr lang="en-US" sz="3200" dirty="0"/>
              <a:t>ABCDA</a:t>
            </a:r>
            <a:r>
              <a:rPr lang="en-US" sz="3200" baseline="-25000" dirty="0"/>
              <a:t>1</a:t>
            </a:r>
            <a:r>
              <a:rPr lang="en-US" sz="3200" dirty="0"/>
              <a:t>B</a:t>
            </a:r>
            <a:r>
              <a:rPr lang="en-US" sz="3200" baseline="-25000" dirty="0"/>
              <a:t>1</a:t>
            </a:r>
            <a:r>
              <a:rPr lang="en-US" sz="3200" dirty="0"/>
              <a:t>C</a:t>
            </a:r>
            <a:r>
              <a:rPr lang="en-US" sz="3200" baseline="-25000" dirty="0"/>
              <a:t>1</a:t>
            </a:r>
            <a:r>
              <a:rPr lang="en-US" sz="3200" dirty="0"/>
              <a:t>D</a:t>
            </a:r>
            <a:r>
              <a:rPr lang="en-US" sz="3200" baseline="-25000" dirty="0"/>
              <a:t>1</a:t>
            </a:r>
            <a:r>
              <a:rPr lang="ru-RU" sz="3200" baseline="-25000" dirty="0"/>
              <a:t> </a:t>
            </a:r>
            <a:r>
              <a:rPr lang="ru-RU" sz="3200" dirty="0"/>
              <a:t>- куб, найти угол </a:t>
            </a:r>
            <a:r>
              <a:rPr lang="ru-RU" sz="3200" dirty="0" smtClean="0"/>
              <a:t>между </a:t>
            </a:r>
            <a:br>
              <a:rPr lang="ru-RU" sz="3200" dirty="0" smtClean="0"/>
            </a:br>
            <a:r>
              <a:rPr lang="en-US" sz="3200" dirty="0" smtClean="0"/>
              <a:t>A</a:t>
            </a:r>
            <a:r>
              <a:rPr lang="en-US" sz="3200" baseline="-25000" dirty="0" smtClean="0"/>
              <a:t>1</a:t>
            </a:r>
            <a:r>
              <a:rPr lang="en-US" sz="3200" dirty="0" smtClean="0"/>
              <a:t>C</a:t>
            </a:r>
            <a:r>
              <a:rPr lang="en-US" sz="3200" baseline="-25000" dirty="0" smtClean="0"/>
              <a:t>1</a:t>
            </a:r>
            <a:r>
              <a:rPr lang="ru-RU" sz="3200" baseline="-25000" dirty="0" smtClean="0"/>
              <a:t> </a:t>
            </a:r>
            <a:r>
              <a:rPr lang="ru-RU" sz="3200" dirty="0"/>
              <a:t>и </a:t>
            </a:r>
            <a:r>
              <a:rPr lang="en-US" sz="3200" dirty="0"/>
              <a:t>B</a:t>
            </a:r>
            <a:r>
              <a:rPr lang="en-US" sz="3200" dirty="0" smtClean="0"/>
              <a:t>D</a:t>
            </a:r>
            <a:endParaRPr lang="ru-RU" sz="3200" baseline="-25000" dirty="0"/>
          </a:p>
          <a:p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82770" y="2017713"/>
            <a:ext cx="3506484" cy="344170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7460343" y="2278743"/>
            <a:ext cx="2554514" cy="870857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120744" y="4144949"/>
            <a:ext cx="1269999" cy="978594"/>
          </a:xfrm>
          <a:prstGeom prst="line">
            <a:avLst/>
          </a:prstGeom>
          <a:ln w="5715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025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№ 4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447331" y="2010878"/>
                <a:ext cx="5061042" cy="3448595"/>
              </a:xfrm>
            </p:spPr>
            <p:txBody>
              <a:bodyPr>
                <a:normAutofit fontScale="85000" lnSpcReduction="10000"/>
              </a:bodyPr>
              <a:lstStyle/>
              <a:p>
                <a:r>
                  <a:rPr lang="ru-RU" sz="3200" dirty="0">
                    <a:latin typeface="Gill Sans MT (Основной текст)"/>
                  </a:rPr>
                  <a:t>Решение</a:t>
                </a:r>
                <a:r>
                  <a:rPr lang="ru-RU" sz="3200" dirty="0" smtClean="0">
                    <a:latin typeface="Gill Sans MT (Основной текст)"/>
                  </a:rPr>
                  <a:t>:</a:t>
                </a:r>
              </a:p>
              <a:p>
                <a:r>
                  <a:rPr lang="en-US" sz="3200" dirty="0"/>
                  <a:t>A</a:t>
                </a:r>
                <a:r>
                  <a:rPr lang="en-US" sz="3200" baseline="-25000" dirty="0"/>
                  <a:t>1</a:t>
                </a:r>
                <a:r>
                  <a:rPr lang="en-US" sz="3200" dirty="0"/>
                  <a:t>C</a:t>
                </a:r>
                <a:r>
                  <a:rPr lang="en-US" sz="3200" baseline="-25000" dirty="0"/>
                  <a:t>1</a:t>
                </a:r>
                <a:r>
                  <a:rPr lang="ru-RU" sz="3200" baseline="-25000" dirty="0"/>
                  <a:t> </a:t>
                </a:r>
                <a:r>
                  <a:rPr lang="ru-RU" sz="3200" dirty="0"/>
                  <a:t>и </a:t>
                </a:r>
                <a:r>
                  <a:rPr lang="en-US" sz="3200" dirty="0" smtClean="0"/>
                  <a:t>BD</a:t>
                </a:r>
                <a:r>
                  <a:rPr lang="ru-RU" sz="3200" dirty="0" smtClean="0"/>
                  <a:t> </a:t>
                </a:r>
                <a:r>
                  <a:rPr lang="ru-RU" sz="3200" dirty="0">
                    <a:latin typeface="Gill Sans MT (Основной текст)"/>
                  </a:rPr>
                  <a:t>скрещивающиеся, по </a:t>
                </a:r>
                <a:r>
                  <a:rPr lang="ru-RU" sz="3200" dirty="0" smtClean="0">
                    <a:latin typeface="Gill Sans MT (Основной текст)"/>
                  </a:rPr>
                  <a:t>определению</a:t>
                </a:r>
                <a:endParaRPr lang="ru-RU" sz="3200" dirty="0">
                  <a:latin typeface="Gill Sans MT (Основной текст)"/>
                </a:endParaRPr>
              </a:p>
              <a:p>
                <a:r>
                  <a:rPr lang="ru-RU" sz="3200" dirty="0">
                    <a:latin typeface="Gill Sans MT (Основной текст)"/>
                  </a:rPr>
                  <a:t>Построим </a:t>
                </a:r>
                <a:r>
                  <a:rPr lang="en-US" sz="3200" dirty="0" smtClean="0">
                    <a:latin typeface="Gill Sans MT (Основной текст)"/>
                  </a:rPr>
                  <a:t>AC</a:t>
                </a:r>
                <a:r>
                  <a:rPr lang="ru-RU" sz="3200" dirty="0" smtClean="0">
                    <a:latin typeface="Gill Sans MT (Основной текст)"/>
                  </a:rPr>
                  <a:t> </a:t>
                </a:r>
                <a:r>
                  <a:rPr lang="en-US" sz="3200" i="1" dirty="0" smtClean="0">
                    <a:latin typeface="Gill Sans MT (Основной текст)"/>
                  </a:rPr>
                  <a:t>||</a:t>
                </a:r>
                <a:r>
                  <a:rPr lang="ru-RU" sz="3200" i="1" dirty="0" smtClean="0">
                    <a:latin typeface="Gill Sans MT (Основной текст)"/>
                  </a:rPr>
                  <a:t> </a:t>
                </a:r>
                <a:r>
                  <a:rPr lang="en-US" sz="3200" dirty="0" smtClean="0">
                    <a:latin typeface="Gill Sans MT (Основной текст)"/>
                  </a:rPr>
                  <a:t>A</a:t>
                </a:r>
                <a:r>
                  <a:rPr lang="ru-RU" sz="3200" baseline="-25000" dirty="0">
                    <a:latin typeface="Gill Sans MT (Основной текст)"/>
                  </a:rPr>
                  <a:t>1</a:t>
                </a:r>
                <a:r>
                  <a:rPr lang="en-US" sz="3200" dirty="0">
                    <a:latin typeface="Gill Sans MT (Основной текст)"/>
                  </a:rPr>
                  <a:t>C</a:t>
                </a:r>
                <a:r>
                  <a:rPr lang="ru-RU" sz="3200" baseline="-25000" dirty="0" smtClean="0">
                    <a:latin typeface="Gill Sans MT (Основной текст)"/>
                  </a:rPr>
                  <a:t>1</a:t>
                </a:r>
              </a:p>
              <a:p>
                <a:r>
                  <a:rPr lang="ru-RU" sz="3200" dirty="0" smtClean="0">
                    <a:latin typeface="Gill Sans MT (Основной текст)"/>
                  </a:rPr>
                  <a:t> </a:t>
                </a:r>
                <a:r>
                  <a:rPr lang="en-US" sz="3200" dirty="0" smtClean="0">
                    <a:latin typeface="Gill Sans MT (Основной текст)"/>
                  </a:rPr>
                  <a:t>AC </a:t>
                </a:r>
                <a:r>
                  <a:rPr lang="en-US" sz="3200" i="1" dirty="0" smtClean="0">
                    <a:latin typeface="Gill Sans MT (Основной текст)"/>
                    <a:cs typeface="Times New Roman" panose="02020603050405020304" pitchFamily="18" charset="0"/>
                  </a:rPr>
                  <a:t>∩ </a:t>
                </a:r>
                <a:r>
                  <a:rPr lang="en-US" sz="3200" dirty="0" smtClean="0">
                    <a:latin typeface="Gill Sans MT (Основной текст)"/>
                  </a:rPr>
                  <a:t>BD = O</a:t>
                </a:r>
                <a:endParaRPr lang="ru-RU" sz="3200" dirty="0">
                  <a:latin typeface="Gill Sans MT (Основной текст)"/>
                </a:endParaRPr>
              </a:p>
              <a:p>
                <a14:m>
                  <m:oMath xmlns:m="http://schemas.openxmlformats.org/officeDocument/2006/math">
                    <m:r>
                      <a:rPr lang="ru-RU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</m:oMath>
                </a14:m>
                <a:r>
                  <a:rPr lang="en-US" sz="3200" dirty="0" smtClean="0">
                    <a:latin typeface="Gill Sans MT (Основной текст)"/>
                  </a:rPr>
                  <a:t>AOB</a:t>
                </a:r>
                <a:r>
                  <a:rPr lang="ru-RU" sz="3200" dirty="0" smtClean="0">
                    <a:latin typeface="Gill Sans MT (Основной текст)"/>
                  </a:rPr>
                  <a:t> </a:t>
                </a:r>
                <a:r>
                  <a:rPr lang="ru-RU" sz="3200" dirty="0">
                    <a:latin typeface="Gill Sans MT (Основной текст)"/>
                  </a:rPr>
                  <a:t>– </a:t>
                </a:r>
                <a:r>
                  <a:rPr lang="ru-RU" sz="3200" dirty="0" smtClean="0">
                    <a:latin typeface="Gill Sans MT (Основной текст)"/>
                  </a:rPr>
                  <a:t>искомый</a:t>
                </a:r>
                <a:endParaRPr lang="ru-RU" sz="3200" dirty="0" smtClean="0">
                  <a:latin typeface="Gill Sans MT (Основной текст)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447331" y="2010878"/>
                <a:ext cx="5061042" cy="3448595"/>
              </a:xfrm>
              <a:blipFill rotWithShape="0">
                <a:blip r:embed="rId2"/>
                <a:stretch>
                  <a:fillRect l="-2046" t="-1413" r="-37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982770" y="2017713"/>
            <a:ext cx="3506484" cy="344170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7460343" y="2278743"/>
            <a:ext cx="2554514" cy="870857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120744" y="4144949"/>
            <a:ext cx="1269999" cy="978594"/>
          </a:xfrm>
          <a:prstGeom prst="line">
            <a:avLst/>
          </a:prstGeom>
          <a:ln w="5715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7438575" y="4201881"/>
            <a:ext cx="2554514" cy="870857"/>
          </a:xfrm>
          <a:prstGeom prst="line">
            <a:avLst/>
          </a:prstGeom>
          <a:ln w="5715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8665028" y="4547160"/>
            <a:ext cx="148771" cy="15546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509000" y="4112911"/>
            <a:ext cx="493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O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32502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Критерии оценивания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«5» – все предложения написаны верно,</a:t>
            </a:r>
          </a:p>
          <a:p>
            <a:r>
              <a:rPr lang="ru-RU" sz="2800" dirty="0" smtClean="0"/>
              <a:t>«4» – 4 предложения написаны верно,</a:t>
            </a:r>
          </a:p>
          <a:p>
            <a:r>
              <a:rPr lang="ru-RU" sz="2800" dirty="0" smtClean="0"/>
              <a:t>«3» </a:t>
            </a:r>
            <a:r>
              <a:rPr lang="ru-RU" sz="2800" dirty="0"/>
              <a:t>– </a:t>
            </a:r>
            <a:r>
              <a:rPr lang="ru-RU" sz="2800" dirty="0" smtClean="0"/>
              <a:t>3 </a:t>
            </a:r>
            <a:r>
              <a:rPr lang="ru-RU" sz="2800" dirty="0"/>
              <a:t>предложения написаны верно,</a:t>
            </a:r>
          </a:p>
          <a:p>
            <a:r>
              <a:rPr lang="ru-RU" sz="2800" dirty="0" smtClean="0"/>
              <a:t>«2» – менее трех предложений написаны верно.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2015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233314" y="2156347"/>
            <a:ext cx="3234520" cy="3316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№ 4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323833" y="2010878"/>
                <a:ext cx="5523004" cy="3448595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ru-RU" sz="3200" dirty="0">
                    <a:latin typeface="Gill Sans MT (Основной текст)"/>
                  </a:rPr>
                  <a:t>Решение</a:t>
                </a:r>
                <a:r>
                  <a:rPr lang="ru-RU" sz="3200" dirty="0" smtClean="0">
                    <a:latin typeface="Gill Sans MT (Основной текст)"/>
                  </a:rPr>
                  <a:t>:</a:t>
                </a:r>
              </a:p>
              <a:p>
                <a:r>
                  <a:rPr lang="ru-RU" sz="3200" dirty="0">
                    <a:latin typeface="Gill Sans MT (Основной текст)"/>
                  </a:rPr>
                  <a:t>Рассмотрим </a:t>
                </a:r>
                <a:r>
                  <a:rPr lang="en-US" sz="3200" dirty="0">
                    <a:latin typeface="Gill Sans MT (Основной текст)"/>
                  </a:rPr>
                  <a:t>ABCD</a:t>
                </a:r>
                <a:r>
                  <a:rPr lang="ru-RU" sz="3200" dirty="0">
                    <a:latin typeface="Gill Sans MT (Основной текст)"/>
                  </a:rPr>
                  <a:t> – грань куба – </a:t>
                </a:r>
                <a:r>
                  <a:rPr lang="ru-RU" sz="3200" dirty="0" smtClean="0">
                    <a:latin typeface="Gill Sans MT (Основной текст)"/>
                  </a:rPr>
                  <a:t>квадрат</a:t>
                </a:r>
                <a:endParaRPr lang="ru-RU" sz="3200" dirty="0">
                  <a:latin typeface="Gill Sans MT (Основной текст)"/>
                </a:endParaRPr>
              </a:p>
              <a:p>
                <a14:m>
                  <m:oMath xmlns:m="http://schemas.openxmlformats.org/officeDocument/2006/math">
                    <m:r>
                      <a:rPr lang="ru-RU" sz="3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∠</m:t>
                    </m:r>
                  </m:oMath>
                </a14:m>
                <a:r>
                  <a:rPr lang="en-US" sz="3200" dirty="0" smtClean="0">
                    <a:latin typeface="Gill Sans MT (Основной текст)"/>
                  </a:rPr>
                  <a:t>AOB</a:t>
                </a:r>
                <a:r>
                  <a:rPr lang="ru-RU" sz="3200" dirty="0" smtClean="0">
                    <a:latin typeface="Gill Sans MT (Основной текст)"/>
                  </a:rPr>
                  <a:t> = </a:t>
                </a:r>
                <a:r>
                  <a:rPr lang="ru-RU" sz="3200" dirty="0" smtClean="0">
                    <a:latin typeface="Gill Sans MT (Основной текст)"/>
                    <a:cs typeface="Times New Roman" panose="02020603050405020304" pitchFamily="18" charset="0"/>
                  </a:rPr>
                  <a:t>90</a:t>
                </a:r>
                <a:r>
                  <a:rPr lang="ru-RU" sz="3200" baseline="30000" dirty="0" smtClean="0">
                    <a:latin typeface="Gill Sans MT (Основной текст)"/>
                    <a:cs typeface="Times New Roman" panose="02020603050405020304" pitchFamily="18" charset="0"/>
                  </a:rPr>
                  <a:t>0</a:t>
                </a:r>
                <a:r>
                  <a:rPr lang="ru-RU" sz="3200" dirty="0" smtClean="0">
                    <a:latin typeface="Gill Sans MT (Основной текст)"/>
                    <a:cs typeface="Times New Roman" panose="02020603050405020304" pitchFamily="18" charset="0"/>
                  </a:rPr>
                  <a:t> как угол между диагоналями квадрата</a:t>
                </a:r>
              </a:p>
              <a:p>
                <a:r>
                  <a:rPr lang="ru-RU" sz="3200" dirty="0">
                    <a:latin typeface="Gill Sans MT (Основной текст)"/>
                  </a:rPr>
                  <a:t>Ответ: угол между </a:t>
                </a:r>
                <a:br>
                  <a:rPr lang="ru-RU" sz="3200" dirty="0">
                    <a:latin typeface="Gill Sans MT (Основной текст)"/>
                  </a:rPr>
                </a:br>
                <a:r>
                  <a:rPr lang="en-US" sz="3200" dirty="0">
                    <a:latin typeface="Gill Sans MT (Основной текст)"/>
                  </a:rPr>
                  <a:t>A</a:t>
                </a:r>
                <a:r>
                  <a:rPr lang="en-US" sz="3200" baseline="-25000" dirty="0">
                    <a:latin typeface="Gill Sans MT (Основной текст)"/>
                  </a:rPr>
                  <a:t>1</a:t>
                </a:r>
                <a:r>
                  <a:rPr lang="en-US" sz="3200" dirty="0">
                    <a:latin typeface="Gill Sans MT (Основной текст)"/>
                  </a:rPr>
                  <a:t>C</a:t>
                </a:r>
                <a:r>
                  <a:rPr lang="en-US" sz="3200" baseline="-25000" dirty="0">
                    <a:latin typeface="Gill Sans MT (Основной текст)"/>
                  </a:rPr>
                  <a:t>1</a:t>
                </a:r>
                <a:r>
                  <a:rPr lang="ru-RU" sz="3200" baseline="-25000" dirty="0">
                    <a:latin typeface="Gill Sans MT (Основной текст)"/>
                  </a:rPr>
                  <a:t> </a:t>
                </a:r>
                <a:r>
                  <a:rPr lang="ru-RU" sz="3200" dirty="0">
                    <a:latin typeface="Gill Sans MT (Основной текст)"/>
                  </a:rPr>
                  <a:t>и </a:t>
                </a:r>
                <a:r>
                  <a:rPr lang="en-US" sz="3200" dirty="0" smtClean="0">
                    <a:latin typeface="Gill Sans MT (Основной текст)"/>
                  </a:rPr>
                  <a:t>BD</a:t>
                </a:r>
                <a:r>
                  <a:rPr lang="ru-RU" sz="3200" baseline="-25000" dirty="0" smtClean="0">
                    <a:latin typeface="Gill Sans MT (Основной текст)"/>
                  </a:rPr>
                  <a:t> </a:t>
                </a:r>
                <a:r>
                  <a:rPr lang="ru-RU" sz="3200" dirty="0" smtClean="0">
                    <a:latin typeface="Gill Sans MT (Основной текст)"/>
                  </a:rPr>
                  <a:t>равен </a:t>
                </a:r>
                <a:r>
                  <a:rPr lang="ru-RU" sz="3200" dirty="0">
                    <a:latin typeface="Gill Sans MT (Основной текст)"/>
                  </a:rPr>
                  <a:t>9</a:t>
                </a:r>
                <a:r>
                  <a:rPr lang="ru-RU" sz="3200" dirty="0" smtClean="0">
                    <a:latin typeface="Gill Sans MT (Основной текст)"/>
                  </a:rPr>
                  <a:t>0</a:t>
                </a:r>
                <a:r>
                  <a:rPr lang="ru-RU" sz="3200" baseline="30000" dirty="0" smtClean="0">
                    <a:latin typeface="Gill Sans MT (Основной текст)"/>
                  </a:rPr>
                  <a:t>0</a:t>
                </a:r>
                <a:endParaRPr lang="ru-RU" sz="3200" dirty="0">
                  <a:latin typeface="Gill Sans MT (Основной текст)"/>
                </a:endParaRPr>
              </a:p>
              <a:p>
                <a:endParaRPr lang="ru-RU" sz="3200" dirty="0">
                  <a:latin typeface="Gill Sans MT (Основной текст)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323833" y="2010878"/>
                <a:ext cx="5523004" cy="3448595"/>
              </a:xfrm>
              <a:blipFill rotWithShape="0">
                <a:blip r:embed="rId2"/>
                <a:stretch>
                  <a:fillRect l="-1876" t="-1590" r="-2539" b="-17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7634514" y="2670629"/>
            <a:ext cx="2380343" cy="238034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299814" y="4874835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371277" y="2240753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B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9995495" y="4845807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9954701" y="2240753"/>
            <a:ext cx="263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</a:t>
            </a:r>
            <a:endParaRPr lang="ru-RU" sz="2800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7634514" y="2670629"/>
            <a:ext cx="2380343" cy="2380344"/>
          </a:xfrm>
          <a:prstGeom prst="line">
            <a:avLst/>
          </a:prstGeom>
          <a:ln w="5715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12" idx="1"/>
          </p:cNvCxnSpPr>
          <p:nvPr/>
        </p:nvCxnSpPr>
        <p:spPr>
          <a:xfrm>
            <a:off x="7643309" y="2670628"/>
            <a:ext cx="2352186" cy="2436789"/>
          </a:xfrm>
          <a:prstGeom prst="line">
            <a:avLst/>
          </a:prstGeom>
          <a:ln w="5715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8723084" y="3821442"/>
            <a:ext cx="148771" cy="15546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8581570" y="3285595"/>
            <a:ext cx="493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O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26680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4" t="11618" r="11791" b="15495"/>
          <a:stretch/>
        </p:blipFill>
        <p:spPr>
          <a:xfrm>
            <a:off x="3172690" y="166255"/>
            <a:ext cx="5403273" cy="648392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92320" y="2909454"/>
            <a:ext cx="498764" cy="9975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149434" y="2465920"/>
            <a:ext cx="498764" cy="997527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252855" y="2799372"/>
            <a:ext cx="498764" cy="997527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носка-облако 5"/>
          <p:cNvSpPr/>
          <p:nvPr/>
        </p:nvSpPr>
        <p:spPr>
          <a:xfrm rot="961085">
            <a:off x="7695523" y="1418650"/>
            <a:ext cx="2598981" cy="2033387"/>
          </a:xfrm>
          <a:prstGeom prst="cloudCallout">
            <a:avLst>
              <a:gd name="adj1" fmla="val -35891"/>
              <a:gd name="adj2" fmla="val 72157"/>
            </a:avLst>
          </a:prstGeom>
          <a:solidFill>
            <a:srgbClr val="FFFF00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 rot="21023709" flipH="1">
            <a:off x="1093545" y="1437323"/>
            <a:ext cx="2614439" cy="1962641"/>
          </a:xfrm>
          <a:prstGeom prst="cloudCallout">
            <a:avLst>
              <a:gd name="adj1" fmla="val -72647"/>
              <a:gd name="adj2" fmla="val 64799"/>
            </a:avLst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носка-облако 7"/>
          <p:cNvSpPr/>
          <p:nvPr/>
        </p:nvSpPr>
        <p:spPr>
          <a:xfrm flipV="1">
            <a:off x="4668983" y="637306"/>
            <a:ext cx="2644202" cy="1982507"/>
          </a:xfrm>
          <a:prstGeom prst="cloudCallout">
            <a:avLst>
              <a:gd name="adj1" fmla="val -8620"/>
              <a:gd name="adj2" fmla="val -90742"/>
            </a:avLst>
          </a:prstGeom>
          <a:solidFill>
            <a:schemeClr val="accent2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219820" y="2021112"/>
            <a:ext cx="2758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Неинтересно, много непонятно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73701" y="1437487"/>
            <a:ext cx="27501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Очень интересно, все понятно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51619" y="2145373"/>
            <a:ext cx="26497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Интересно, но остались вопросы</a:t>
            </a:r>
          </a:p>
        </p:txBody>
      </p:sp>
    </p:spTree>
    <p:extLst>
      <p:ext uri="{BB962C8B-B14F-4D97-AF65-F5344CB8AC3E}">
        <p14:creationId xmlns:p14="http://schemas.microsoft.com/office/powerpoint/2010/main" val="330324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Башмаков М.И. Математика : учебник для студентов учреждений СПО</a:t>
            </a:r>
          </a:p>
          <a:p>
            <a:r>
              <a:rPr lang="ru-RU" sz="2800" dirty="0"/>
              <a:t>Стр. 50 – 53 учить определения и теоремы</a:t>
            </a:r>
          </a:p>
          <a:p>
            <a:r>
              <a:rPr lang="ru-RU" sz="2800" dirty="0"/>
              <a:t>Стр. 53 № 1 – 6 устно, № 7 – 9 </a:t>
            </a:r>
            <a:r>
              <a:rPr lang="ru-RU" sz="2800" dirty="0" smtClean="0"/>
              <a:t>письменно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1165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nplus.com/files/resources/original/5b88ffcc57cde1658f27364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9636" y="0"/>
            <a:ext cx="9603275" cy="1049235"/>
          </a:xfrm>
        </p:spPr>
        <p:txBody>
          <a:bodyPr/>
          <a:lstStyle/>
          <a:p>
            <a:pPr algn="ctr"/>
            <a:r>
              <a:rPr lang="ru-RU" dirty="0" smtClean="0"/>
              <a:t>Где можно применить знания и навыки полученные на уроках стереометрии ???</a:t>
            </a:r>
            <a:endParaRPr lang="ru-RU" dirty="0"/>
          </a:p>
        </p:txBody>
      </p:sp>
      <p:pic>
        <p:nvPicPr>
          <p:cNvPr id="4" name="Трехмерное_проектирование_с_Renga_Architectur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51180" y="903371"/>
            <a:ext cx="10457049" cy="5877695"/>
          </a:xfrm>
        </p:spPr>
      </p:pic>
    </p:spTree>
    <p:extLst>
      <p:ext uri="{BB962C8B-B14F-4D97-AF65-F5344CB8AC3E}">
        <p14:creationId xmlns:p14="http://schemas.microsoft.com/office/powerpoint/2010/main" val="326451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nplus.com/files/resources/original/5b88ffcc57cde1658f2736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40" y="-182880"/>
            <a:ext cx="12484330" cy="719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b-gr.com/upload/resize_cache/iblock/fcf/800_800_2/fcfe4884b1a9b4aab15099588a51de4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45" y="0"/>
            <a:ext cx="11097491" cy="6403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 flipV="1">
            <a:off x="1579417" y="1634839"/>
            <a:ext cx="1454727" cy="4211782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898072" y="1856513"/>
            <a:ext cx="3297382" cy="3768433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786745" y="1510145"/>
            <a:ext cx="1558637" cy="4281060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832763" y="1330039"/>
            <a:ext cx="1821871" cy="4461166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242957" y="1427021"/>
            <a:ext cx="13853" cy="426720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547762" y="1413161"/>
            <a:ext cx="13853" cy="426720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894119" y="1427021"/>
            <a:ext cx="13853" cy="4267201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415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000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avatanplus.com/files/resources/original/5b88ffcc57cde1658f2736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60" y="-196009"/>
            <a:ext cx="12469090" cy="719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t03.kakprosto.ru/images/article/2011/9/30/1_5254fd35e60c35254fd35e61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611" y="58056"/>
            <a:ext cx="8859102" cy="664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 flipV="1">
            <a:off x="1959430" y="2258292"/>
            <a:ext cx="130627" cy="2284679"/>
          </a:xfrm>
          <a:prstGeom prst="line">
            <a:avLst/>
          </a:prstGeom>
          <a:ln w="762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2631" y="29028"/>
            <a:ext cx="3293750" cy="2159005"/>
          </a:xfrm>
          <a:prstGeom prst="line">
            <a:avLst/>
          </a:prstGeom>
          <a:ln w="762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Управляющая кнопка: справка 19">
            <a:hlinkClick r:id="rId4" highlightClick="1"/>
          </p:cNvPr>
          <p:cNvSpPr/>
          <p:nvPr/>
        </p:nvSpPr>
        <p:spPr>
          <a:xfrm>
            <a:off x="7707085" y="2679306"/>
            <a:ext cx="2733683" cy="3264962"/>
          </a:xfrm>
          <a:prstGeom prst="actionButtonHelp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00206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Куб 8">
            <a:hlinkClick r:id="rId5" action="ppaction://hlinkfile"/>
          </p:cNvPr>
          <p:cNvSpPr/>
          <p:nvPr/>
        </p:nvSpPr>
        <p:spPr>
          <a:xfrm>
            <a:off x="525008" y="206448"/>
            <a:ext cx="1434422" cy="1434422"/>
          </a:xfrm>
          <a:prstGeom prst="cube">
            <a:avLst/>
          </a:prstGeom>
          <a:solidFill>
            <a:srgbClr val="7030A0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02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125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Определение 1. две прямые называются скрещивающимися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/>
              <a:t>Если они не лежат в одной плоскости</a:t>
            </a:r>
          </a:p>
          <a:p>
            <a:r>
              <a:rPr lang="ru-RU" sz="3200" dirty="0"/>
              <a:t>Или не существует плоскости содержащей эти прямые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70073" y="2017712"/>
            <a:ext cx="4019181" cy="3944925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 flipH="1">
            <a:off x="6982691" y="2258291"/>
            <a:ext cx="775855" cy="1039091"/>
          </a:xfrm>
          <a:prstGeom prst="line">
            <a:avLst/>
          </a:prstGeom>
          <a:ln w="571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6954981" y="5527961"/>
            <a:ext cx="2189017" cy="13856"/>
          </a:xfrm>
          <a:prstGeom prst="line">
            <a:avLst/>
          </a:prstGeom>
          <a:ln w="571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04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vatanplus.com/files/resources/original/5b88ffcc57cde1658f2736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" y="-114222"/>
            <a:ext cx="12438610" cy="719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.arts.in.ua/i/6216/most_golovatyy_sergey_131243570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768" y="-1"/>
            <a:ext cx="9827686" cy="696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2649681" y="2078182"/>
            <a:ext cx="6882243" cy="13857"/>
          </a:xfrm>
          <a:prstGeom prst="line">
            <a:avLst/>
          </a:prstGeom>
          <a:ln w="1016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3217721" y="3311236"/>
            <a:ext cx="4901043" cy="3048000"/>
          </a:xfrm>
          <a:prstGeom prst="line">
            <a:avLst/>
          </a:prstGeom>
          <a:ln w="1016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707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Теорема (Признак скрещивающихся прямых)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912476" cy="3448595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400" dirty="0"/>
              <a:t>Если одна из двух прямых лежит в некоторой плоскости, а другая прямая пересекает эту плоскость в точке, не лежащей на первой прямой, то эти прямые скрещивающиеся.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59807" y="2010878"/>
            <a:ext cx="4761761" cy="344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69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895</TotalTime>
  <Words>875</Words>
  <Application>Microsoft Office PowerPoint</Application>
  <PresentationFormat>Широкоэкранный</PresentationFormat>
  <Paragraphs>221</Paragraphs>
  <Slides>32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Calibri</vt:lpstr>
      <vt:lpstr>Cambria Math</vt:lpstr>
      <vt:lpstr>Gill Sans MT</vt:lpstr>
      <vt:lpstr>Gill Sans MT (Основной текст)</vt:lpstr>
      <vt:lpstr>Times New Roman</vt:lpstr>
      <vt:lpstr>Gallery</vt:lpstr>
      <vt:lpstr>Тема. Взаимное расположение двух прямых в пространстве</vt:lpstr>
      <vt:lpstr>Впишите в пропуски слова</vt:lpstr>
      <vt:lpstr>Критерии оценивания</vt:lpstr>
      <vt:lpstr>Где можно применить знания и навыки полученные на уроках стереометрии ???</vt:lpstr>
      <vt:lpstr>Презентация PowerPoint</vt:lpstr>
      <vt:lpstr>Презентация PowerPoint</vt:lpstr>
      <vt:lpstr>Определение 1. две прямые называются скрещивающимися</vt:lpstr>
      <vt:lpstr>Презентация PowerPoint</vt:lpstr>
      <vt:lpstr>Теорема (Признак скрещивающихся прямых)</vt:lpstr>
      <vt:lpstr>Теорема (Признак скрещивающихся прямых)</vt:lpstr>
      <vt:lpstr>Теорема (Признак скрещивающихся прямых)</vt:lpstr>
      <vt:lpstr>Взаимное расположение двух прямых в пространстве</vt:lpstr>
      <vt:lpstr>Презентация PowerPoint</vt:lpstr>
      <vt:lpstr>Задача № 1</vt:lpstr>
      <vt:lpstr>Задача № 1</vt:lpstr>
      <vt:lpstr>Задача № 1</vt:lpstr>
      <vt:lpstr>Задача № 1</vt:lpstr>
      <vt:lpstr>Задача № 1</vt:lpstr>
      <vt:lpstr>Задача № 1</vt:lpstr>
      <vt:lpstr>Задача № 1</vt:lpstr>
      <vt:lpstr>Задача № 2</vt:lpstr>
      <vt:lpstr>Задача № 2</vt:lpstr>
      <vt:lpstr>Угол между скрещивающимися прямыми</vt:lpstr>
      <vt:lpstr>Задача № 3</vt:lpstr>
      <vt:lpstr>Задача № 3</vt:lpstr>
      <vt:lpstr>Задача № 3</vt:lpstr>
      <vt:lpstr>Задача № 3</vt:lpstr>
      <vt:lpstr>Задача № 4</vt:lpstr>
      <vt:lpstr>Задача № 4</vt:lpstr>
      <vt:lpstr>Задача № 4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Тема. Взаимное расположение двух прямых в пространстве.</dc:title>
  <dc:creator>user</dc:creator>
  <cp:lastModifiedBy>user</cp:lastModifiedBy>
  <cp:revision>111</cp:revision>
  <dcterms:created xsi:type="dcterms:W3CDTF">2020-11-02T09:44:59Z</dcterms:created>
  <dcterms:modified xsi:type="dcterms:W3CDTF">2020-11-18T18:19:24Z</dcterms:modified>
</cp:coreProperties>
</file>