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58" r:id="rId4"/>
    <p:sldId id="261" r:id="rId5"/>
    <p:sldId id="264" r:id="rId6"/>
    <p:sldId id="262" r:id="rId7"/>
    <p:sldId id="263" r:id="rId8"/>
    <p:sldId id="265" r:id="rId9"/>
    <p:sldId id="266" r:id="rId10"/>
    <p:sldId id="267" r:id="rId11"/>
    <p:sldId id="272" r:id="rId12"/>
    <p:sldId id="273" r:id="rId13"/>
    <p:sldId id="268" r:id="rId14"/>
    <p:sldId id="269" r:id="rId15"/>
    <p:sldId id="270" r:id="rId16"/>
    <p:sldId id="271" r:id="rId17"/>
    <p:sldId id="27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61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2851D-B3C2-4951-8465-A6096BC3F32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FD2DD-8299-4CB4-B984-22203E90F9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1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Шаблон состоит из 6 рисунков с соотношениями сторон 15:10.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замены шаблонных рисунков на необходимые к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уроку, нужно: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Обрезать рисунки в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 Office Picture Manager 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или другом графическом редакторе до пропорций 15:10;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Открыть вкладку Выделение и видимость (вкладка Главная на Панели управления – группа Рисование – Упорядочить – Область выделения);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Выделить рисунок для замены и заменить его на подготовленное изображение (вкладка Формат на Панели управления – группа Изменение – Изменить рисунок, или щёлкнуть правой кнопкой мыши и выбрать Изменить рисунок; первый способ лучше);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замены одного изображения отключить его видимость во вкладке Выделение и видимость и начать изменение следующего рисунка.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конце работы нажать надпись Показать все во вкладке Выделение и видимость.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DA4F1-CCA3-4F1F-A14A-A2CF09D545F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19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Шаблон состоит из 9 рисунков с соотношениями сторон 15:10.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замены шаблонных рисунков на необходимые к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уроку, нужно: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Обрезать рисунки в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 Office Picture Manager 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или другом графическом редакторе до пропорций 15:10;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Открыть вкладку Выделение и видимость (вкладка Главная на Панели управления – группа Рисование – Упорядочить – Область выделения);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Выделить рисунок для замены и заменить его на подготовленное изображение (вкладка Формат на Панели управления – группа Изменение – Изменить рисунок, или щёлкнуть правой кнопкой мыши и выбрать Изменить рисунок; первый способ лучше);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замены одного изображения отключить его видимость во вкладке Выделение и видимость и начать изменение следующего рисунка.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конце работы нажать надпись Показать все во вкладке Выделение и видимость.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DA4F1-CCA3-4F1F-A14A-A2CF09D545F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26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2018-10-25%20&#1058;&#1091;&#1088;&#1075;&#1077;&#1085;&#1077;&#1074;%20200\convert\&#1056;&#1086;&#1084;&#1072;&#1085;&#1089;&#1099;%20-%20&#1059;&#1090;&#1088;&#1086;%20&#1058;&#1091;&#1084;&#1072;&#1085;&#1085;&#1086;&#1077;%20(minus).mp3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5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adyr.org/system/album_photos/000/070/566/70566/original.jpg" TargetMode="External"/><Relationship Id="rId13" Type="http://schemas.openxmlformats.org/officeDocument/2006/relationships/hyperlink" Target="https://libmir.com/i/24/322324/cover.jpg" TargetMode="External"/><Relationship Id="rId18" Type="http://schemas.openxmlformats.org/officeDocument/2006/relationships/hyperlink" Target="https://img-gorod.ru/upload/iblock/16c/16cd98fcc27987477b3c7162ec51fbab.jpg" TargetMode="External"/><Relationship Id="rId26" Type="http://schemas.openxmlformats.org/officeDocument/2006/relationships/hyperlink" Target="http://arhpod.com/Img/news/42/42-preview.jpg" TargetMode="External"/><Relationship Id="rId3" Type="http://schemas.openxmlformats.org/officeDocument/2006/relationships/hyperlink" Target="https://artchive.ru/res/media/img/oy1200/work/3c7/195716.jpg" TargetMode="External"/><Relationship Id="rId21" Type="http://schemas.openxmlformats.org/officeDocument/2006/relationships/hyperlink" Target="http://old.goslitmuz.ru/images/stories/Virtual_museum/Viardot/011.jpg" TargetMode="External"/><Relationship Id="rId7" Type="http://schemas.openxmlformats.org/officeDocument/2006/relationships/hyperlink" Target="http://zoozel.ru/gallery/images/67714_portret-turgenev.jpg" TargetMode="External"/><Relationship Id="rId12" Type="http://schemas.openxmlformats.org/officeDocument/2006/relationships/hyperlink" Target="https://pda.litres.ru/static/bookimages/28/88/39/28883984.bin.dir/28883984.cover_max1500.jpg" TargetMode="External"/><Relationship Id="rId17" Type="http://schemas.openxmlformats.org/officeDocument/2006/relationships/hyperlink" Target="https://www.litres.ru/static/bookimages/30/06/83/30068369.bin.dir/30068369.cover_max1500.jpg" TargetMode="External"/><Relationship Id="rId25" Type="http://schemas.openxmlformats.org/officeDocument/2006/relationships/hyperlink" Target="http://v-protasov.ru/images/gallery/orig/isaakijevskij_sobor_v_moroznyj_djen_-1891-.jpg" TargetMode="External"/><Relationship Id="rId2" Type="http://schemas.openxmlformats.org/officeDocument/2006/relationships/image" Target="../media/image3.jpeg"/><Relationship Id="rId16" Type="http://schemas.openxmlformats.org/officeDocument/2006/relationships/hyperlink" Target="http://www.bookin.org.ru/book/5112302.jpg" TargetMode="External"/><Relationship Id="rId20" Type="http://schemas.openxmlformats.org/officeDocument/2006/relationships/hyperlink" Target="https://fotki.yandex.ru/next/users/tv-5658210/album/568848/view/2286440?page=0" TargetMode="External"/><Relationship Id="rId29" Type="http://schemas.openxmlformats.org/officeDocument/2006/relationships/hyperlink" Target="http://zoozel.ru/gallery/images/2031090_pich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tchive.ru/artists/567~Ilja_Efimovich_Repin/works/394375~Portret_pisatelja_ICTurgeneva" TargetMode="External"/><Relationship Id="rId11" Type="http://schemas.openxmlformats.org/officeDocument/2006/relationships/hyperlink" Target="https://www.litres.ru/static/bookimages/28/13/11/28131186.bin.dir/28131186.cover_max1500.jpg" TargetMode="External"/><Relationship Id="rId24" Type="http://schemas.openxmlformats.org/officeDocument/2006/relationships/hyperlink" Target="https://www.gatherdigital.co.uk/news/debt.jpg" TargetMode="External"/><Relationship Id="rId5" Type="http://schemas.openxmlformats.org/officeDocument/2006/relationships/hyperlink" Target="https://vsdn.ru/museum/catalogue/exhibit13115.htm" TargetMode="External"/><Relationship Id="rId15" Type="http://schemas.openxmlformats.org/officeDocument/2006/relationships/hyperlink" Target="https://pda.litres.ru/static/bookimages/11/03/85/11038501.bin.dir/11038501.cover_max1500.jpg" TargetMode="External"/><Relationship Id="rId23" Type="http://schemas.openxmlformats.org/officeDocument/2006/relationships/hyperlink" Target="http://tunnel.ru/media/images/2017-05/post/106353/22--polina-viardo..jpg" TargetMode="External"/><Relationship Id="rId28" Type="http://schemas.openxmlformats.org/officeDocument/2006/relationships/hyperlink" Target="https://s16.radikal.ru/i190/1207/21/3b461d138f2d.png" TargetMode="External"/><Relationship Id="rId10" Type="http://schemas.openxmlformats.org/officeDocument/2006/relationships/hyperlink" Target="http://autotravel.ru/phalbum/90194/114.jpg" TargetMode="External"/><Relationship Id="rId19" Type="http://schemas.openxmlformats.org/officeDocument/2006/relationships/hyperlink" Target="https://cdn.27.ua/799/63/0b/221963_1.jpeg" TargetMode="External"/><Relationship Id="rId4" Type="http://schemas.openxmlformats.org/officeDocument/2006/relationships/hyperlink" Target="https://ds03.infourok.ru/uploads/ex/0b10/000450cf-fca97523/img6.jpg" TargetMode="External"/><Relationship Id="rId9" Type="http://schemas.openxmlformats.org/officeDocument/2006/relationships/hyperlink" Target="https://s019.radikal.ru/i625/1207/af/a5626adebb05.png" TargetMode="External"/><Relationship Id="rId14" Type="http://schemas.openxmlformats.org/officeDocument/2006/relationships/hyperlink" Target="http://vse-kratko.ru/wp-content/uploads/2017/07/3.jpg" TargetMode="External"/><Relationship Id="rId22" Type="http://schemas.openxmlformats.org/officeDocument/2006/relationships/hyperlink" Target="https://img0.liveinternet.ru/images/attach/b/4/104/214/104214092_large_22222222222222.jpg" TargetMode="External"/><Relationship Id="rId27" Type="http://schemas.openxmlformats.org/officeDocument/2006/relationships/hyperlink" Target="https://img-fotki.yandex.ru/get/904851/609011898.4b/0_2307ba_805f6da5_orig" TargetMode="External"/><Relationship Id="rId30" Type="http://schemas.openxmlformats.org/officeDocument/2006/relationships/hyperlink" Target="https://s019.radikal.ru/i642/1207/f3/ddb71eb8e305.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pleer.fm/song/127131451/Pauline_Viardot_-_Hai_luli/" TargetMode="External"/><Relationship Id="rId3" Type="http://schemas.openxmlformats.org/officeDocument/2006/relationships/hyperlink" Target="https://vk.com/video156213322_166407530" TargetMode="External"/><Relationship Id="rId7" Type="http://schemas.openxmlformats.org/officeDocument/2006/relationships/hyperlink" Target="https://songhouse.me/s/79301699-Melodiya_dlya_chteniya_-_5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onghouse.me/s/85867651-fon_dlya_stiha_-_trogatelnaya_melodiya_svechi/" TargetMode="External"/><Relationship Id="rId11" Type="http://schemas.openxmlformats.org/officeDocument/2006/relationships/hyperlink" Target="https://ipleer.fm/song/1416421/Valentina_Ponomareva_-_Utro_tumannoe/" TargetMode="External"/><Relationship Id="rId5" Type="http://schemas.openxmlformats.org/officeDocument/2006/relationships/hyperlink" Target="https://songhouse.me/s/67394336-srednevekovaya_muzyka_-_flejta_i_krasivaya_fonovaya_muzyka/" TargetMode="External"/><Relationship Id="rId10" Type="http://schemas.openxmlformats.org/officeDocument/2006/relationships/hyperlink" Target="https://lalamus.mobi/music/%D0%A3%D1%82%D1%80%D0%BE+%D1%82%D1%83%D0%BC%D0%B0%D0%BD%D0%BD%D0%BE%D0%B5+%D0%BC%D0%B8%D0%BD%D1%83%D1%81" TargetMode="External"/><Relationship Id="rId4" Type="http://schemas.openxmlformats.org/officeDocument/2006/relationships/hyperlink" Target="https://songhouse.me/s/56410826-Melodiya_dlya_chteniya_-_4/" TargetMode="External"/><Relationship Id="rId9" Type="http://schemas.openxmlformats.org/officeDocument/2006/relationships/hyperlink" Target="https://ipleer.fm/song/22092875/HVOROSTOVSKIJ_-_Utro_tumannoe_utro_sedoe...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6992"/>
            <a:ext cx="7772400" cy="1470025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Любовь длиною в жизнь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1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6370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0000"/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._Соколов._Портрет_П._М._Виардо-Гарсиа._Ок._1844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32040" y="364331"/>
            <a:ext cx="4086225" cy="6129337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40000"/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._Соколов._Портрет_П._М._Виардо-Гарсиа._Ок._184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932040" y="364331"/>
            <a:ext cx="4086225" cy="6129337"/>
          </a:xfrm>
          <a:prstGeom prst="rect">
            <a:avLst/>
          </a:prstGeom>
          <a:effectLst/>
        </p:spPr>
      </p:pic>
      <p:pic>
        <p:nvPicPr>
          <p:cNvPr id="2" name="Pauline_Viardot_-_Hai_luli_(iPle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65" end="158320.6"/>
                  <p14:fade in="5000" out="5000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-900608" y="5877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40000"/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._Соколов._Портрет_П._М._Виардо-Гарсиа._Ок._184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932040" y="364331"/>
            <a:ext cx="4086225" cy="6129337"/>
          </a:xfrm>
          <a:prstGeom prst="rect">
            <a:avLst/>
          </a:prstGeom>
          <a:effectLst/>
        </p:spPr>
      </p:pic>
      <p:pic>
        <p:nvPicPr>
          <p:cNvPr id="2" name="мужской вар.       Абаза Эраст club13333245  Дмит..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4624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27383"/>
            <a:ext cx="9180512" cy="6885383"/>
            <a:chOff x="0" y="-27383"/>
            <a:chExt cx="9180512" cy="6885383"/>
          </a:xfrm>
        </p:grpSpPr>
        <p:pic>
          <p:nvPicPr>
            <p:cNvPr id="2" name="Рисунок 1" descr="Айвазовский С-Петербург в морозный день.jp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0" y="0"/>
              <a:ext cx="4579632" cy="3429000"/>
            </a:xfrm>
            <a:prstGeom prst="rect">
              <a:avLst/>
            </a:prstGeom>
          </p:spPr>
        </p:pic>
        <p:pic>
          <p:nvPicPr>
            <p:cNvPr id="4" name="Рисунок 3" descr="Лондон.jp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572000" y="-27383"/>
              <a:ext cx="4571999" cy="3816424"/>
            </a:xfrm>
            <a:prstGeom prst="rect">
              <a:avLst/>
            </a:prstGeom>
          </p:spPr>
        </p:pic>
        <p:pic>
          <p:nvPicPr>
            <p:cNvPr id="6" name="Рисунок 5" descr="Париж.jp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4499992" y="3429000"/>
              <a:ext cx="4680520" cy="3429000"/>
            </a:xfrm>
            <a:prstGeom prst="rect">
              <a:avLst/>
            </a:prstGeom>
          </p:spPr>
        </p:pic>
        <p:pic>
          <p:nvPicPr>
            <p:cNvPr id="3" name="Рисунок 2" descr="москва.jp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1" y="3428999"/>
              <a:ext cx="4572000" cy="3429001"/>
            </a:xfrm>
            <a:prstGeom prst="rect">
              <a:avLst/>
            </a:prstGeom>
          </p:spPr>
        </p:pic>
      </p:grpSp>
      <p:pic>
        <p:nvPicPr>
          <p:cNvPr id="8" name="Романсы - Утро Туманное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юдвиг Пич Портрет Полины Виардо 1865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99992" y="571500"/>
            <a:ext cx="5076825" cy="5715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 descr="1867 И. С. ТУРГЕНЕВ Рисунок Людвига Пича, Баден-Баден, 1866—1868 гг. Музей города Баден-Баден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648072"/>
            <a:ext cx="4208612" cy="52292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4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лина Виардо в старости фотография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22649" y="214552"/>
            <a:ext cx="4298702" cy="6428896"/>
          </a:xfrm>
          <a:prstGeom prst="rect">
            <a:avLst/>
          </a:prstGeom>
        </p:spPr>
      </p:pic>
      <p:pic>
        <p:nvPicPr>
          <p:cNvPr id="3" name="женский вар. валентина-пономарева-утро-туманное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78" end="139716.25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-756592" y="63093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56992"/>
            <a:ext cx="8784976" cy="1470025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Любовь длиною в жизнь …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5.   Melodiya_dlya_chteniya_-_4_(SongHouse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1" nodeType="withEffect">
                                  <p:stCondLst>
                                    <p:cond delay="2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4624"/>
            <a:ext cx="8424936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Информационные источники:</a:t>
            </a:r>
            <a:endParaRPr lang="ru-RU" sz="1000" dirty="0" smtClean="0"/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Изображения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1, 16. 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В.П.Перов «Портрет писателя Ивана Сергеевича Тургенева»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https://artchive.ru/res/media/img/oy1200/work/3c7/195716.jpg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Фон. Усадьба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Спасское-Лутовиново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https://ds03.infourok.ru/uploads/ex/0b10/000450cf-fca97523/img6.jpg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2. Портреты И. С. Тургенева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Горбунов К. А.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https://vsdn.ru/museum/catalogue/exhibit13115.htm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Репин И. Е.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https://artchive.ru/artists/567~Ilja_Efimovich_Repin/works/394375~Portret_pisatelja_ICTurgeneva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Ге Н. Н.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http://zoozel.ru/gallery/images/67714_portret-turgenev.jpg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Маковский К.Е.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http://www.anadyr.org/system/album_photos/000/070/566/70566/original.jpg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Харламов А. А. 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https://s019.radikal.ru/i625/1207/af/a5626adebb05.png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Перов В. П.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https://artchive.ru/res/media/img/oy1200/work/3c7/195716.jpg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5.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Дуб Тургенева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http://autotravel.ru/phalbum/90194/114.jpg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7. Книги.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Дворянское гнездо</a:t>
            </a:r>
          </a:p>
          <a:p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https://www.litres.ru/static/bookimages/28/13/11/28131186.bin.dir/28131186.cover_max1500.jpg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Записки охотника</a:t>
            </a:r>
          </a:p>
          <a:p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https://pda.litres.ru/static/bookimages/28/88/39/28883984.bin.dir/28883984.cover_max1500.jpg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Первая любовь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https://libmir.com/i/24/322324/cover.jpg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Бежин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луг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http://vse-kratko.ru/wp-content/uploads/2017/07/3.jpg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Стихотворения в прозе</a:t>
            </a:r>
          </a:p>
          <a:p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https://pda.litres.ru/static/bookimages/11/03/85/11038501.bin.dir/11038501.cover_max1500.jpg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Муму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Ася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http://www.bookin.org.ru/book/5112302.jpg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Отцы и дети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https://www.litres.ru/static/bookimages/30/06/83/30068369.bin.dir/30068369.cover_max1500.jpg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 любви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https://img-gorod.ru/upload/iblock/16c/16cd98fcc27987477b3c7162ec51fbab.jpg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Накануне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https://cdn.27.ua/799/63/0b/221963_1.jpeg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9.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П. Виардо. Портрет И.С. Тургенева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https://fotki.yandex.ru/next/users/tv-5658210/album/568848/view/2286440?page=0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П. Соколов. Портрет П. М.Виардо-Гарсиа.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http://old.goslitmuz.ru/images/stories/Virtual_museum/Viardot/011.jpg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10-12.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Париж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https://img0.liveinternet.ru/images/attach/b/4/104/214/104214092_large_22222222222222.jpg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П.Виардо.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Т.Нефф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3"/>
              </a:rPr>
              <a:t>http://tunnel.ru/media/images/2017-05/post/106353/22--polina-viardo..jpg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13.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Париж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https://img0.liveinternet.ru/images/attach/b/4/104/214/104214092_large_22222222222222.jpg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Лондон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https://www.gatherdigital.co.uk/news/debt.jpg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Айвазовский С-Петербург в морозный день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5"/>
              </a:rPr>
              <a:t>http://v-protasov.ru/images/gallery/orig/isaakijevskij_sobor_v_moroznyj_djen_-1891-.jpg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Я. Полонский усадьба Тургенева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6"/>
              </a:rPr>
              <a:t>http://arhpod.com/Img/news/42/42-preview.jpg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14.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Баден-Баден 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7"/>
              </a:rPr>
              <a:t>https://img-fotki.yandex.ru/get/904851/609011898.4b/0_2307ba_805f6da5_orig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Людвиг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Пич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Портрет Полины Виардо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8"/>
              </a:rPr>
              <a:t>https://s16.radikal.ru/i190/1207/21/3b461d138f2d.png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И. С. Тургенев  Рисунок Людвига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Пича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29"/>
              </a:rPr>
              <a:t>http://zoozel.ru/gallery/images/2031090_picha.jpg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Слайд № 15.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Полина Виардо фотография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  <a:hlinkClick r:id="rId30"/>
              </a:rPr>
              <a:t>https://s019.radikal.ru/i642/1207/f3/ddb71eb8e305.png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4624"/>
            <a:ext cx="84249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Информационные источники:</a:t>
            </a:r>
            <a:endParaRPr lang="ru-RU" sz="1000" dirty="0" smtClean="0"/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Видеофрагмент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https://vk.com/video156213322_166407530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Музыка</a:t>
            </a:r>
          </a:p>
          <a:p>
            <a:r>
              <a:rPr lang="ru-RU" sz="1000" dirty="0" smtClean="0"/>
              <a:t>Музыка 1. </a:t>
            </a:r>
            <a:r>
              <a:rPr lang="ru-RU" sz="1000" u="sng" dirty="0" smtClean="0">
                <a:hlinkClick r:id="rId4"/>
              </a:rPr>
              <a:t>https://songhouse.me/s/56410826-Melodiya_dlya_chteniya_-_4/</a:t>
            </a:r>
            <a:endParaRPr lang="ru-RU" sz="1000" dirty="0" smtClean="0"/>
          </a:p>
          <a:p>
            <a:r>
              <a:rPr lang="ru-RU" sz="1000" dirty="0" smtClean="0"/>
              <a:t>Музыка 2. </a:t>
            </a:r>
            <a:r>
              <a:rPr lang="ru-RU" sz="1000" u="sng" dirty="0" smtClean="0">
                <a:hlinkClick r:id="rId5"/>
              </a:rPr>
              <a:t>https://songhouse.me/s/67394336-srednevekovaya_muzyka_-_flejta_i_krasivaya_fonovaya_muzyka/</a:t>
            </a:r>
            <a:endParaRPr lang="ru-RU" sz="1000" dirty="0" smtClean="0"/>
          </a:p>
          <a:p>
            <a:r>
              <a:rPr lang="ru-RU" sz="1000" dirty="0" smtClean="0"/>
              <a:t>Музыка 3. </a:t>
            </a:r>
            <a:r>
              <a:rPr lang="ru-RU" sz="1000" u="sng" dirty="0" smtClean="0">
                <a:hlinkClick r:id="rId6"/>
              </a:rPr>
              <a:t>https://songhouse.me/s/85867651-fon_dlya_stiha_-_trogatelnaya_melodiya_svechi/</a:t>
            </a:r>
            <a:endParaRPr lang="ru-RU" sz="1000" dirty="0" smtClean="0"/>
          </a:p>
          <a:p>
            <a:r>
              <a:rPr lang="ru-RU" sz="1000" dirty="0" smtClean="0"/>
              <a:t>Музыка 4. </a:t>
            </a:r>
            <a:r>
              <a:rPr lang="ru-RU" sz="1000" u="sng" dirty="0" smtClean="0">
                <a:hlinkClick r:id="rId7"/>
              </a:rPr>
              <a:t>https://songhouse.me/s/79301699-Melodiya_dlya_chteniya_-_5/</a:t>
            </a:r>
            <a:endParaRPr lang="ru-RU" sz="1000" dirty="0" smtClean="0"/>
          </a:p>
          <a:p>
            <a:r>
              <a:rPr lang="ru-RU" sz="1000" dirty="0" smtClean="0"/>
              <a:t>Голос Полины Виардо. </a:t>
            </a:r>
            <a:r>
              <a:rPr lang="ru-RU" sz="1000" u="sng" dirty="0" smtClean="0">
                <a:hlinkClick r:id="rId8"/>
              </a:rPr>
              <a:t>https://ipleer.fm/song/127131451/Pauline_Viardot_-_Hai_luli/</a:t>
            </a:r>
            <a:endParaRPr lang="ru-RU" sz="1000" dirty="0" smtClean="0"/>
          </a:p>
          <a:p>
            <a:r>
              <a:rPr lang="ru-RU" sz="1000" dirty="0" smtClean="0"/>
              <a:t>Утро туманное. Д. Хворостовский </a:t>
            </a:r>
            <a:r>
              <a:rPr lang="ru-RU" sz="1000" u="sng" dirty="0" smtClean="0">
                <a:hlinkClick r:id="rId9"/>
              </a:rPr>
              <a:t>https://ipleer.fm/song/22092875/HVOROSTOVSKIJ_-_Utro_tumannoe_utro_sedoe.../</a:t>
            </a:r>
            <a:endParaRPr lang="ru-RU" sz="1000" dirty="0" smtClean="0"/>
          </a:p>
          <a:p>
            <a:r>
              <a:rPr lang="ru-RU" sz="1000" dirty="0" smtClean="0"/>
              <a:t>Утро туманное. Минус. </a:t>
            </a:r>
            <a:r>
              <a:rPr lang="ru-RU" sz="1000" u="sng" dirty="0" smtClean="0">
                <a:hlinkClick r:id="rId10"/>
              </a:rPr>
              <a:t>https://lalamus.mobi/music/%D0%A3%D1%82%D1%80%D0%BE+%D1%82%D1%83%D0%BC%D0%B0%D0%BD%D0%BD%D0%BE%D0%B5+%D0%BC%D0%B8%D0%BD%D1%83%D1%81</a:t>
            </a:r>
            <a:endParaRPr lang="ru-RU" sz="1000" dirty="0" smtClean="0"/>
          </a:p>
          <a:p>
            <a:r>
              <a:rPr lang="ru-RU" sz="1000" dirty="0" smtClean="0"/>
              <a:t> Утро туманное. В. Пономарева  </a:t>
            </a:r>
            <a:r>
              <a:rPr lang="ru-RU" sz="1000" u="sng" dirty="0" smtClean="0">
                <a:hlinkClick r:id="rId11"/>
              </a:rPr>
              <a:t>https://ipleer.fm/song/1416421/Valentina_Ponomareva_-_Utro_tumannoe/</a:t>
            </a:r>
            <a:endParaRPr lang="ru-RU" sz="1000" dirty="0" smtClean="0"/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/>
          <p:nvPr/>
        </p:nvGrpSpPr>
        <p:grpSpPr>
          <a:xfrm>
            <a:off x="2332636" y="1124745"/>
            <a:ext cx="4500500" cy="5328592"/>
            <a:chOff x="827584" y="1159442"/>
            <a:chExt cx="2270260" cy="327618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002867" y="1159442"/>
              <a:ext cx="1919039" cy="327618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827584" y="4100114"/>
              <a:ext cx="2270260" cy="32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</a:rPr>
                <a:t>Художник Горбунов К. А.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Группа 6"/>
          <p:cNvGrpSpPr/>
          <p:nvPr/>
        </p:nvGrpSpPr>
        <p:grpSpPr>
          <a:xfrm>
            <a:off x="2332636" y="1138812"/>
            <a:ext cx="4500500" cy="5292044"/>
            <a:chOff x="827584" y="1168091"/>
            <a:chExt cx="2270260" cy="325371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1005698" y="1168091"/>
              <a:ext cx="1923894" cy="32319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827584" y="4100114"/>
              <a:ext cx="2270260" cy="32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</a:rPr>
                <a:t>Художник Репин И. Е.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Группа 3"/>
          <p:cNvGrpSpPr/>
          <p:nvPr/>
        </p:nvGrpSpPr>
        <p:grpSpPr>
          <a:xfrm>
            <a:off x="2332636" y="1124744"/>
            <a:ext cx="4500500" cy="5328593"/>
            <a:chOff x="827584" y="1159441"/>
            <a:chExt cx="2270260" cy="32761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1012794" y="1159441"/>
              <a:ext cx="1895953" cy="327618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827584" y="4100114"/>
              <a:ext cx="2270260" cy="32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</a:rPr>
                <a:t>Художник Ге Н. Н.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Группа 4"/>
          <p:cNvGrpSpPr/>
          <p:nvPr/>
        </p:nvGrpSpPr>
        <p:grpSpPr>
          <a:xfrm>
            <a:off x="2332636" y="1124744"/>
            <a:ext cx="4500500" cy="5328592"/>
            <a:chOff x="827584" y="1159441"/>
            <a:chExt cx="2270260" cy="327618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012794" y="1159441"/>
              <a:ext cx="1880726" cy="327618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827584" y="4100111"/>
              <a:ext cx="2270260" cy="32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700" dirty="0" smtClean="0">
                  <a:solidFill>
                    <a:schemeClr val="accent6">
                      <a:lumMod val="75000"/>
                    </a:schemeClr>
                  </a:solidFill>
                </a:rPr>
                <a:t>Художник Маковский К. Е.</a:t>
              </a:r>
              <a:endParaRPr lang="ru-RU" sz="27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Группа 2"/>
          <p:cNvGrpSpPr/>
          <p:nvPr/>
        </p:nvGrpSpPr>
        <p:grpSpPr>
          <a:xfrm>
            <a:off x="2332636" y="1124744"/>
            <a:ext cx="4500500" cy="5328592"/>
            <a:chOff x="827584" y="1159442"/>
            <a:chExt cx="2270260" cy="327618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983567" y="1159442"/>
              <a:ext cx="1961645" cy="327618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827584" y="4100115"/>
              <a:ext cx="2270260" cy="32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</a:rPr>
                <a:t>Художник Харламов А. А.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Группа 5"/>
          <p:cNvGrpSpPr/>
          <p:nvPr/>
        </p:nvGrpSpPr>
        <p:grpSpPr>
          <a:xfrm>
            <a:off x="2332636" y="1124744"/>
            <a:ext cx="4500500" cy="5328591"/>
            <a:chOff x="827584" y="1159440"/>
            <a:chExt cx="2270260" cy="3276185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983567" y="1159440"/>
              <a:ext cx="1954408" cy="327618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827584" y="4100114"/>
              <a:ext cx="2270260" cy="32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700" dirty="0" smtClean="0">
                  <a:solidFill>
                    <a:schemeClr val="accent6">
                      <a:lumMod val="75000"/>
                    </a:schemeClr>
                  </a:solidFill>
                </a:rPr>
                <a:t>Художник Перов В. П.</a:t>
              </a:r>
              <a:endParaRPr lang="ru-RU" sz="27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75656" y="188640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492303"/>
                </a:solidFill>
              </a:rPr>
              <a:t>ПОРТРЕТЫ  И.С. ТУРГЕНЕВА</a:t>
            </a:r>
            <a:endParaRPr lang="ru-RU" sz="4000" b="1" dirty="0">
              <a:solidFill>
                <a:srgbClr val="492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81 -0.55255 L 0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19791 -0.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81 -0.55255 L 0 3.7037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19097 0.206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81 -0.55255 L 0 3.703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28438 -0.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81 -0.55255 L 0 3.7037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30121 0.2069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9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81 -0.55255 L 0 3.7037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04323 -0.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81 -0.55255 L 0 3.7037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05521 0.2069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588" y="1443841"/>
            <a:ext cx="7416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492303"/>
                </a:solidFill>
              </a:rPr>
              <a:t>Люблю ли я свою родину? Что же другое можно любить</a:t>
            </a:r>
            <a:r>
              <a:rPr lang="ru-RU" sz="3600" b="1" dirty="0" smtClean="0">
                <a:solidFill>
                  <a:srgbClr val="492303"/>
                </a:solidFill>
              </a:rPr>
              <a:t> </a:t>
            </a:r>
            <a:r>
              <a:rPr lang="ru-RU" sz="3600" b="1" i="1" dirty="0" smtClean="0">
                <a:solidFill>
                  <a:srgbClr val="492303"/>
                </a:solidFill>
              </a:rPr>
              <a:t>на земле? Что одно неизменно, что выше всех сомнений,</a:t>
            </a:r>
            <a:r>
              <a:rPr lang="ru-RU" sz="3600" b="1" dirty="0" smtClean="0">
                <a:solidFill>
                  <a:srgbClr val="492303"/>
                </a:solidFill>
              </a:rPr>
              <a:t> </a:t>
            </a:r>
            <a:r>
              <a:rPr lang="ru-RU" sz="3600" b="1" i="1" dirty="0" smtClean="0">
                <a:solidFill>
                  <a:srgbClr val="492303"/>
                </a:solidFill>
              </a:rPr>
              <a:t>чему нельзя не верить..?</a:t>
            </a:r>
            <a:endParaRPr lang="ru-RU" sz="3600" b="1" dirty="0" smtClean="0">
              <a:solidFill>
                <a:srgbClr val="492303"/>
              </a:solidFill>
            </a:endParaRPr>
          </a:p>
          <a:p>
            <a:r>
              <a:rPr lang="ru-RU" sz="3600" b="1" dirty="0" smtClean="0">
                <a:solidFill>
                  <a:srgbClr val="492303"/>
                </a:solidFill>
              </a:rPr>
              <a:t>                                                                 	</a:t>
            </a:r>
            <a:r>
              <a:rPr lang="ru-RU" sz="3600" dirty="0" smtClean="0">
                <a:solidFill>
                  <a:srgbClr val="492303"/>
                </a:solidFill>
              </a:rPr>
              <a:t>			       И.С.Тургенев</a:t>
            </a:r>
            <a:endParaRPr lang="ru-RU" sz="3600" dirty="0">
              <a:solidFill>
                <a:srgbClr val="492303"/>
              </a:solidFill>
            </a:endParaRPr>
          </a:p>
        </p:txBody>
      </p:sp>
      <p:pic>
        <p:nvPicPr>
          <p:cNvPr id="3" name="2 srednevekovaya_muzyka_-_flejta_i_krasivaya_fonovaya_muzyka_(SongHouse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6632" y="63668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_Усадьба_Тургенева(1)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уб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2 srednevekovaya_muzyka_-_flejta_i_krasivaya_fonovaya_muzyka_(SongHouse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0608" y="63518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172084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492303"/>
                </a:solidFill>
              </a:rPr>
              <a:t>Берегите чистоту языка, как святыню.  Никогда не употребляйте иностранных слов. Русский язык так богат и гибок, что нам нечего брать у тех, кто беднее нас</a:t>
            </a:r>
            <a:r>
              <a:rPr lang="ru-RU" sz="3600" b="1" dirty="0" smtClean="0">
                <a:solidFill>
                  <a:srgbClr val="492303"/>
                </a:solidFill>
              </a:rPr>
              <a:t>.</a:t>
            </a:r>
          </a:p>
          <a:p>
            <a:r>
              <a:rPr lang="ru-RU" sz="3600" b="1" dirty="0" smtClean="0">
                <a:solidFill>
                  <a:srgbClr val="492303"/>
                </a:solidFill>
              </a:rPr>
              <a:t>		(из письма И. С. Тургенева)</a:t>
            </a:r>
            <a:endParaRPr lang="ru-RU" sz="3600" b="1" dirty="0">
              <a:solidFill>
                <a:srgbClr val="492303"/>
              </a:solidFill>
            </a:endParaRPr>
          </a:p>
        </p:txBody>
      </p:sp>
      <p:pic>
        <p:nvPicPr>
          <p:cNvPr id="3" name="7 книг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2616" y="63427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771775" y="980728"/>
            <a:ext cx="3600450" cy="5400600"/>
          </a:xfrm>
          <a:prstGeom prst="rect">
            <a:avLst/>
          </a:prstGeom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71775" y="980728"/>
            <a:ext cx="3600450" cy="5400599"/>
          </a:xfrm>
          <a:prstGeom prst="rect">
            <a:avLst/>
          </a:prstGeom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71800" y="994986"/>
            <a:ext cx="3600399" cy="5400675"/>
          </a:xfrm>
          <a:prstGeom prst="rect">
            <a:avLst/>
          </a:prstGeom>
        </p:spPr>
      </p:pic>
      <p:pic>
        <p:nvPicPr>
          <p:cNvPr id="17" name="Рисунок 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71800" y="994986"/>
            <a:ext cx="3600400" cy="5400675"/>
          </a:xfrm>
          <a:prstGeom prst="rect">
            <a:avLst/>
          </a:prstGeom>
        </p:spPr>
      </p:pic>
      <p:pic>
        <p:nvPicPr>
          <p:cNvPr id="18" name="Рисунок 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771801" y="994986"/>
            <a:ext cx="3600400" cy="5400675"/>
          </a:xfrm>
          <a:prstGeom prst="rect">
            <a:avLst/>
          </a:prstGeom>
        </p:spPr>
      </p:pic>
      <p:pic>
        <p:nvPicPr>
          <p:cNvPr id="19" name="Рисунок 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771800" y="994986"/>
            <a:ext cx="3600400" cy="5400675"/>
          </a:xfrm>
          <a:prstGeom prst="rect">
            <a:avLst/>
          </a:prstGeom>
        </p:spPr>
      </p:pic>
      <p:pic>
        <p:nvPicPr>
          <p:cNvPr id="20" name="Рисунок 7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771800" y="994986"/>
            <a:ext cx="3600400" cy="5400675"/>
          </a:xfrm>
          <a:prstGeom prst="rect">
            <a:avLst/>
          </a:prstGeom>
        </p:spPr>
      </p:pic>
      <p:pic>
        <p:nvPicPr>
          <p:cNvPr id="21" name="Рисунок 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00" y="980728"/>
            <a:ext cx="3600400" cy="5381228"/>
          </a:xfrm>
          <a:prstGeom prst="rect">
            <a:avLst/>
          </a:prstGeom>
        </p:spPr>
      </p:pic>
      <p:pic>
        <p:nvPicPr>
          <p:cNvPr id="22" name="Рисунок 9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771800" y="994986"/>
            <a:ext cx="3600400" cy="54006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7704" y="188640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492303"/>
                </a:solidFill>
              </a:rPr>
              <a:t>КНИГИ  И.С. ТУРГЕНЕВА</a:t>
            </a:r>
            <a:endParaRPr lang="ru-RU" sz="4000" b="1" dirty="0">
              <a:solidFill>
                <a:srgbClr val="492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32604 0.1222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61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5191 0.00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2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17569 -0.0703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35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9931 -0.1196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599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1388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9774 -0.1238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620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18125 -0.0685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342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5174 1.11111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32222 0.12222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11" y="611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36712"/>
            <a:ext cx="76328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492303"/>
                </a:solidFill>
              </a:rPr>
              <a:t>Во </a:t>
            </a:r>
            <a:r>
              <a:rPr lang="ru-RU" sz="3600" b="1" i="1" dirty="0">
                <a:solidFill>
                  <a:srgbClr val="492303"/>
                </a:solidFill>
              </a:rPr>
              <a:t>дни сомнений, во дни тягостных раздумий о судьбах моей родины, – ты один мне поддержка и опора, о великий, могучий, правдивый и свободный русский язык! Не будь тебя – как не впасть в отчаяние при виде всего, что совершается дома? Но нельзя верить, чтобы такой язык не был дан великому народу!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._Соколов._Портрет_П._М._Виардо-Гарсиа._Ок._184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22279" y="214312"/>
            <a:ext cx="4086225" cy="64293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 descr="1858 П. Виардо. Портрет И.С. Тургенева   (1858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1520" y="188640"/>
            <a:ext cx="3096344" cy="342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45024"/>
            <a:ext cx="658822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492303"/>
                </a:solidFill>
              </a:rPr>
              <a:t>Мои чувства к Вам слишком велики… Я не могу жить вдали от Вас… День, когда мне не светили Ваши глаза, день потерянный.</a:t>
            </a:r>
            <a:endParaRPr lang="ru-RU" sz="3200" b="1" dirty="0" smtClean="0">
              <a:solidFill>
                <a:srgbClr val="492303"/>
              </a:solidFill>
            </a:endParaRPr>
          </a:p>
          <a:p>
            <a:r>
              <a:rPr lang="ru-RU" sz="2800" b="1" dirty="0" smtClean="0">
                <a:solidFill>
                  <a:srgbClr val="492303"/>
                </a:solidFill>
              </a:rPr>
              <a:t>(из письма И. С. Тургенева Полине Виардо)</a:t>
            </a:r>
          </a:p>
          <a:p>
            <a:endParaRPr lang="ru-RU" dirty="0"/>
          </a:p>
        </p:txBody>
      </p:sp>
      <p:pic>
        <p:nvPicPr>
          <p:cNvPr id="7" name="5.   встреч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8640" y="604673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817</Words>
  <Application>Microsoft Office PowerPoint</Application>
  <PresentationFormat>Экран (4:3)</PresentationFormat>
  <Paragraphs>89</Paragraphs>
  <Slides>18</Slides>
  <Notes>2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Любовь длиною в жизнь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Любовь длиною в жизнь …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Любовь длиною в жизнь</dc:title>
  <dc:creator>1</dc:creator>
  <cp:lastModifiedBy>Лариса</cp:lastModifiedBy>
  <cp:revision>61</cp:revision>
  <dcterms:created xsi:type="dcterms:W3CDTF">2018-10-11T05:40:18Z</dcterms:created>
  <dcterms:modified xsi:type="dcterms:W3CDTF">2018-11-29T19:12:30Z</dcterms:modified>
</cp:coreProperties>
</file>