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8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193"/>
    <a:srgbClr val="FF95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3" autoAdjust="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FD2E9-9EC7-41A8-9B20-72466FA118B8}" type="datetimeFigureOut">
              <a:rPr lang="ru-RU" smtClean="0"/>
              <a:pPr/>
              <a:t>19.08.2018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A5EC4-71C0-420E-A78E-A566E987E3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 (Свиридов, Моцарт, Шопен)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Урок Музыки в 5 классе по программе Е. Критской, Г. Сергеевой</a:t>
            </a:r>
          </a:p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Автор: </a:t>
            </a:r>
            <a:r>
              <a:rPr lang="ru-RU" sz="1600" b="1" i="1" dirty="0" err="1" smtClean="0">
                <a:solidFill>
                  <a:schemeClr val="accent2">
                    <a:lumMod val="50000"/>
                  </a:schemeClr>
                </a:solidFill>
              </a:rPr>
              <a:t>Куреляк</a:t>
            </a: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 А. А. – учитель музыки</a:t>
            </a:r>
          </a:p>
          <a:p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</a:rPr>
              <a:t>МБОУ СОШ №14, г. Мытищи 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«Весна»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302433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Характер: </a:t>
            </a:r>
            <a:r>
              <a:rPr lang="ru-RU" b="1" i="1" dirty="0" smtClean="0">
                <a:solidFill>
                  <a:srgbClr val="FFC000"/>
                </a:solidFill>
              </a:rPr>
              <a:t>светлый, </a:t>
            </a:r>
            <a:r>
              <a:rPr lang="ru-RU" b="1" i="1" dirty="0" smtClean="0">
                <a:solidFill>
                  <a:srgbClr val="A70193"/>
                </a:solidFill>
              </a:rPr>
              <a:t>напевный, </a:t>
            </a:r>
            <a:r>
              <a:rPr lang="ru-RU" b="1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прозрачный, </a:t>
            </a:r>
            <a:r>
              <a:rPr lang="ru-RU" b="1" i="1" dirty="0" smtClean="0">
                <a:solidFill>
                  <a:srgbClr val="92D050"/>
                </a:solidFill>
              </a:rPr>
              <a:t>плавный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Лад: мажор</a:t>
            </a:r>
          </a:p>
          <a:p>
            <a:pPr>
              <a:buNone/>
            </a:pPr>
            <a:endParaRPr lang="ru-RU" dirty="0"/>
          </a:p>
          <a:p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Солирующий инструмент: </a:t>
            </a:r>
            <a:r>
              <a:rPr lang="ru-RU" b="1" i="1" dirty="0" smtClean="0">
                <a:solidFill>
                  <a:srgbClr val="FF952B"/>
                </a:solidFill>
              </a:rPr>
              <a:t>флейта</a:t>
            </a:r>
          </a:p>
        </p:txBody>
      </p:sp>
      <p:pic>
        <p:nvPicPr>
          <p:cNvPr id="6145" name="Picture 1" descr="C:\Users\HOME\Downloads\fleyta_djeco_vid_sverh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3240360" cy="2754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«Березка» – русская народная песня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5121" name="Picture 1" descr="C:\Users\HOME\Downloads\original__jpg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615" y="1600200"/>
            <a:ext cx="588676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«Осень» – продолжаем слушать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1036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Определить характер, лад, темп, солирующий инструмент, обратить внимание на мелодию</a:t>
            </a:r>
          </a:p>
          <a:p>
            <a:endParaRPr lang="ru-RU" dirty="0"/>
          </a:p>
        </p:txBody>
      </p:sp>
      <p:pic>
        <p:nvPicPr>
          <p:cNvPr id="4097" name="Picture 1" descr="C:\Users\HOME\Downloads\hudozhniki-osen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00" y="2492896"/>
            <a:ext cx="4897172" cy="3954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«Осень»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Характер: темный, грустный, тихий свет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Лад: минор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Солирующий инструмент: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скрипка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3" name="Picture 1" descr="C:\Users\HOME\Downloads\7734.750x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933056"/>
            <a:ext cx="2635771" cy="2635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rhivurokov.ru/kopilka/up/html/2017/05/27/k_592986705a6f0/img_user_file_59298670ce4da_2_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586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«Красно солнышко»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42770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Поем песню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https://ds03.infourok.ru/uploads/ex/11f4/00025be3-4183c0ef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412776"/>
            <a:ext cx="561662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Моцарт»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Защита проекта (2 подгруппа)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3" descr="C:\Users\HOME\Pictures\Моцарт. Сканы\IMG_20171015_000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72535"/>
            <a:ext cx="4248472" cy="4026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Моцарт»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256584" cy="312494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Моцарт на старенькой скрипке играет,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Моцарт играет, а скрипка поет.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Моцарт отечества не выбирает —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просто играет всю жизнь напролет.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Ах, ничего, что всегда, как известно,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наша судьба — то гульба, то пальба...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Не оставляйте стараний, маэстро,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не убирайте ладони со лба.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                                             Б. Окуджава</a:t>
            </a:r>
          </a:p>
          <a:p>
            <a:endParaRPr lang="ru-RU" dirty="0"/>
          </a:p>
        </p:txBody>
      </p:sp>
      <p:pic>
        <p:nvPicPr>
          <p:cNvPr id="28674" name="Picture 2" descr="http://1.bp.blogspot.com/-fql_U8j7Sfw/Ve6ycF3eolI/AAAAAAAAG70/wKfrM1bAs9o/w1200-h630-p-k-no-nu/%25D0%259E%25D0%25BA%25D1%2583%25D0%25B4%25D0%25B6%25D0%25B0%25D0%25B2%25D0%25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196" y="4193704"/>
            <a:ext cx="4758276" cy="249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Моцарт»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647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«Турецкое рондо» – 3 часть Сонаты №11 Ля мажор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700" name="Picture 4" descr="C:\Users\HOME\Pictures\Моцарт. Сканы\Код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852936"/>
            <a:ext cx="4049067" cy="350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«Турецкое рондо»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Музыкально-ритмическая композиция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4817" name="Picture 1" descr="C:\Users\HOME\Pictures\Моцарт. Сканы\IMG_20171015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92896"/>
            <a:ext cx="7456505" cy="3632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0560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i="1" dirty="0" smtClean="0">
                <a:solidFill>
                  <a:schemeClr val="tx2">
                    <a:lumMod val="75000"/>
                  </a:schemeClr>
                </a:solidFill>
              </a:rPr>
              <a:t>Цель: </a:t>
            </a:r>
            <a:r>
              <a:rPr lang="ru-RU" sz="4500" i="1" dirty="0" smtClean="0">
                <a:solidFill>
                  <a:schemeClr val="tx2">
                    <a:lumMod val="75000"/>
                  </a:schemeClr>
                </a:solidFill>
              </a:rPr>
              <a:t>Выяснить</a:t>
            </a:r>
            <a:r>
              <a:rPr lang="ru-RU" sz="4500" i="1" dirty="0">
                <a:solidFill>
                  <a:schemeClr val="tx2">
                    <a:lumMod val="75000"/>
                  </a:schemeClr>
                </a:solidFill>
              </a:rPr>
              <a:t>, каково значение музыки в творчестве писателей и поэтов, национальное своеобразие музыки в творчестве </a:t>
            </a:r>
            <a:r>
              <a:rPr lang="ru-RU" sz="4500" i="1" dirty="0" smtClean="0">
                <a:solidFill>
                  <a:schemeClr val="tx2">
                    <a:lumMod val="75000"/>
                  </a:schemeClr>
                </a:solidFill>
              </a:rPr>
              <a:t>русского</a:t>
            </a:r>
          </a:p>
          <a:p>
            <a:r>
              <a:rPr lang="ru-RU" sz="45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500" i="1" dirty="0">
                <a:solidFill>
                  <a:schemeClr val="tx2">
                    <a:lumMod val="75000"/>
                  </a:schemeClr>
                </a:solidFill>
              </a:rPr>
              <a:t>(Г. Свиридов), и западноевропейских (В. Моцарт, Ф. Шопен) </a:t>
            </a:r>
            <a:r>
              <a:rPr lang="ru-RU" sz="4500" i="1" dirty="0" smtClean="0">
                <a:solidFill>
                  <a:schemeClr val="tx2">
                    <a:lumMod val="75000"/>
                  </a:schemeClr>
                </a:solidFill>
              </a:rPr>
              <a:t>композиторов</a:t>
            </a:r>
          </a:p>
          <a:p>
            <a:pPr>
              <a:buNone/>
            </a:pPr>
            <a:endParaRPr lang="ru-RU" sz="45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500" i="1" dirty="0" smtClean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ru-RU" sz="4500" b="1" i="1" dirty="0" smtClean="0">
                <a:solidFill>
                  <a:schemeClr val="tx2">
                    <a:lumMod val="50000"/>
                  </a:schemeClr>
                </a:solidFill>
              </a:rPr>
              <a:t>Задачи:</a:t>
            </a:r>
          </a:p>
          <a:p>
            <a:pPr>
              <a:buNone/>
            </a:pP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</a:rPr>
              <a:t>      </a:t>
            </a:r>
            <a:r>
              <a:rPr lang="ru-RU" sz="4500" b="1" i="1" u="sng" dirty="0" smtClean="0">
                <a:solidFill>
                  <a:schemeClr val="tx2">
                    <a:lumMod val="50000"/>
                  </a:schemeClr>
                </a:solidFill>
              </a:rPr>
              <a:t>Образовательные</a:t>
            </a:r>
            <a:r>
              <a:rPr lang="ru-RU" sz="4500" b="1" i="1" u="sng" dirty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4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500" dirty="0">
                <a:solidFill>
                  <a:schemeClr val="tx2">
                    <a:lumMod val="50000"/>
                  </a:schemeClr>
                </a:solidFill>
              </a:rPr>
              <a:t>Формирования навыков слушанья  музыки, умения передать свои впечатления об услышанном  в высказывании, движении, рисунке. Формирование </a:t>
            </a:r>
            <a:r>
              <a:rPr lang="ru-RU" sz="4500" dirty="0" err="1">
                <a:solidFill>
                  <a:schemeClr val="tx2">
                    <a:lumMod val="50000"/>
                  </a:schemeClr>
                </a:solidFill>
              </a:rPr>
              <a:t>вокально-интоноционных</a:t>
            </a:r>
            <a:r>
              <a:rPr lang="ru-RU" sz="4500" dirty="0">
                <a:solidFill>
                  <a:schemeClr val="tx2">
                    <a:lumMod val="50000"/>
                  </a:schemeClr>
                </a:solidFill>
              </a:rPr>
              <a:t>, элементарных инструментально-исполнительских навыков</a:t>
            </a: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4500" b="1" i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4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500" b="1" i="1" u="sng" dirty="0">
                <a:solidFill>
                  <a:schemeClr val="tx2">
                    <a:lumMod val="50000"/>
                  </a:schemeClr>
                </a:solidFill>
              </a:rPr>
              <a:t>Развивающие:</a:t>
            </a:r>
            <a:endParaRPr lang="ru-RU" sz="4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500" dirty="0">
                <a:solidFill>
                  <a:schemeClr val="tx2">
                    <a:lumMod val="50000"/>
                  </a:schemeClr>
                </a:solidFill>
              </a:rPr>
              <a:t>Развитие процессов восприятия музыкальных произведений, развитие творческого и логического мышления, памяти воображения, слуха, совершенствование </a:t>
            </a:r>
            <a:r>
              <a:rPr lang="ru-RU" sz="4500" dirty="0" err="1">
                <a:solidFill>
                  <a:schemeClr val="tx2">
                    <a:lumMod val="50000"/>
                  </a:schemeClr>
                </a:solidFill>
              </a:rPr>
              <a:t>вокально</a:t>
            </a:r>
            <a:r>
              <a:rPr lang="ru-RU" sz="4500" dirty="0">
                <a:solidFill>
                  <a:schemeClr val="tx2">
                    <a:lumMod val="50000"/>
                  </a:schemeClr>
                </a:solidFill>
              </a:rPr>
              <a:t>- и инструментально-исполнительских навыков.</a:t>
            </a:r>
          </a:p>
          <a:p>
            <a:endParaRPr lang="ru-RU" sz="45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4500" b="1" i="1" u="sng" dirty="0">
                <a:solidFill>
                  <a:schemeClr val="tx2">
                    <a:lumMod val="50000"/>
                  </a:schemeClr>
                </a:solidFill>
              </a:rPr>
              <a:t>Воспитательные: </a:t>
            </a:r>
            <a:r>
              <a:rPr lang="ru-RU" sz="4500" dirty="0">
                <a:solidFill>
                  <a:schemeClr val="tx2">
                    <a:lumMod val="50000"/>
                  </a:schemeClr>
                </a:solidFill>
              </a:rPr>
              <a:t>воспитывать эстетический вкус, любовь к искусству: музыке инструментальной и вокальной, народной и композиторской, живописи, литературе, пластическим видам искусства.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«Турецкое рондо»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Вопросы: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Какая это музыка (характер, лад, темп)?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Почему «турецкое»?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Что такое рондо?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какую эпоху жил Моцарт (стиль музыки)?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«Турецкое рондо»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4210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Характер: </a:t>
            </a:r>
            <a:r>
              <a:rPr lang="ru-RU" b="1" dirty="0" smtClean="0">
                <a:solidFill>
                  <a:srgbClr val="00B0F0"/>
                </a:solidFill>
              </a:rPr>
              <a:t>легкая, стремительная, энергичная, изящная, жизнерадостная, гармоничная</a:t>
            </a:r>
          </a:p>
          <a:p>
            <a:pPr>
              <a:buNone/>
            </a:pPr>
            <a:r>
              <a:rPr lang="ru-RU" b="1" dirty="0" smtClean="0">
                <a:solidFill>
                  <a:srgbClr val="00B0F0"/>
                </a:solidFill>
              </a:rPr>
              <a:t>Лад: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миноро-мажор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Рондо –значит «круг»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Стиль: венская классика, 18 век.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«Турецкое рондо»</a:t>
            </a:r>
            <a:endParaRPr lang="ru-RU" dirty="0"/>
          </a:p>
        </p:txBody>
      </p:sp>
      <p:pic>
        <p:nvPicPr>
          <p:cNvPr id="32770" name="Picture 2" descr="C:\Users\HOME\Downloads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0138" y="4365104"/>
            <a:ext cx="3323861" cy="2492896"/>
          </a:xfrm>
          <a:prstGeom prst="rect">
            <a:avLst/>
          </a:prstGeom>
          <a:noFill/>
        </p:spPr>
      </p:pic>
      <p:pic>
        <p:nvPicPr>
          <p:cNvPr id="32772" name="Picture 4" descr="https://ds03.infourok.ru/uploads/ex/0fe7/000664fe-59e549bb/img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5664628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8367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«Турецкое рондо»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51520" y="4581128"/>
            <a:ext cx="4248472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«Турецкое», потому что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рефрен напоминает янычарский (турецкий марш)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HOME\Pictures\Моцарт. Сканы\Турецкое рондо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01008"/>
            <a:ext cx="4608513" cy="3096643"/>
          </a:xfrm>
          <a:prstGeom prst="rect">
            <a:avLst/>
          </a:prstGeom>
          <a:noFill/>
        </p:spPr>
      </p:pic>
      <p:pic>
        <p:nvPicPr>
          <p:cNvPr id="6" name="Picture 4" descr="C:\Users\HOME\Pictures\Моцарт. Сканы\Ко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049067" cy="3505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Шопен»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Защита проекта (3 подгруппа)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HOME\Downloads\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788357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Шопен»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Вопросы: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Какая это музыка?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Характер, лад, темп, стиль?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 какой эпохе относится творчество Шопена?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Назови любимый музыкальный инструмент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Шопена?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«Мой Шопен»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Характер: воздушная, одухотворённая, трепетная, романтичная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Лад: минор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Темп: подвижный, полетный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Стиль: романтизм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Инструмент: фортепиано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Обобщение: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Мы познакомились с музыкой разных исторических эпох и разных стилей: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Г. В. </a:t>
            </a:r>
            <a:r>
              <a:rPr lang="ru-RU" b="1" dirty="0" smtClean="0">
                <a:solidFill>
                  <a:srgbClr val="FFC000"/>
                </a:solidFill>
              </a:rPr>
              <a:t>Свиридов </a:t>
            </a:r>
            <a:r>
              <a:rPr lang="ru-RU" b="1" dirty="0" smtClean="0">
                <a:solidFill>
                  <a:srgbClr val="7030A0"/>
                </a:solidFill>
              </a:rPr>
              <a:t>– 20 век, </a:t>
            </a:r>
            <a:r>
              <a:rPr lang="ru-RU" b="1" dirty="0" smtClean="0">
                <a:solidFill>
                  <a:srgbClr val="FFC000"/>
                </a:solidFill>
              </a:rPr>
              <a:t>русская академическая </a:t>
            </a:r>
            <a:r>
              <a:rPr lang="ru-RU" b="1" dirty="0" smtClean="0">
                <a:solidFill>
                  <a:srgbClr val="7030A0"/>
                </a:solidFill>
              </a:rPr>
              <a:t>музыка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В. А.</a:t>
            </a:r>
            <a:r>
              <a:rPr lang="ru-RU" b="1" dirty="0" smtClean="0">
                <a:solidFill>
                  <a:srgbClr val="FF0000"/>
                </a:solidFill>
              </a:rPr>
              <a:t> Моцарт </a:t>
            </a:r>
            <a:r>
              <a:rPr lang="ru-RU" b="1" dirty="0" smtClean="0">
                <a:solidFill>
                  <a:srgbClr val="7030A0"/>
                </a:solidFill>
              </a:rPr>
              <a:t>– 18 век, </a:t>
            </a:r>
            <a:r>
              <a:rPr lang="ru-RU" b="1" dirty="0" smtClean="0">
                <a:solidFill>
                  <a:srgbClr val="00B050"/>
                </a:solidFill>
              </a:rPr>
              <a:t>венская классическая школа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Ф. Шопен</a:t>
            </a:r>
            <a:r>
              <a:rPr lang="ru-RU" b="1" dirty="0" smtClean="0">
                <a:solidFill>
                  <a:srgbClr val="7030A0"/>
                </a:solidFill>
              </a:rPr>
              <a:t> – 19 век, </a:t>
            </a:r>
            <a:r>
              <a:rPr lang="ru-RU" b="1" dirty="0" smtClean="0">
                <a:solidFill>
                  <a:srgbClr val="FF0000"/>
                </a:solidFill>
              </a:rPr>
              <a:t>эпоха романтизма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Викторина «Узнай музыку»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A70193"/>
                </a:solidFill>
              </a:rPr>
              <a:t>Газета №1.  «Свиридов. Кантата «Снег идёт»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                автор: Г. В. Свиридов 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                  Кантата: произведение для       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                   хора, солистов и оркестра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      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Характер:</a:t>
            </a:r>
          </a:p>
          <a:p>
            <a:endParaRPr lang="ru-RU" b="1" i="1" dirty="0" smtClean="0">
              <a:solidFill>
                <a:srgbClr val="A70193"/>
              </a:solidFill>
            </a:endParaRPr>
          </a:p>
          <a:p>
            <a:endParaRPr lang="ru-RU" b="1" i="1" dirty="0" smtClean="0">
              <a:solidFill>
                <a:srgbClr val="A70193"/>
              </a:solidFill>
            </a:endParaRPr>
          </a:p>
          <a:p>
            <a:endParaRPr lang="ru-RU" b="1" i="1" dirty="0" smtClean="0">
              <a:solidFill>
                <a:srgbClr val="A70193"/>
              </a:solidFill>
            </a:endParaRPr>
          </a:p>
          <a:p>
            <a:endParaRPr lang="ru-RU" b="1" i="1" dirty="0" smtClean="0">
              <a:solidFill>
                <a:srgbClr val="A70193"/>
              </a:solidFill>
            </a:endParaRPr>
          </a:p>
          <a:p>
            <a:endParaRPr lang="ru-RU" b="1" i="1" dirty="0">
              <a:solidFill>
                <a:srgbClr val="A70193"/>
              </a:solidFill>
            </a:endParaRPr>
          </a:p>
        </p:txBody>
      </p:sp>
      <p:pic>
        <p:nvPicPr>
          <p:cNvPr id="4" name="Picture 2" descr="http://fb.ru/misc/i/gallery/41600/134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584176" cy="2106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Викторина «Узнай музыку»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A70193"/>
                </a:solidFill>
              </a:rPr>
              <a:t>Газета №2.  «Моцарт. Симфония №40»</a:t>
            </a:r>
          </a:p>
          <a:p>
            <a:endParaRPr lang="ru-RU" b="1" i="1" dirty="0" smtClean="0">
              <a:solidFill>
                <a:srgbClr val="A70193"/>
              </a:solidFill>
            </a:endParaRPr>
          </a:p>
          <a:p>
            <a:r>
              <a:rPr lang="ru-RU" b="1" i="1" dirty="0" smtClean="0">
                <a:solidFill>
                  <a:srgbClr val="A70193"/>
                </a:solidFill>
              </a:rPr>
              <a:t>                  автор: В. А. Моцарт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                   Симфония – это крупное 4-х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                    частное произведение для 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оркестра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Характер:</a:t>
            </a:r>
          </a:p>
          <a:p>
            <a:endParaRPr lang="ru-RU" dirty="0"/>
          </a:p>
        </p:txBody>
      </p:sp>
      <p:pic>
        <p:nvPicPr>
          <p:cNvPr id="4" name="Picture 1" descr="C:\Users\HOME\Downloads\972px-Barbara_Krafft_-_Porträt_Wolfgang_Amadeus_Mozart_(18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1584176" cy="216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Тип урока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: углубление, расширение знаний</a:t>
            </a:r>
          </a:p>
          <a:p>
            <a:pPr>
              <a:buNone/>
            </a:pPr>
            <a:endParaRPr lang="ru-RU" sz="2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Вид урока: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игровой, историческая реконструкция , защита проекта, проблемное обучение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Технологии: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Развитие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процессов восприятия (симфоническая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палмография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палмофония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), историческая реконструкция (диалог культур), развитие вокально-интонационных навыков, метод проектов, элементарное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музицирование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, работа в группах, технология сотрудничества.</a:t>
            </a:r>
          </a:p>
          <a:p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Викторина «Узнай музыку»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A70193"/>
                </a:solidFill>
              </a:rPr>
              <a:t>Газета №3 «Шопен. «Революционный этюд»</a:t>
            </a:r>
          </a:p>
          <a:p>
            <a:pPr>
              <a:buNone/>
            </a:pPr>
            <a:endParaRPr lang="ru-RU" b="1" dirty="0" smtClean="0">
              <a:solidFill>
                <a:srgbClr val="A70193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A70193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70193"/>
                </a:solidFill>
              </a:rPr>
              <a:t>                           автор: Ф. Шопен</a:t>
            </a:r>
          </a:p>
          <a:p>
            <a:pPr>
              <a:buNone/>
            </a:pPr>
            <a:r>
              <a:rPr lang="ru-RU" b="1" dirty="0" smtClean="0">
                <a:solidFill>
                  <a:srgbClr val="A70193"/>
                </a:solidFill>
              </a:rPr>
              <a:t>                           Этюд – виртуозное инструментальное </a:t>
            </a:r>
          </a:p>
          <a:p>
            <a:pPr>
              <a:buNone/>
            </a:pPr>
            <a:r>
              <a:rPr lang="ru-RU" b="1" dirty="0" smtClean="0">
                <a:solidFill>
                  <a:srgbClr val="A70193"/>
                </a:solidFill>
              </a:rPr>
              <a:t>                            произведение для развития беглости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A70193"/>
                </a:solidFill>
              </a:rPr>
              <a:t>                            пальцев.</a:t>
            </a:r>
          </a:p>
          <a:p>
            <a:pPr>
              <a:buNone/>
            </a:pPr>
            <a:endParaRPr lang="ru-RU" b="1" dirty="0" smtClean="0">
              <a:solidFill>
                <a:srgbClr val="A70193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A70193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A70193"/>
                </a:solidFill>
              </a:rPr>
              <a:t>Характер:</a:t>
            </a:r>
          </a:p>
          <a:p>
            <a:pPr>
              <a:buNone/>
            </a:pPr>
            <a:endParaRPr lang="ru-RU" b="1" dirty="0">
              <a:solidFill>
                <a:srgbClr val="A70193"/>
              </a:solidFill>
            </a:endParaRPr>
          </a:p>
        </p:txBody>
      </p:sp>
      <p:pic>
        <p:nvPicPr>
          <p:cNvPr id="4" name="Picture 2" descr="C:\Users\HOME\Downloads\56323400_Cho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1656184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u="sng" dirty="0" smtClean="0"/>
              <a:t>Список литературы: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  1.Сергеева </a:t>
            </a:r>
            <a:r>
              <a:rPr lang="ru-RU" dirty="0" smtClean="0"/>
              <a:t>Г., Критская Е. Музыка – 5 класс. М., 2013</a:t>
            </a:r>
          </a:p>
          <a:p>
            <a:pPr lvl="0">
              <a:buNone/>
            </a:pPr>
            <a:r>
              <a:rPr lang="ru-RU" dirty="0" smtClean="0"/>
              <a:t>  2.Федеральная </a:t>
            </a:r>
            <a:r>
              <a:rPr lang="ru-RU" dirty="0" smtClean="0"/>
              <a:t>целевая программа развития образования на 2011-2015  гг. http://mon.gov.ru/press/news/8286.</a:t>
            </a:r>
          </a:p>
          <a:p>
            <a:pPr lvl="0">
              <a:buNone/>
            </a:pPr>
            <a:r>
              <a:rPr lang="ru-RU" dirty="0" smtClean="0"/>
              <a:t>   3.Федеральный </a:t>
            </a:r>
            <a:r>
              <a:rPr lang="ru-RU" dirty="0" smtClean="0"/>
              <a:t>государственный образовательный стандарт основного общего образования. – М.: Просвещение, 2011.</a:t>
            </a:r>
          </a:p>
          <a:p>
            <a:pPr lvl="0">
              <a:buNone/>
            </a:pPr>
            <a:r>
              <a:rPr lang="ru-RU" dirty="0" smtClean="0"/>
              <a:t>   4.Фундаментальное </a:t>
            </a:r>
            <a:r>
              <a:rPr lang="ru-RU" dirty="0" smtClean="0"/>
              <a:t>ядро содержания общего образования. /Под ред. В.В. Козлова, А.М. </a:t>
            </a:r>
            <a:r>
              <a:rPr lang="ru-RU" dirty="0" err="1" smtClean="0"/>
              <a:t>Кондакова</a:t>
            </a:r>
            <a:r>
              <a:rPr lang="ru-RU" dirty="0" smtClean="0"/>
              <a:t>. – М.: Просвещение, 2011.</a:t>
            </a:r>
          </a:p>
          <a:p>
            <a:pPr lvl="0">
              <a:buNone/>
            </a:pPr>
            <a:r>
              <a:rPr lang="ru-RU" dirty="0" smtClean="0"/>
              <a:t>    5.Приказ </a:t>
            </a:r>
            <a:r>
              <a:rPr lang="ru-RU" dirty="0" smtClean="0"/>
              <a:t>Министерства образования и науки РФ от 24 ноября 2011 г. № МД-1552/03 «Рекомендации по оснащению общеобразовательных учреждений учебным и учебно-лабораторным оборудованием, необходимым для реализации ФГОС основного общего образования, организации проектной деятельности, моделирования и технического творчества обучающихся» – М., 2011.</a:t>
            </a:r>
          </a:p>
          <a:p>
            <a:pPr lvl="0">
              <a:buNone/>
            </a:pPr>
            <a:r>
              <a:rPr lang="ru-RU" smtClean="0"/>
              <a:t>    6.Примерная </a:t>
            </a:r>
            <a:r>
              <a:rPr lang="ru-RU" dirty="0" smtClean="0"/>
              <a:t>основная образовательная программа образовательного учреждения. Основная школа. – М.: Просвещение, 2011.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4349080"/>
          </a:xfrm>
        </p:spPr>
        <p:txBody>
          <a:bodyPr>
            <a:normAutofit fontScale="70000" lnSpcReduction="20000"/>
          </a:bodyPr>
          <a:lstStyle/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Песенка-приветствие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</a:t>
            </a:r>
            <a:r>
              <a:rPr lang="ru-RU" b="1" i="1" dirty="0" err="1" smtClean="0">
                <a:solidFill>
                  <a:srgbClr val="FFC000"/>
                </a:solidFill>
              </a:rPr>
              <a:t>Солныщко</a:t>
            </a:r>
            <a:r>
              <a:rPr lang="ru-RU" b="1" i="1" dirty="0" smtClean="0">
                <a:solidFill>
                  <a:srgbClr val="FFC000"/>
                </a:solidFill>
              </a:rPr>
              <a:t> </a:t>
            </a:r>
            <a:r>
              <a:rPr lang="ru-RU" b="1" i="1" dirty="0">
                <a:solidFill>
                  <a:srgbClr val="FFC000"/>
                </a:solidFill>
              </a:rPr>
              <a:t>лучистое </a:t>
            </a:r>
            <a:r>
              <a:rPr lang="ru-RU" b="1" i="1" dirty="0" smtClean="0">
                <a:solidFill>
                  <a:srgbClr val="FFC000"/>
                </a:solidFill>
              </a:rPr>
              <a:t>светит </a:t>
            </a:r>
            <a:r>
              <a:rPr lang="ru-RU" b="1" i="1" dirty="0">
                <a:solidFill>
                  <a:srgbClr val="FFC000"/>
                </a:solidFill>
              </a:rPr>
              <a:t>высоко.</a:t>
            </a:r>
          </a:p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А </a:t>
            </a:r>
            <a:r>
              <a:rPr lang="ru-RU" b="1" i="1" dirty="0">
                <a:solidFill>
                  <a:srgbClr val="A70193"/>
                </a:solidFill>
              </a:rPr>
              <a:t>у нас от музыки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На </a:t>
            </a:r>
            <a:r>
              <a:rPr lang="ru-RU" b="1" i="1" dirty="0">
                <a:solidFill>
                  <a:srgbClr val="A70193"/>
                </a:solidFill>
              </a:rPr>
              <a:t>душе </a:t>
            </a:r>
            <a:r>
              <a:rPr lang="ru-RU" b="1" i="1" dirty="0" smtClean="0">
                <a:solidFill>
                  <a:srgbClr val="A70193"/>
                </a:solidFill>
              </a:rPr>
              <a:t>легко.</a:t>
            </a:r>
          </a:p>
          <a:p>
            <a:pPr>
              <a:buNone/>
            </a:pPr>
            <a:r>
              <a:rPr lang="ru-RU" b="1" i="1" dirty="0">
                <a:solidFill>
                  <a:srgbClr val="A70193"/>
                </a:solidFill>
              </a:rPr>
              <a:t> </a:t>
            </a:r>
            <a:r>
              <a:rPr lang="ru-RU" b="1" i="1" dirty="0" smtClean="0">
                <a:solidFill>
                  <a:srgbClr val="A70193"/>
                </a:solidFill>
              </a:rPr>
              <a:t>  Соберём </a:t>
            </a:r>
            <a:r>
              <a:rPr lang="ru-RU" b="1" i="1" dirty="0">
                <a:solidFill>
                  <a:srgbClr val="A70193"/>
                </a:solidFill>
              </a:rPr>
              <a:t>по искорке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B050"/>
                </a:solidFill>
              </a:rPr>
              <a:t>   Ноты </a:t>
            </a:r>
            <a:r>
              <a:rPr lang="ru-RU" b="1" i="1" dirty="0">
                <a:solidFill>
                  <a:srgbClr val="00B050"/>
                </a:solidFill>
              </a:rPr>
              <a:t>звёздных гамм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И </a:t>
            </a:r>
            <a:r>
              <a:rPr lang="ru-RU" b="1" i="1" dirty="0">
                <a:solidFill>
                  <a:srgbClr val="A70193"/>
                </a:solidFill>
              </a:rPr>
              <a:t>подарим искренне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Всем </a:t>
            </a:r>
            <a:r>
              <a:rPr lang="ru-RU" b="1" i="1" dirty="0">
                <a:solidFill>
                  <a:srgbClr val="A70193"/>
                </a:solidFill>
              </a:rPr>
              <a:t>своим друзьям.</a:t>
            </a:r>
          </a:p>
          <a:p>
            <a:pPr>
              <a:buNone/>
            </a:pPr>
            <a:r>
              <a:rPr lang="ru-RU" b="1" i="1" dirty="0" smtClean="0">
                <a:solidFill>
                  <a:srgbClr val="A70193"/>
                </a:solidFill>
              </a:rPr>
              <a:t>   Чтобы </a:t>
            </a:r>
            <a:r>
              <a:rPr lang="ru-RU" b="1" i="1" dirty="0">
                <a:solidFill>
                  <a:srgbClr val="A70193"/>
                </a:solidFill>
              </a:rPr>
              <a:t>стало каждому веселее </a:t>
            </a:r>
            <a:r>
              <a:rPr lang="ru-RU" b="1" i="1" dirty="0" smtClean="0">
                <a:solidFill>
                  <a:srgbClr val="A70193"/>
                </a:solidFill>
              </a:rPr>
              <a:t>жить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С песней и улыбкою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Будем </a:t>
            </a:r>
            <a:r>
              <a:rPr lang="ru-RU" b="1" i="1" dirty="0">
                <a:solidFill>
                  <a:srgbClr val="FF0000"/>
                </a:solidFill>
              </a:rPr>
              <a:t>мы дружить!</a:t>
            </a:r>
          </a:p>
        </p:txBody>
      </p:sp>
      <p:pic>
        <p:nvPicPr>
          <p:cNvPr id="1027" name="Picture 3" descr="C:\Users\HOME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736527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4320480" cy="72008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Чьи это портреты?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http://fb.ru/misc/i/gallery/41600/1341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808312" cy="3735056"/>
          </a:xfrm>
          <a:prstGeom prst="rect">
            <a:avLst/>
          </a:prstGeom>
          <a:noFill/>
        </p:spPr>
      </p:pic>
      <p:pic>
        <p:nvPicPr>
          <p:cNvPr id="6" name="Picture 1" descr="C:\Users\HOME\Downloads\972px-Barbara_Krafft_-_Porträt_Wolfgang_Amadeus_Mozart_(18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988840"/>
            <a:ext cx="2736304" cy="3744416"/>
          </a:xfrm>
          <a:prstGeom prst="rect">
            <a:avLst/>
          </a:prstGeom>
          <a:noFill/>
        </p:spPr>
      </p:pic>
      <p:pic>
        <p:nvPicPr>
          <p:cNvPr id="7" name="Picture 2" descr="C:\Users\HOME\Downloads\56323400_Cho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566744" cy="368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1. Георгий Васильевич Свиридов (20 век – Россия)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2. Вольфганг Амадей Моцарт (18 век – Австрия)</a:t>
            </a:r>
          </a:p>
          <a:p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Фридерик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Шопен (19 век – Польша)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Цель урока: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  Послушать, сравнить и понять особенности музыки разных исторических эпох</a:t>
            </a:r>
          </a:p>
          <a:p>
            <a:endParaRPr lang="ru-RU" dirty="0"/>
          </a:p>
        </p:txBody>
      </p:sp>
      <p:pic>
        <p:nvPicPr>
          <p:cNvPr id="1026" name="Picture 2" descr="C:\Users\HOME\Downloads\30-1013tm-cart-busines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88840"/>
            <a:ext cx="1368152" cy="369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Писатели и поэты о музыке и музыкантах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Слушанье музыки: закрепление/новый материал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Г. В. Свиридов «Весна и осень» из музыки к повести А. С. Пушкина «Метель»</a:t>
            </a:r>
          </a:p>
          <a:p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93" name="Picture 1" descr="C:\Users\HOME\Downloads\main_21532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116910"/>
            <a:ext cx="2736304" cy="3645166"/>
          </a:xfrm>
          <a:prstGeom prst="rect">
            <a:avLst/>
          </a:prstGeom>
          <a:noFill/>
        </p:spPr>
      </p:pic>
      <p:pic>
        <p:nvPicPr>
          <p:cNvPr id="8194" name="Picture 2" descr="C:\Users\HOME\Downloads\img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2816313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«Весна»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512168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Задание:</a:t>
            </a:r>
          </a:p>
          <a:p>
            <a:r>
              <a:rPr lang="ru-RU" b="1" i="1" dirty="0" smtClean="0">
                <a:solidFill>
                  <a:srgbClr val="A70193"/>
                </a:solidFill>
              </a:rPr>
              <a:t>Определить характер, лад, темп, солирующий инструмент, обратить внимание на мелодию</a:t>
            </a:r>
            <a:endParaRPr lang="ru-RU" b="1" i="1" dirty="0">
              <a:solidFill>
                <a:srgbClr val="A70193"/>
              </a:solidFill>
            </a:endParaRPr>
          </a:p>
        </p:txBody>
      </p:sp>
      <p:pic>
        <p:nvPicPr>
          <p:cNvPr id="7170" name="Picture 2" descr="C:\Users\HOME\Downloads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36912"/>
            <a:ext cx="6098382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925</Words>
  <Application>Microsoft Office PowerPoint</Application>
  <PresentationFormat>Экран (4:3)</PresentationFormat>
  <Paragraphs>159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Писатели и поэты о музыке и музыкантах (Свиридов, Моцарт, Шопен)</vt:lpstr>
      <vt:lpstr>Писатели и поэты о музыке и музыкантах</vt:lpstr>
      <vt:lpstr>Писатели и поэты о музыке и музыкантах</vt:lpstr>
      <vt:lpstr>Писатели и поэты о музыке и музыкантах</vt:lpstr>
      <vt:lpstr>Писатели и поэты о музыке и музыкантах</vt:lpstr>
      <vt:lpstr>Писатели и поэты о музыке и музыкантах</vt:lpstr>
      <vt:lpstr>Писатели и поэты о музыке и музыкантах</vt:lpstr>
      <vt:lpstr>Писатели и поэты о музыке и музыкантах</vt:lpstr>
      <vt:lpstr>«Весна»</vt:lpstr>
      <vt:lpstr>«Весна»</vt:lpstr>
      <vt:lpstr>«Березка» – русская народная песня</vt:lpstr>
      <vt:lpstr>«Осень» – продолжаем слушать</vt:lpstr>
      <vt:lpstr>«Осень»</vt:lpstr>
      <vt:lpstr>Слайд 14</vt:lpstr>
      <vt:lpstr>«Красно солнышко»</vt:lpstr>
      <vt:lpstr>«Мой Моцарт» Защита проекта (2 подгруппа)</vt:lpstr>
      <vt:lpstr>«Мой Моцарт» </vt:lpstr>
      <vt:lpstr>«Мой Моцарт»</vt:lpstr>
      <vt:lpstr>«Турецкое рондо»</vt:lpstr>
      <vt:lpstr>«Турецкое рондо»</vt:lpstr>
      <vt:lpstr>«Турецкое рондо»</vt:lpstr>
      <vt:lpstr>«Турецкое рондо»</vt:lpstr>
      <vt:lpstr>«Турецкое рондо»</vt:lpstr>
      <vt:lpstr>«Мой Шопен»</vt:lpstr>
      <vt:lpstr>«Мой Шопен»</vt:lpstr>
      <vt:lpstr>«Мой Шопен»</vt:lpstr>
      <vt:lpstr>Обобщение:</vt:lpstr>
      <vt:lpstr>Викторина «Узнай музыку»</vt:lpstr>
      <vt:lpstr>Викторина «Узнай музыку»</vt:lpstr>
      <vt:lpstr>Викторина «Узнай музыку»</vt:lpstr>
      <vt:lpstr>Список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Писатели и поэты о музыке и музыкантах (Свиридов, Моцарт, Шопен)</dc:title>
  <dc:creator>HOME</dc:creator>
  <cp:lastModifiedBy>HOME</cp:lastModifiedBy>
  <cp:revision>167</cp:revision>
  <dcterms:created xsi:type="dcterms:W3CDTF">2018-08-19T18:46:31Z</dcterms:created>
  <dcterms:modified xsi:type="dcterms:W3CDTF">2018-08-19T19:14:43Z</dcterms:modified>
</cp:coreProperties>
</file>