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82" r:id="rId4"/>
    <p:sldId id="289" r:id="rId5"/>
    <p:sldId id="261" r:id="rId6"/>
    <p:sldId id="262" r:id="rId7"/>
    <p:sldId id="263" r:id="rId8"/>
    <p:sldId id="266" r:id="rId9"/>
    <p:sldId id="264" r:id="rId10"/>
    <p:sldId id="265" r:id="rId11"/>
    <p:sldId id="267" r:id="rId12"/>
    <p:sldId id="269" r:id="rId13"/>
    <p:sldId id="394" r:id="rId14"/>
    <p:sldId id="270" r:id="rId15"/>
    <p:sldId id="31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333" r:id="rId26"/>
    <p:sldId id="287" r:id="rId27"/>
    <p:sldId id="288" r:id="rId28"/>
    <p:sldId id="290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2" r:id="rId49"/>
    <p:sldId id="313" r:id="rId50"/>
    <p:sldId id="314" r:id="rId51"/>
    <p:sldId id="315" r:id="rId52"/>
    <p:sldId id="316" r:id="rId53"/>
    <p:sldId id="317" r:id="rId54"/>
    <p:sldId id="318" r:id="rId55"/>
    <p:sldId id="330" r:id="rId56"/>
    <p:sldId id="321" r:id="rId57"/>
    <p:sldId id="380" r:id="rId58"/>
    <p:sldId id="322" r:id="rId59"/>
    <p:sldId id="381" r:id="rId60"/>
    <p:sldId id="323" r:id="rId61"/>
    <p:sldId id="383" r:id="rId62"/>
    <p:sldId id="324" r:id="rId63"/>
    <p:sldId id="384" r:id="rId64"/>
    <p:sldId id="325" r:id="rId65"/>
    <p:sldId id="389" r:id="rId66"/>
    <p:sldId id="326" r:id="rId67"/>
    <p:sldId id="390" r:id="rId68"/>
    <p:sldId id="327" r:id="rId69"/>
    <p:sldId id="391" r:id="rId70"/>
    <p:sldId id="328" r:id="rId71"/>
    <p:sldId id="392" r:id="rId72"/>
    <p:sldId id="385" r:id="rId73"/>
    <p:sldId id="387" r:id="rId74"/>
    <p:sldId id="331" r:id="rId75"/>
    <p:sldId id="379" r:id="rId76"/>
    <p:sldId id="378" r:id="rId77"/>
    <p:sldId id="377" r:id="rId78"/>
    <p:sldId id="376" r:id="rId79"/>
    <p:sldId id="375" r:id="rId80"/>
    <p:sldId id="337" r:id="rId81"/>
    <p:sldId id="336" r:id="rId82"/>
    <p:sldId id="400" r:id="rId83"/>
    <p:sldId id="396" r:id="rId84"/>
    <p:sldId id="401" r:id="rId85"/>
    <p:sldId id="402" r:id="rId86"/>
    <p:sldId id="403" r:id="rId87"/>
    <p:sldId id="342" r:id="rId88"/>
    <p:sldId id="404" r:id="rId89"/>
    <p:sldId id="370" r:id="rId90"/>
    <p:sldId id="368" r:id="rId91"/>
    <p:sldId id="405" r:id="rId92"/>
    <p:sldId id="343" r:id="rId93"/>
    <p:sldId id="344" r:id="rId94"/>
    <p:sldId id="406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95" r:id="rId107"/>
    <p:sldId id="358" r:id="rId108"/>
    <p:sldId id="364" r:id="rId109"/>
    <p:sldId id="363" r:id="rId110"/>
    <p:sldId id="398" r:id="rId111"/>
    <p:sldId id="362" r:id="rId1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14" y="-9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60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66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35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291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77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87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681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36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783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7BB2A-9454-4D86-A80D-49681B6FB261}" type="datetimeFigureOut">
              <a:rPr lang="ru-RU" smtClean="0"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F7A32-C46A-431A-86B3-229205D76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923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gif"/><Relationship Id="rId13" Type="http://schemas.openxmlformats.org/officeDocument/2006/relationships/image" Target="../media/image7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gif"/><Relationship Id="rId12" Type="http://schemas.openxmlformats.org/officeDocument/2006/relationships/image" Target="../media/image74.gif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68.jpeg"/><Relationship Id="rId11" Type="http://schemas.openxmlformats.org/officeDocument/2006/relationships/image" Target="../media/image73.gif"/><Relationship Id="rId5" Type="http://schemas.openxmlformats.org/officeDocument/2006/relationships/image" Target="../media/image67.jpeg"/><Relationship Id="rId15" Type="http://schemas.openxmlformats.org/officeDocument/2006/relationships/image" Target="../media/image77.png"/><Relationship Id="rId10" Type="http://schemas.openxmlformats.org/officeDocument/2006/relationships/image" Target="../media/image72.gif"/><Relationship Id="rId4" Type="http://schemas.openxmlformats.org/officeDocument/2006/relationships/image" Target="../media/image66.jpeg"/><Relationship Id="rId9" Type="http://schemas.openxmlformats.org/officeDocument/2006/relationships/image" Target="../media/image71.gif"/><Relationship Id="rId14" Type="http://schemas.openxmlformats.org/officeDocument/2006/relationships/image" Target="../media/image76.gif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3.gi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Коррекционно-образовательные цели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86119" y="1321858"/>
            <a:ext cx="100315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Расширение представлений о космосе, закрепление представлений о планетах. Активизация лексического запаса по теме «Космос». Совершенствование грамматического строя речи, умение образовывать слова с помощью уменьшительно-ласкательных суффиксов. Совершенствование навыков звукового анализа, чтения слов с пройденными буквами.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21986" y="2474893"/>
            <a:ext cx="87597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/>
              <a:t>Коррекционно-развивающие цели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6119" y="3433430"/>
            <a:ext cx="10148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Развитие фонематического восприятия, связной речи, общих речевых навыков, зрительного восприятия и внимания, артикуляционной и общей моторики, координации речи с движением, логического мышления.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3342" y="4427661"/>
            <a:ext cx="96370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/>
              <a:t>Коррекционно-воспитательные цели</a:t>
            </a:r>
            <a:endParaRPr lang="ru-RU" sz="4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57835" y="5268003"/>
            <a:ext cx="10076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Формирование навыков сотрудничества, взаимопонимания, доброжелательности, самостоятельности, инициативности, ответственности.</a:t>
            </a:r>
            <a:endParaRPr lang="ru-RU" dirty="0"/>
          </a:p>
        </p:txBody>
      </p:sp>
      <p:sp>
        <p:nvSpPr>
          <p:cNvPr id="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58" y="4707241"/>
            <a:ext cx="2150760" cy="215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82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981635" y="3711389"/>
            <a:ext cx="3966883" cy="2064930"/>
          </a:xfrm>
          <a:prstGeom prst="wedgeEllipseCallout">
            <a:avLst>
              <a:gd name="adj1" fmla="val 14994"/>
              <a:gd name="adj2" fmla="val -1246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двигатель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63690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70386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9302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3927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4392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49700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43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4142" y="140167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1575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1775" y="140167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810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5891" y="1399347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Пуск!</a:t>
            </a:r>
          </a:p>
        </p:txBody>
      </p:sp>
    </p:spTree>
    <p:extLst>
      <p:ext uri="{BB962C8B-B14F-4D97-AF65-F5344CB8AC3E}">
        <p14:creationId xmlns:p14="http://schemas.microsoft.com/office/powerpoint/2010/main" val="153016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звёздное неб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634" y="0"/>
            <a:ext cx="12556913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3983567" y="1989138"/>
            <a:ext cx="4512733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4368800" y="2060575"/>
            <a:ext cx="3649133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8113184" y="765176"/>
            <a:ext cx="2393949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1118" y="1"/>
            <a:ext cx="1873251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33300" y="0"/>
            <a:ext cx="1873251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390651" y="4797425"/>
            <a:ext cx="1248833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4847167" y="549275"/>
            <a:ext cx="1631951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8377767" y="3414713"/>
            <a:ext cx="2309284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1039284" y="1011238"/>
            <a:ext cx="2116667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4756151" y="4805364"/>
            <a:ext cx="2497667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5700" y="407670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3868" y="3860801"/>
            <a:ext cx="105621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5700" y="2205038"/>
            <a:ext cx="115146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7767" y="3213100"/>
            <a:ext cx="143933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2100" y="708026"/>
            <a:ext cx="124671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400000">
            <a:off x="193676" y="5762625"/>
            <a:ext cx="1428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051" y="188913"/>
            <a:ext cx="1905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0755842" y="522288"/>
            <a:ext cx="1428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2096382">
            <a:off x="5615517" y="1700213"/>
            <a:ext cx="22098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28800" y="0"/>
            <a:ext cx="1828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0" name="прин141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1" y="6237288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55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69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5231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  <p:bldP spid="9227" grpId="0" animBg="1"/>
      <p:bldP spid="9227" grpId="1" animBg="1"/>
      <p:bldP spid="9227" grpId="2" animBg="1"/>
      <p:bldP spid="9231" grpId="0" animBg="1"/>
      <p:bldP spid="9231" grpId="1" animBg="1"/>
      <p:bldP spid="9233" grpId="0" animBg="1"/>
      <p:bldP spid="9233" grpId="1" animBg="1"/>
      <p:bldP spid="9234" grpId="0" animBg="1"/>
      <p:bldP spid="9234" grpId="1" animBg="1"/>
      <p:bldP spid="9235" grpId="0" animBg="1"/>
      <p:bldP spid="9235" grpId="1" animBg="1"/>
      <p:bldP spid="9236" grpId="0" animBg="1"/>
      <p:bldP spid="9236" grpId="1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байкону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81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5642/16969765.110/0_704d0_8e3d9602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454" y="753627"/>
            <a:ext cx="11456270" cy="595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26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вук - взлетающего самолёта _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4249" y="329110"/>
            <a:ext cx="609600" cy="609600"/>
          </a:xfrm>
          <a:prstGeom prst="rect">
            <a:avLst/>
          </a:prstGeom>
        </p:spPr>
      </p:pic>
      <p:pic>
        <p:nvPicPr>
          <p:cNvPr id="4" name="Picture 2" descr="http://img-fotki.yandex.ru/get/5642/16969765.110/0_704d0_8e3d9602_or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454" y="753627"/>
            <a:ext cx="11456270" cy="595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40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4719918" y="322728"/>
            <a:ext cx="6360458" cy="1813919"/>
          </a:xfrm>
          <a:prstGeom prst="wedgeEllipseCallout">
            <a:avLst>
              <a:gd name="adj1" fmla="val -45625"/>
              <a:gd name="adj2" fmla="val 69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Баки с топливом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073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72353"/>
            <a:ext cx="12192001" cy="8525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дополнительного образования №1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40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артинка на прозрачном фоне колокольчик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7688" y="332657"/>
            <a:ext cx="4752528" cy="620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18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0" y="2925451"/>
            <a:ext cx="5145740" cy="2713349"/>
          </a:xfrm>
          <a:prstGeom prst="wedgeEllipseCallout">
            <a:avLst>
              <a:gd name="adj1" fmla="val 172667"/>
              <a:gd name="adj2" fmla="val 241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Двигатели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34115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«Собери ракету»</a:t>
            </a:r>
            <a:r>
              <a:rPr lang="en-US" dirty="0" smtClean="0"/>
              <a:t> (</a:t>
            </a:r>
            <a:r>
              <a:rPr lang="ru-RU" dirty="0" smtClean="0"/>
              <a:t>пирамидка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572" y="854632"/>
            <a:ext cx="3830371" cy="632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Пионерские песни - Мы космонавты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7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292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Скажите, пожалуйста, кто управляет ракетой?</a:t>
            </a:r>
            <a:endParaRPr lang="ru-RU" sz="4000" dirty="0"/>
          </a:p>
        </p:txBody>
      </p:sp>
      <p:pic>
        <p:nvPicPr>
          <p:cNvPr id="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57" y="3917576"/>
            <a:ext cx="2940425" cy="294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769" y="617676"/>
            <a:ext cx="91455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Дидактическая игра «Какой космонавт?»</a:t>
            </a:r>
          </a:p>
        </p:txBody>
      </p:sp>
    </p:spTree>
    <p:extLst>
      <p:ext uri="{BB962C8B-B14F-4D97-AF65-F5344CB8AC3E}">
        <p14:creationId xmlns:p14="http://schemas.microsoft.com/office/powerpoint/2010/main" val="67756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97688"/>
            <a:ext cx="12192000" cy="52603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Назовите, пожалуйста качества космонавта.</a:t>
            </a:r>
            <a:endParaRPr lang="ru-RU" sz="40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9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5899"/>
            <a:ext cx="12192000" cy="56321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29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Что нужно сделать, чтобы стать таким?</a:t>
            </a:r>
            <a:endParaRPr lang="ru-RU" sz="40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8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5899"/>
            <a:ext cx="12192000" cy="56321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29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Что нельзя делать, чтобы не навредить своему здоровью?</a:t>
            </a:r>
            <a:endParaRPr lang="ru-RU" sz="40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69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21" y="1064693"/>
            <a:ext cx="3587262" cy="591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Дидактическая игра «Где космонавт?»</a:t>
            </a:r>
            <a:endParaRPr lang="ru-RU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ракет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383" y="2966419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71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8229" y="602901"/>
            <a:ext cx="4300694" cy="663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Где стоит космонавт?</a:t>
            </a:r>
            <a:endParaRPr lang="ru-RU" sz="40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ракет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273" y="2966419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81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Путешествие в космические дали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pPr algn="r"/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sp>
        <p:nvSpPr>
          <p:cNvPr id="4" name="AutoShape 2" descr="Картинки по запросу картинка на прозрачном фоне звёзд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2782144"/>
            <a:ext cx="4004049" cy="400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42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273" y="2966419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21" y="582804"/>
            <a:ext cx="3587262" cy="662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Где стоит космонавт?</a:t>
            </a:r>
            <a:endParaRPr lang="ru-RU" sz="40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ракет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96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8229" y="602901"/>
            <a:ext cx="4300694" cy="663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Что сделал космонавт?</a:t>
            </a:r>
            <a:endParaRPr lang="ru-RU" sz="40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ракет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36917" y="2966419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77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27031 -0.002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8229" y="602901"/>
            <a:ext cx="4300694" cy="663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Что сделал космонавт?</a:t>
            </a:r>
            <a:endParaRPr lang="ru-RU" sz="4000" dirty="0"/>
          </a:p>
        </p:txBody>
      </p:sp>
      <p:sp>
        <p:nvSpPr>
          <p:cNvPr id="3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Картинки по запросу картинка на прозрачном фоне ракет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2094" y="2896080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60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27031 -0.002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17029"/>
          </a:xfrm>
        </p:spPr>
        <p:txBody>
          <a:bodyPr/>
          <a:lstStyle/>
          <a:p>
            <a:pPr algn="ctr"/>
            <a:r>
              <a:rPr lang="ru-RU" dirty="0"/>
              <a:t>Г</a:t>
            </a:r>
            <a:r>
              <a:rPr lang="ru-RU" dirty="0" smtClean="0"/>
              <a:t>имнастика «Космонавт»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/>
              <a:t>В тёмном небе звёзды светят</a:t>
            </a:r>
            <a:br>
              <a:rPr lang="ru-RU" sz="4000" dirty="0" smtClean="0"/>
            </a:br>
            <a:r>
              <a:rPr lang="ru-RU" sz="4000" dirty="0" smtClean="0"/>
              <a:t>Космонавт летит в ракете</a:t>
            </a:r>
            <a:br>
              <a:rPr lang="ru-RU" sz="4000" dirty="0" smtClean="0"/>
            </a:br>
            <a:r>
              <a:rPr lang="ru-RU" sz="4000" dirty="0" smtClean="0"/>
              <a:t>День летит и ночь летит</a:t>
            </a:r>
            <a:br>
              <a:rPr lang="ru-RU" sz="4000" dirty="0" smtClean="0"/>
            </a:br>
            <a:r>
              <a:rPr lang="ru-RU" sz="4000" dirty="0" smtClean="0"/>
              <a:t>И на землю вниз глядит.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4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370" y="2878496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93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92357"/>
          </a:xfrm>
        </p:spPr>
        <p:txBody>
          <a:bodyPr/>
          <a:lstStyle/>
          <a:p>
            <a:r>
              <a:rPr lang="ru-RU" sz="4000" dirty="0" smtClean="0"/>
              <a:t>В полёте мы можем встретить инопланетян. Необходимо научиться инопланетному языку. Глазки закрываем, ушки открываем, четко слоги повторяем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6" descr="http://www.darii.ru/uplfile/widgets/__5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658" y="3651219"/>
            <a:ext cx="3862109" cy="2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58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Развитие фонематического восприятия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77788" y="1220124"/>
            <a:ext cx="910814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6600" dirty="0"/>
              <a:t>ЛА-ЛА-ЛЯ</a:t>
            </a:r>
            <a:br>
              <a:rPr lang="ru-RU" sz="6600" dirty="0"/>
            </a:br>
            <a:r>
              <a:rPr lang="ru-RU" sz="6600" dirty="0"/>
              <a:t>ЛО-ЛО-ЛЁ</a:t>
            </a:r>
            <a:br>
              <a:rPr lang="ru-RU" sz="6600" dirty="0"/>
            </a:br>
            <a:r>
              <a:rPr lang="ru-RU" sz="6600" dirty="0"/>
              <a:t>АЛА-АЛА-АЛЯ</a:t>
            </a:r>
            <a:br>
              <a:rPr lang="ru-RU" sz="6600" dirty="0"/>
            </a:br>
            <a:r>
              <a:rPr lang="ru-RU" sz="6600" dirty="0"/>
              <a:t>ЛЮ-ЛЮ-ЛУ</a:t>
            </a:r>
            <a:br>
              <a:rPr lang="ru-RU" sz="6600" dirty="0"/>
            </a:br>
            <a:r>
              <a:rPr lang="ru-RU" sz="6600" dirty="0"/>
              <a:t>ЛЫ-ЛЫ-ЛИ</a:t>
            </a:r>
          </a:p>
        </p:txBody>
      </p:sp>
      <p:pic>
        <p:nvPicPr>
          <p:cNvPr id="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029" y="2967555"/>
            <a:ext cx="3656830" cy="365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31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404664"/>
            <a:ext cx="5536641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Откуда стартуют космические корабли</a:t>
            </a:r>
            <a:r>
              <a:rPr lang="ru-RU" dirty="0" smtClean="0"/>
              <a:t>?</a:t>
            </a:r>
          </a:p>
          <a:p>
            <a:pPr marL="137160" indent="0">
              <a:buNone/>
            </a:pPr>
            <a:r>
              <a:rPr lang="ru-RU" dirty="0" smtClean="0"/>
              <a:t>(</a:t>
            </a:r>
            <a:r>
              <a:rPr lang="ru-RU" i="1" dirty="0"/>
              <a:t>с космодрома</a:t>
            </a:r>
            <a:r>
              <a:rPr lang="ru-RU" dirty="0" smtClean="0"/>
              <a:t>)</a:t>
            </a:r>
          </a:p>
          <a:p>
            <a:pPr marL="137160" indent="0">
              <a:buNone/>
            </a:pPr>
            <a:endParaRPr lang="ru-RU" dirty="0" smtClean="0"/>
          </a:p>
          <a:p>
            <a:pPr marL="137160" indent="0" algn="ctr">
              <a:buNone/>
            </a:pPr>
            <a:r>
              <a:rPr lang="ru-RU" sz="4000" dirty="0" smtClean="0"/>
              <a:t>В Астраханской области есть космодром</a:t>
            </a:r>
            <a:r>
              <a:rPr lang="ru-RU" dirty="0" smtClean="0"/>
              <a:t>?</a:t>
            </a:r>
          </a:p>
          <a:p>
            <a:pPr marL="137160" indent="0" algn="ctr">
              <a:buNone/>
            </a:pPr>
            <a:r>
              <a:rPr lang="ru-RU" i="1" dirty="0" smtClean="0"/>
              <a:t>(до 1988г. с  полигона Капустин Яр осуществляли запуск спутников, и зондов, полигон практически не действовал до 1998, но сейчас его работа возобновилась)</a:t>
            </a:r>
            <a:endParaRPr lang="ru-RU" i="1" dirty="0"/>
          </a:p>
        </p:txBody>
      </p:sp>
      <p:pic>
        <p:nvPicPr>
          <p:cNvPr id="4" name="Picture 2" descr="http://s05.radikal.ru/i178/1104/b3/33ecfd8753bb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317" y="0"/>
            <a:ext cx="5891684" cy="695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81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акетный Кап Яр 09.05.0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8386" y="1256044"/>
            <a:ext cx="5585209" cy="418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8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08220"/>
            <a:ext cx="12192000" cy="514978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979" y="476672"/>
            <a:ext cx="10148835" cy="13320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Российский </a:t>
            </a:r>
            <a:r>
              <a:rPr lang="ru-RU" sz="4000" dirty="0"/>
              <a:t>космодром находится в Плесецке. </a:t>
            </a:r>
          </a:p>
        </p:txBody>
      </p:sp>
      <p:sp>
        <p:nvSpPr>
          <p:cNvPr id="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6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3315" y="298014"/>
            <a:ext cx="49136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</a:rPr>
              <a:t>В настоящее время все пилотируемые запуски Россия осуществляет с космодрома Байконур, который арендует у Казахстана </a:t>
            </a:r>
            <a:r>
              <a:rPr lang="ru-RU" sz="4000" dirty="0" smtClean="0">
                <a:latin typeface="Arial" panose="020B0604020202020204" pitchFamily="34" charset="0"/>
              </a:rPr>
              <a:t>за</a:t>
            </a:r>
          </a:p>
          <a:p>
            <a:pPr algn="ctr"/>
            <a:r>
              <a:rPr lang="ru-RU" sz="4000" dirty="0" smtClean="0">
                <a:latin typeface="Arial" panose="020B0604020202020204" pitchFamily="34" charset="0"/>
              </a:rPr>
              <a:t>115 </a:t>
            </a:r>
            <a:r>
              <a:rPr lang="ru-RU" sz="4000" dirty="0">
                <a:latin typeface="Arial" panose="020B0604020202020204" pitchFamily="34" charset="0"/>
              </a:rPr>
              <a:t>млн долларов в год.</a:t>
            </a:r>
            <a:endParaRPr lang="ru-RU" sz="4000" dirty="0"/>
          </a:p>
        </p:txBody>
      </p:sp>
      <p:pic>
        <p:nvPicPr>
          <p:cNvPr id="28674" name="Picture 2" descr="Картинки по запросу байконур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511332" cy="684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1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atriot-blogpost.ru/wp-content/uploads/2013/04/%D0%94%D0%B5%D0%BD%D1%8C-%D0%BA%D0%BE%D1%81%D0%BC%D0%BE%D0%BD%D0%B0%D0%B2%D1%82%D0%B8%D0%BA%D0%B8-%D0%9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5376" y="0"/>
            <a:ext cx="5535622" cy="685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6795" y="4269104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00256" y="3638589"/>
            <a:ext cx="2562676" cy="342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1706" y="-215114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3416" y="1678617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601" y="1546414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6683" y="3713026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9796/16969765.1fc/0_8c9b2_afb2c2f8_ori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4897" y="-640089"/>
            <a:ext cx="2451371" cy="327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41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7528" y="836712"/>
            <a:ext cx="8363272" cy="5544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На чем бы нам туда побыстрее добраться?</a:t>
            </a:r>
          </a:p>
          <a:p>
            <a:endParaRPr lang="ru-RU" dirty="0" smtClean="0"/>
          </a:p>
          <a:p>
            <a:pPr marL="137160" indent="0" algn="ctr">
              <a:buNone/>
            </a:pPr>
            <a:r>
              <a:rPr lang="ru-RU" sz="4000" dirty="0"/>
              <a:t>Самолёт построим сами.</a:t>
            </a:r>
          </a:p>
          <a:p>
            <a:pPr marL="137160" indent="0" algn="ctr">
              <a:buNone/>
            </a:pPr>
            <a:r>
              <a:rPr lang="ru-RU" sz="4000" dirty="0"/>
              <a:t>Понесемся над лесами,</a:t>
            </a:r>
          </a:p>
          <a:p>
            <a:pPr marL="137160" indent="0" algn="ctr">
              <a:buNone/>
            </a:pPr>
            <a:r>
              <a:rPr lang="ru-RU" sz="4000" dirty="0"/>
              <a:t>Понесёмся над лесами,</a:t>
            </a:r>
          </a:p>
          <a:p>
            <a:pPr marL="137160" indent="0" algn="ctr">
              <a:buNone/>
            </a:pPr>
            <a:r>
              <a:rPr lang="ru-RU" sz="4000" dirty="0"/>
              <a:t>А потом вернёмся к маме.</a:t>
            </a:r>
          </a:p>
          <a:p>
            <a:pPr marL="137160" indent="0" algn="ctr">
              <a:buNone/>
            </a:pPr>
            <a:endParaRPr lang="ru-RU" sz="2400" dirty="0"/>
          </a:p>
        </p:txBody>
      </p:sp>
      <p:pic>
        <p:nvPicPr>
          <p:cNvPr id="10242" name="Picture 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729" y="906418"/>
            <a:ext cx="1619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606969" y="1150273"/>
            <a:ext cx="1539685" cy="149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988536" y="4478533"/>
            <a:ext cx="1653196" cy="160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423" y="4694805"/>
            <a:ext cx="1619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5134" y="5027724"/>
            <a:ext cx="16192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261487" y="5241312"/>
            <a:ext cx="1056183" cy="10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848" y="5301428"/>
            <a:ext cx="1060796" cy="1024217"/>
          </a:xfrm>
          <a:prstGeom prst="rect">
            <a:avLst/>
          </a:prstGeom>
        </p:spPr>
      </p:pic>
      <p:pic>
        <p:nvPicPr>
          <p:cNvPr id="10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264631" flipH="1">
            <a:off x="10315912" y="3005107"/>
            <a:ext cx="1112775" cy="108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28105" y="2984402"/>
            <a:ext cx="1056183" cy="10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64865" y="324152"/>
            <a:ext cx="1056183" cy="10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png-images.ru/wp-content/uploads/2015/02/02/3570/png/hammer_PNG1133-170x165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264631" flipH="1">
            <a:off x="10758655" y="276990"/>
            <a:ext cx="1112775" cy="108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92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702" y="213714"/>
            <a:ext cx="5127698" cy="2449099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endParaRPr lang="ru-RU" sz="2400" dirty="0"/>
          </a:p>
          <a:p>
            <a:pPr marL="137160" indent="0" algn="ctr">
              <a:buNone/>
            </a:pPr>
            <a:r>
              <a:rPr lang="ru-RU" sz="4000" dirty="0" smtClean="0"/>
              <a:t>Приготовьтесь,</a:t>
            </a:r>
          </a:p>
          <a:p>
            <a:pPr marL="137160" indent="0" algn="ctr">
              <a:buNone/>
            </a:pPr>
            <a:r>
              <a:rPr lang="ru-RU" sz="4000" dirty="0" smtClean="0"/>
              <a:t>заведите моторы,</a:t>
            </a:r>
          </a:p>
          <a:p>
            <a:pPr marL="137160" indent="0" algn="ctr">
              <a:buNone/>
            </a:pPr>
            <a:r>
              <a:rPr lang="ru-RU" sz="4000" dirty="0" smtClean="0"/>
              <a:t>полетели</a:t>
            </a:r>
            <a:endParaRPr lang="ru-RU" sz="4000" dirty="0"/>
          </a:p>
        </p:txBody>
      </p:sp>
      <p:pic>
        <p:nvPicPr>
          <p:cNvPr id="2050" name="Picture 2" descr="http://img-fotki.yandex.ru/get/5642/16969765.110/0_704d0_8e3d9602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454" y="1868993"/>
            <a:ext cx="11456270" cy="483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65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вук - взлетающего самолёта _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24249" y="329110"/>
            <a:ext cx="609600" cy="609600"/>
          </a:xfrm>
          <a:prstGeom prst="rect">
            <a:avLst/>
          </a:prstGeom>
        </p:spPr>
      </p:pic>
      <p:pic>
        <p:nvPicPr>
          <p:cNvPr id="4" name="Picture 2" descr="http://img-fotki.yandex.ru/get/5642/16969765.110/0_704d0_8e3d9602_or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454" y="753627"/>
            <a:ext cx="11456270" cy="595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0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nastol.com.ua/pic/201104/1920x1080/nastol.com.ua-5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774" y="2622620"/>
            <a:ext cx="4639082" cy="3974772"/>
          </a:xfrm>
        </p:spPr>
        <p:txBody>
          <a:bodyPr>
            <a:noAutofit/>
          </a:bodyPr>
          <a:lstStyle/>
          <a:p>
            <a:pPr marL="137160" indent="0" algn="ctr">
              <a:buNone/>
            </a:pPr>
            <a:r>
              <a:rPr lang="ru-RU" sz="4000" b="1" dirty="0">
                <a:solidFill>
                  <a:schemeClr val="bg1"/>
                </a:solidFill>
              </a:rPr>
              <a:t>А вот и космодром. Можно ли полететь в космос в наших костюмах? Что мы наденем? (</a:t>
            </a:r>
            <a:r>
              <a:rPr lang="ru-RU" sz="4000" b="1" i="1" dirty="0">
                <a:solidFill>
                  <a:schemeClr val="bg1"/>
                </a:solidFill>
              </a:rPr>
              <a:t>скафандры</a:t>
            </a:r>
            <a:r>
              <a:rPr lang="ru-RU" sz="4000" b="1" dirty="0" smtClean="0">
                <a:solidFill>
                  <a:schemeClr val="bg1"/>
                </a:solidFill>
              </a:rPr>
              <a:t>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3538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ambolo.ru/images/443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8520"/>
            <a:ext cx="7223212" cy="696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lamcdn.net/furfurmag.ru/post_image-image/YDVY4BwJw7IaeZz3SbRYx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8607" y="126064"/>
            <a:ext cx="5328690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78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900igr.net/datas/astronomija/Pervye-vykhody-v-kosmos/0010-010-Eda-kosmonavt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54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35561" y="260649"/>
            <a:ext cx="7848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Внимание! Приготовьтесь к полету</a:t>
            </a:r>
            <a:r>
              <a:rPr lang="ru-RU" dirty="0"/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573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73965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0429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73965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0537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49700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95559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Детский хор - Он сказал- -Поехали!-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7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1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3927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146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70386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412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3927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7952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49700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8010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4142" y="140167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3685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1775" y="140167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4163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5891" y="1399347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Пуск!</a:t>
            </a:r>
          </a:p>
        </p:txBody>
      </p:sp>
    </p:spTree>
    <p:extLst>
      <p:ext uri="{BB962C8B-B14F-4D97-AF65-F5344CB8AC3E}">
        <p14:creationId xmlns:p14="http://schemas.microsoft.com/office/powerpoint/2010/main" val="188263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981" y="422031"/>
            <a:ext cx="10299560" cy="6129494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endParaRPr lang="ru-RU" sz="4000" dirty="0" smtClean="0"/>
          </a:p>
          <a:p>
            <a:pPr marL="137160" indent="0" algn="ctr">
              <a:buNone/>
            </a:pPr>
            <a:r>
              <a:rPr lang="ru-RU" sz="4000" dirty="0" smtClean="0"/>
              <a:t>Молодцы, ребята, наш полёт начинается.</a:t>
            </a:r>
          </a:p>
          <a:p>
            <a:pPr marL="137160" indent="0" algn="ctr">
              <a:buNone/>
            </a:pPr>
            <a:r>
              <a:rPr lang="ru-RU" sz="4000" dirty="0" smtClean="0"/>
              <a:t>Закройте </a:t>
            </a:r>
            <a:r>
              <a:rPr lang="ru-RU" sz="4000" dirty="0"/>
              <a:t>глаза, мы летим с огромной </a:t>
            </a:r>
            <a:r>
              <a:rPr lang="ru-RU" sz="4000" dirty="0" smtClean="0"/>
              <a:t>скоростью.</a:t>
            </a:r>
          </a:p>
          <a:p>
            <a:pPr marL="137160" indent="0" algn="ctr">
              <a:buNone/>
            </a:pPr>
            <a:r>
              <a:rPr lang="ru-RU" sz="4000" dirty="0" smtClean="0"/>
              <a:t>У </a:t>
            </a:r>
            <a:r>
              <a:rPr lang="ru-RU" sz="4000" dirty="0"/>
              <a:t>нас тяжелые голова, руки, ноги.</a:t>
            </a:r>
          </a:p>
          <a:p>
            <a:pPr marL="137160" indent="0" algn="ctr">
              <a:buNone/>
            </a:pPr>
            <a:r>
              <a:rPr lang="ru-RU" sz="4000" dirty="0" smtClean="0"/>
              <a:t>Сейчас </a:t>
            </a:r>
            <a:r>
              <a:rPr lang="ru-RU" sz="4000" dirty="0"/>
              <a:t>мы вырвались из притяжения Земли и находимся в состоянии невесомости.</a:t>
            </a:r>
          </a:p>
          <a:p>
            <a:pPr marL="137160" indent="0" algn="ctr">
              <a:buNone/>
            </a:pPr>
            <a:r>
              <a:rPr lang="ru-RU" sz="4000" dirty="0"/>
              <a:t>Посмотрим в иллюминатор</a:t>
            </a:r>
            <a:r>
              <a:rPr lang="ru-RU" sz="4000" dirty="0" smtClean="0"/>
              <a:t>.</a:t>
            </a:r>
          </a:p>
          <a:p>
            <a:pPr marL="137160" indent="0" algn="ctr">
              <a:buNone/>
            </a:pPr>
            <a:r>
              <a:rPr lang="ru-RU" sz="4000" dirty="0" smtClean="0"/>
              <a:t>Откройте глаза.</a:t>
            </a:r>
            <a:endParaRPr lang="ru-RU" sz="4000" dirty="0"/>
          </a:p>
          <a:p>
            <a:pPr algn="just"/>
            <a:endParaRPr lang="ru-RU" sz="3200" dirty="0"/>
          </a:p>
        </p:txBody>
      </p:sp>
      <p:pic>
        <p:nvPicPr>
          <p:cNvPr id="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57" y="3917576"/>
            <a:ext cx="2940425" cy="294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72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иложение 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4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981" y="422031"/>
            <a:ext cx="10299560" cy="6129494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endParaRPr lang="ru-RU" sz="4000" dirty="0" smtClean="0"/>
          </a:p>
          <a:p>
            <a:pPr marL="137160" indent="0" algn="ctr">
              <a:buNone/>
            </a:pPr>
            <a:r>
              <a:rPr lang="ru-RU" sz="4000" dirty="0" smtClean="0"/>
              <a:t>Чем дальше мы улетаем от земли, тем меньше становятся предметы.</a:t>
            </a:r>
          </a:p>
          <a:p>
            <a:pPr marL="137160" indent="0" algn="ctr">
              <a:buNone/>
            </a:pPr>
            <a:r>
              <a:rPr lang="ru-RU" sz="4000" dirty="0" smtClean="0"/>
              <a:t>Давайте скажем про них ласково.</a:t>
            </a:r>
            <a:endParaRPr lang="ru-RU" sz="4000" dirty="0"/>
          </a:p>
          <a:p>
            <a:pPr algn="just"/>
            <a:endParaRPr lang="ru-RU" sz="3200" dirty="0"/>
          </a:p>
        </p:txBody>
      </p:sp>
      <p:pic>
        <p:nvPicPr>
          <p:cNvPr id="29698" name="Picture 2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2778195"/>
            <a:ext cx="4195362" cy="41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07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292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Я набираю команду, чтобы отправиться в путешествие.</a:t>
            </a:r>
            <a:br>
              <a:rPr lang="ru-RU" sz="4000" dirty="0" smtClean="0"/>
            </a:br>
            <a:r>
              <a:rPr lang="ru-RU" sz="4000" dirty="0" smtClean="0"/>
              <a:t>Хотите со мной путешествовать?</a:t>
            </a:r>
            <a:br>
              <a:rPr lang="ru-RU" sz="4000" dirty="0" smtClean="0"/>
            </a:br>
            <a:r>
              <a:rPr lang="ru-RU" sz="4000" dirty="0" smtClean="0"/>
              <a:t>А на чем, вы узнаете, если отгадаете загадку.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Распустила алый хвост,</a:t>
            </a:r>
            <a:br>
              <a:rPr lang="ru-RU" sz="4000" dirty="0" smtClean="0"/>
            </a:br>
            <a:r>
              <a:rPr lang="ru-RU" sz="4000" dirty="0" smtClean="0"/>
              <a:t>улетела в стаю звёзд.</a:t>
            </a:r>
            <a:br>
              <a:rPr lang="ru-RU" sz="4000" dirty="0" smtClean="0"/>
            </a:br>
            <a:r>
              <a:rPr lang="ru-RU" sz="4000" dirty="0" smtClean="0"/>
              <a:t>Наш народ построил эту</a:t>
            </a:r>
            <a:br>
              <a:rPr lang="ru-RU" sz="4000" dirty="0" smtClean="0"/>
            </a:br>
            <a:r>
              <a:rPr lang="ru-RU" sz="4000" dirty="0" smtClean="0"/>
              <a:t>межпланетную… (ракету)</a:t>
            </a:r>
            <a:endParaRPr lang="ru-RU" sz="4000" dirty="0"/>
          </a:p>
        </p:txBody>
      </p:sp>
      <p:pic>
        <p:nvPicPr>
          <p:cNvPr id="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57" y="3917576"/>
            <a:ext cx="2940425" cy="294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4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Игра «Назови ласково»</a:t>
            </a:r>
            <a:endParaRPr lang="ru-RU" dirty="0"/>
          </a:p>
        </p:txBody>
      </p:sp>
      <p:pic>
        <p:nvPicPr>
          <p:cNvPr id="3277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85" y="1406769"/>
            <a:ext cx="7422951" cy="54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9527" y="5194998"/>
            <a:ext cx="1693468" cy="124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31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Игра «Назови ласково»</a:t>
            </a:r>
            <a:endParaRPr lang="ru-RU" dirty="0"/>
          </a:p>
        </p:txBody>
      </p:sp>
      <p:pic>
        <p:nvPicPr>
          <p:cNvPr id="33794" name="Picture 2" descr="Картинки по запросу картинка на прозрачном фоне машин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332" y="2438263"/>
            <a:ext cx="8405944" cy="441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машин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3470" y="5167901"/>
            <a:ext cx="2800810" cy="147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7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Игра «Назови ласково»</a:t>
            </a:r>
            <a:endParaRPr lang="ru-RU" dirty="0"/>
          </a:p>
        </p:txBody>
      </p:sp>
      <p:pic>
        <p:nvPicPr>
          <p:cNvPr id="34818" name="Picture 2" descr="Картинки по запросу картинка на прозрачном фоне дерево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21665" y="1250950"/>
            <a:ext cx="8659385" cy="560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0518" y="4818279"/>
            <a:ext cx="3150483" cy="203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0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981" y="422031"/>
            <a:ext cx="10299560" cy="2235941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endParaRPr lang="ru-RU" sz="4000" dirty="0" smtClean="0"/>
          </a:p>
          <a:p>
            <a:pPr marL="137160" indent="0" algn="ctr">
              <a:buNone/>
            </a:pPr>
            <a:r>
              <a:rPr lang="ru-RU" sz="4000" dirty="0" smtClean="0"/>
              <a:t>Ребята, отгадайте к чему мы приблизились?</a:t>
            </a:r>
            <a:endParaRPr lang="ru-RU" sz="3200" dirty="0"/>
          </a:p>
        </p:txBody>
      </p:sp>
      <p:pic>
        <p:nvPicPr>
          <p:cNvPr id="29698" name="Picture 2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2778195"/>
            <a:ext cx="4195362" cy="419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19209" y="2573005"/>
            <a:ext cx="7516238" cy="3100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сокровище, а сверкает,</a:t>
            </a:r>
            <a:endParaRPr lang="ru-RU" sz="4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огонь, а греет.</a:t>
            </a:r>
            <a:endParaRPr lang="ru-RU" sz="4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живое, а двигается. (Солнце)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8936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4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160338"/>
            <a:ext cx="6557645" cy="66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03720" y="422553"/>
            <a:ext cx="495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indent="0" algn="ctr">
              <a:buNone/>
            </a:pPr>
            <a:r>
              <a:rPr lang="ru-RU" sz="4000" dirty="0" smtClean="0"/>
              <a:t>Солнце – это большая звезда.</a:t>
            </a:r>
          </a:p>
          <a:p>
            <a:pPr marL="137160" indent="0" algn="ctr">
              <a:buNone/>
            </a:pPr>
            <a:r>
              <a:rPr lang="ru-RU" sz="4000" dirty="0" smtClean="0"/>
              <a:t>Она дарит нам тепло и свет.</a:t>
            </a:r>
          </a:p>
          <a:p>
            <a:pPr marL="137160" indent="0" algn="ctr">
              <a:buNone/>
            </a:pPr>
            <a:endParaRPr lang="ru-RU" sz="4000" dirty="0"/>
          </a:p>
          <a:p>
            <a:pPr marL="137160" algn="ctr"/>
            <a:r>
              <a:rPr lang="ru-RU" sz="4000" dirty="0"/>
              <a:t>Вокруг солнца вращаются много планет.</a:t>
            </a:r>
          </a:p>
          <a:p>
            <a:pPr marL="137160" indent="0" algn="ctr">
              <a:buNone/>
            </a:pP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359169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4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160338"/>
            <a:ext cx="6557645" cy="66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65620" y="1108353"/>
            <a:ext cx="4953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indent="0" algn="ctr">
              <a:buNone/>
            </a:pPr>
            <a:r>
              <a:rPr lang="ru-RU" sz="4000" dirty="0" smtClean="0"/>
              <a:t>Мы пролетаем мимо планет Солнечной системы. Посмотрите на них внимательно, прочтите их название.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0070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артинка солнечная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Картинки по запросу картинка солнечная сист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958840" y="5013331"/>
            <a:ext cx="6050280" cy="1356989"/>
          </a:xfrm>
          <a:prstGeom prst="wedgeEllipseCallout">
            <a:avLst>
              <a:gd name="adj1" fmla="val -34205"/>
              <a:gd name="adj2" fmla="val -176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Меркурий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4590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меркурий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764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</a:rPr>
              <a:t>Меркурий — ближайшая к Солнцу планета.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</a:rPr>
              <a:t>Жара нестерпима! Изжарит в котлету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!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3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артинка солнечная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Картинки по запросу картинка солнечная сист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958840" y="5013331"/>
            <a:ext cx="6050280" cy="1356989"/>
          </a:xfrm>
          <a:prstGeom prst="wedgeEllipseCallout">
            <a:avLst>
              <a:gd name="adj1" fmla="val -35464"/>
              <a:gd name="adj2" fmla="val -214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Венера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9446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и по запросу венер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709" y="2858943"/>
            <a:ext cx="10515600" cy="3534522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</a:rPr>
              <a:t>Только Солнце и Луна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В небе ярче, чем она.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79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9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артинка солнечная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Картинки по запросу картинка солнечная сист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958840" y="5013331"/>
            <a:ext cx="6050280" cy="1356989"/>
          </a:xfrm>
          <a:prstGeom prst="wedgeEllipseCallout">
            <a:avLst>
              <a:gd name="adj1" fmla="val -64589"/>
              <a:gd name="adj2" fmla="val -2175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Земля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52374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не найдёте чудесней на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свете</a:t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Нашей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прекрасной и доброй планеты!</a:t>
            </a:r>
          </a:p>
        </p:txBody>
      </p:sp>
      <p:sp>
        <p:nvSpPr>
          <p:cNvPr id="3" name="AutoShape 2" descr="Картинки по запросу земля плане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25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артинка солнечная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Картинки по запросу картинка солнечная сист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958840" y="5013331"/>
            <a:ext cx="6050280" cy="1356989"/>
          </a:xfrm>
          <a:prstGeom prst="wedgeEllipseCallout">
            <a:avLst>
              <a:gd name="adj1" fmla="val -25546"/>
              <a:gd name="adj2" fmla="val -109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Марс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9931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планета мар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3217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Днем холодный Марс согреет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Солнце градусов на пять.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Ночью же мороз опять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Минус сто бывает даже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Да… мороз на Марсе страшен.</a:t>
            </a:r>
          </a:p>
        </p:txBody>
      </p:sp>
    </p:spTree>
    <p:extLst>
      <p:ext uri="{BB962C8B-B14F-4D97-AF65-F5344CB8AC3E}">
        <p14:creationId xmlns:p14="http://schemas.microsoft.com/office/powerpoint/2010/main" val="283133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артинка солнечная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Картинки по запросу картинка солнечная сист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958840" y="5013331"/>
            <a:ext cx="6050280" cy="1356989"/>
          </a:xfrm>
          <a:prstGeom prst="wedgeEllipseCallout">
            <a:avLst>
              <a:gd name="adj1" fmla="val -79387"/>
              <a:gd name="adj2" fmla="val -8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Юпитер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316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планета юпит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Юпитер </a:t>
            </a:r>
            <a:r>
              <a:rPr lang="ru-RU" b="1" dirty="0">
                <a:solidFill>
                  <a:schemeClr val="bg1"/>
                </a:solidFill>
              </a:rPr>
              <a:t>- планетам лидер,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Всех больше, с кем ни сравните.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Раскрашен он очень броско,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В пёстрые </a:t>
            </a:r>
            <a:r>
              <a:rPr lang="ru-RU" b="1" dirty="0" smtClean="0">
                <a:solidFill>
                  <a:schemeClr val="bg1"/>
                </a:solidFill>
              </a:rPr>
              <a:t>полоски.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6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артинка солнечная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Картинки по запросу картинка солнечная сист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958840" y="5013331"/>
            <a:ext cx="6050280" cy="1356989"/>
          </a:xfrm>
          <a:prstGeom prst="wedgeEllipseCallout">
            <a:avLst>
              <a:gd name="adj1" fmla="val -12322"/>
              <a:gd name="adj2" fmla="val -2849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Сатурн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7165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планета сатур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216"/>
            <a:ext cx="12192000" cy="686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Сатурн непременно узнаешь в лицо -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Его окружает большое кольцо.</a:t>
            </a:r>
          </a:p>
        </p:txBody>
      </p:sp>
    </p:spTree>
    <p:extLst>
      <p:ext uri="{BB962C8B-B14F-4D97-AF65-F5344CB8AC3E}">
        <p14:creationId xmlns:p14="http://schemas.microsoft.com/office/powerpoint/2010/main" val="401160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артинка солнечная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Картинки по запросу картинка солнечная сист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958840" y="5013331"/>
            <a:ext cx="6050280" cy="1356989"/>
          </a:xfrm>
          <a:prstGeom prst="wedgeEllipseCallout">
            <a:avLst>
              <a:gd name="adj1" fmla="val -50105"/>
              <a:gd name="adj2" fmla="val -3656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Уран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87293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и по запросу планета ур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9717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Я - планета Уран,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Берегите глаза!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Планета - вспышка!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Планета – гроза!</a:t>
            </a:r>
          </a:p>
        </p:txBody>
      </p:sp>
    </p:spTree>
    <p:extLst>
      <p:ext uri="{BB962C8B-B14F-4D97-AF65-F5344CB8AC3E}">
        <p14:creationId xmlns:p14="http://schemas.microsoft.com/office/powerpoint/2010/main" val="14837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292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Прежде чем отправиться в полёт надо познакомиться со строением ракеты.</a:t>
            </a:r>
            <a:br>
              <a:rPr lang="ru-RU" sz="4000" dirty="0" smtClean="0"/>
            </a:br>
            <a:r>
              <a:rPr lang="ru-RU" sz="4000" dirty="0" smtClean="0"/>
              <a:t>Каждый космонавт должен знать из каких частей она состоит.</a:t>
            </a:r>
            <a:br>
              <a:rPr lang="ru-RU" sz="4000" dirty="0" smtClean="0"/>
            </a:br>
            <a:r>
              <a:rPr lang="ru-RU" sz="4000" dirty="0" smtClean="0"/>
              <a:t>Прочтите их название, ребята!</a:t>
            </a:r>
            <a:endParaRPr lang="ru-RU" sz="4000" dirty="0"/>
          </a:p>
        </p:txBody>
      </p:sp>
      <p:pic>
        <p:nvPicPr>
          <p:cNvPr id="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57" y="3917576"/>
            <a:ext cx="2940425" cy="294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62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артинка солнечная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2" name="Picture 4" descr="Картинки по запросу картинка солнечная систем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958840" y="5013331"/>
            <a:ext cx="6050280" cy="1356989"/>
          </a:xfrm>
          <a:prstGeom prst="wedgeEllipseCallout">
            <a:avLst>
              <a:gd name="adj1" fmla="val -105363"/>
              <a:gd name="adj2" fmla="val -1929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Нептун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25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8927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На планете синей-синей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Дует ветер очень сильный.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Год на ней велик весьма –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Длится 40 лет зима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09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4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160338"/>
            <a:ext cx="6557645" cy="66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03720" y="422553"/>
            <a:ext cx="495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indent="0" algn="ctr">
              <a:buNone/>
            </a:pPr>
            <a:endParaRPr lang="ru-RU" sz="4000" dirty="0" smtClean="0"/>
          </a:p>
          <a:p>
            <a:pPr marL="137160" indent="0" algn="ctr">
              <a:buNone/>
            </a:pPr>
            <a:r>
              <a:rPr lang="ru-RU" sz="4000" dirty="0" smtClean="0"/>
              <a:t>Как вы думаете, что было бы с нашей планетой, если бы она находилась к Солнцу также близко, как Меркурий?</a:t>
            </a:r>
          </a:p>
          <a:p>
            <a:pPr marL="137160" indent="0" algn="ctr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7200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4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5" y="160338"/>
            <a:ext cx="6557645" cy="661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03720" y="422553"/>
            <a:ext cx="4953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indent="0" algn="ctr">
              <a:buNone/>
            </a:pPr>
            <a:endParaRPr lang="ru-RU" sz="4000" dirty="0"/>
          </a:p>
          <a:p>
            <a:pPr marL="137160" indent="0" algn="ctr">
              <a:buNone/>
            </a:pPr>
            <a:r>
              <a:rPr lang="ru-RU" sz="4000" dirty="0" smtClean="0"/>
              <a:t>А если бы Земля находилась от Солнца дальше?</a:t>
            </a:r>
          </a:p>
          <a:p>
            <a:pPr marL="137160" indent="0" algn="ctr">
              <a:buNone/>
            </a:pPr>
            <a:r>
              <a:rPr lang="ru-RU" sz="4000" dirty="0" smtClean="0"/>
              <a:t>Например, как Марс?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3211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Игра «Третий лишний»</a:t>
            </a:r>
            <a:endParaRPr lang="ru-RU" dirty="0"/>
          </a:p>
        </p:txBody>
      </p:sp>
      <p:pic>
        <p:nvPicPr>
          <p:cNvPr id="3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478" y="1442858"/>
            <a:ext cx="4083785" cy="411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2" name="Picture 2" descr="Картинки по запросу картинка на прозрачном фоне земл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1128" y="3136899"/>
            <a:ext cx="3721101" cy="372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6550" y="1442858"/>
            <a:ext cx="4119972" cy="411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51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6153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Игра «Эхо»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Солнце</a:t>
            </a:r>
            <a:r>
              <a:rPr lang="ru-RU" dirty="0"/>
              <a:t> — монетка, — скупой проворчал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 descr="Картинки по запросу картинка на прозрачном фоне мон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2469" y="3829143"/>
            <a:ext cx="19050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490" y="2545517"/>
            <a:ext cx="4083785" cy="411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24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125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Нет</a:t>
            </a:r>
            <a:r>
              <a:rPr lang="ru-RU" dirty="0"/>
              <a:t>, сковородка! — обжора вскричал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184" y="2491729"/>
            <a:ext cx="4083785" cy="411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Картинки по запросу картинка на прозрачном фоне сковород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2611" y="3191435"/>
            <a:ext cx="6315711" cy="330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99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81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Нет</a:t>
            </a:r>
            <a:r>
              <a:rPr lang="ru-RU" dirty="0"/>
              <a:t>, каравай, — хлебопёк произнёс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184" y="2491729"/>
            <a:ext cx="4083785" cy="411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Картинки по запросу картинка на прозрачном фоне карава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3550" y="1781174"/>
            <a:ext cx="664845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35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174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Компас</a:t>
            </a:r>
            <a:r>
              <a:rPr lang="ru-RU" dirty="0"/>
              <a:t>, — сказал убеждённо матрос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184" y="2491729"/>
            <a:ext cx="4083785" cy="411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Картинки по запросу картинка на прозрачном фоне компас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549140"/>
            <a:ext cx="4888409" cy="50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2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41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Солнце- </a:t>
            </a:r>
            <a:r>
              <a:rPr lang="ru-RU" dirty="0"/>
              <a:t>звезда, — астроном объявил.</a:t>
            </a:r>
            <a:br>
              <a:rPr lang="ru-RU" dirty="0"/>
            </a:br>
            <a:r>
              <a:rPr lang="ru-RU" dirty="0"/>
              <a:t>Доброе сердце, — мечтатель решил.</a:t>
            </a:r>
            <a:br>
              <a:rPr lang="ru-RU" dirty="0"/>
            </a:br>
            <a:r>
              <a:rPr lang="ru-RU" i="1" dirty="0"/>
              <a:t>(А. Еськова</a:t>
            </a:r>
            <a:r>
              <a:rPr lang="ru-RU" i="1" dirty="0" smtClean="0"/>
              <a:t>)</a:t>
            </a:r>
            <a:endParaRPr lang="ru-RU" dirty="0"/>
          </a:p>
        </p:txBody>
      </p:sp>
      <p:pic>
        <p:nvPicPr>
          <p:cNvPr id="3" name="Picture 4" descr="Картинки по запросу картинка на прозрачном фоне солнц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184" y="2491729"/>
            <a:ext cx="4083785" cy="411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Картинки по запросу картинка на прозрачном фоне сердце золот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Картинки по запросу картинка на прозрачном фоне сердце золотое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2388" y="2710515"/>
            <a:ext cx="4742246" cy="398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7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0" y="2925451"/>
            <a:ext cx="5145740" cy="2713349"/>
          </a:xfrm>
          <a:prstGeom prst="wedgeEllipseCallout">
            <a:avLst>
              <a:gd name="adj1" fmla="val -33953"/>
              <a:gd name="adj2" fmla="val -111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Головной обтекатель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1535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981" y="422031"/>
            <a:ext cx="10299560" cy="6129494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endParaRPr lang="ru-RU" sz="4000" dirty="0" smtClean="0"/>
          </a:p>
          <a:p>
            <a:pPr marL="137160" indent="0" algn="ctr">
              <a:buNone/>
            </a:pPr>
            <a:r>
              <a:rPr lang="ru-RU" sz="4000" dirty="0" smtClean="0"/>
              <a:t>Мы с вами, ребята, находимся в открытом космосе. Но он у нас не обычный, здесь можно потанцевать со звёздами.</a:t>
            </a:r>
            <a:endParaRPr lang="ru-RU" sz="4000" dirty="0"/>
          </a:p>
          <a:p>
            <a:pPr algn="just"/>
            <a:endParaRPr lang="ru-RU" sz="3200" dirty="0"/>
          </a:p>
        </p:txBody>
      </p:sp>
      <p:pic>
        <p:nvPicPr>
          <p:cNvPr id="5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040" y="2813181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45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Динамическая пауза</a:t>
            </a:r>
            <a:endParaRPr lang="ru-RU" dirty="0"/>
          </a:p>
        </p:txBody>
      </p:sp>
      <p:pic>
        <p:nvPicPr>
          <p:cNvPr id="3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293" y="4025153"/>
            <a:ext cx="2725182" cy="272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7151" y="1272987"/>
            <a:ext cx="3000001" cy="30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4869" y="3857999"/>
            <a:ext cx="3000001" cy="30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8565" y="14004"/>
            <a:ext cx="3781896" cy="378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61692" y="3750334"/>
            <a:ext cx="3000001" cy="30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мы маленькие звзды!!!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9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4314" y="2966419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533582" y="2590802"/>
            <a:ext cx="2655534" cy="433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98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Здравствуйте, я – Звезда! А вы кто?</a:t>
            </a:r>
            <a:endParaRPr lang="ru-RU" dirty="0"/>
          </a:p>
        </p:txBody>
      </p:sp>
      <p:pic>
        <p:nvPicPr>
          <p:cNvPr id="3" name="Picture 8" descr="Картинки по запросу картинка женщина в костюме зве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903158"/>
            <a:ext cx="5241178" cy="511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840" y="2813181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67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72353"/>
            <a:ext cx="12192001" cy="8525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обучающиеся</a:t>
            </a:r>
            <a:br>
              <a:rPr lang="ru-RU" dirty="0" smtClean="0"/>
            </a:br>
            <a:r>
              <a:rPr lang="ru-RU" dirty="0" smtClean="0"/>
              <a:t>Центра дополнительного образования №1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16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49157"/>
          </a:xfrm>
        </p:spPr>
        <p:txBody>
          <a:bodyPr>
            <a:normAutofit/>
          </a:bodyPr>
          <a:lstStyle/>
          <a:p>
            <a:r>
              <a:rPr lang="ru-RU" dirty="0" smtClean="0"/>
              <a:t>Очень приятно! Вам нравятся мои звёздочки? Посчитайте их!</a:t>
            </a:r>
            <a:endParaRPr lang="ru-RU" dirty="0"/>
          </a:p>
        </p:txBody>
      </p:sp>
      <p:pic>
        <p:nvPicPr>
          <p:cNvPr id="3" name="Picture 8" descr="Картинки по запросу картинка женщина в костюме зве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903158"/>
            <a:ext cx="5241178" cy="511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840" y="2813181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28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9224"/>
            <a:ext cx="10515600" cy="658177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Согласование существительного </a:t>
            </a:r>
            <a:r>
              <a:rPr lang="ru-RU" smtClean="0"/>
              <a:t>с числительным.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«Я вижу одну яркую звезду…»</a:t>
            </a:r>
            <a:endParaRPr lang="ru-RU" dirty="0"/>
          </a:p>
        </p:txBody>
      </p:sp>
      <p:pic>
        <p:nvPicPr>
          <p:cNvPr id="3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341" y="4136196"/>
            <a:ext cx="1864570" cy="186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3670" y="1981157"/>
            <a:ext cx="1864570" cy="186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3875" y="4136196"/>
            <a:ext cx="1864570" cy="186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8798" y="2043735"/>
            <a:ext cx="1864570" cy="186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4352" y="4136196"/>
            <a:ext cx="1864570" cy="186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28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49157"/>
          </a:xfrm>
        </p:spPr>
        <p:txBody>
          <a:bodyPr>
            <a:normAutofit/>
          </a:bodyPr>
          <a:lstStyle/>
          <a:p>
            <a:r>
              <a:rPr lang="ru-RU" dirty="0" smtClean="0"/>
              <a:t>Ой, что вы сделали с моими звёздочками? Они выстроились в необычном порядке!</a:t>
            </a:r>
            <a:endParaRPr lang="ru-RU" dirty="0"/>
          </a:p>
        </p:txBody>
      </p:sp>
      <p:pic>
        <p:nvPicPr>
          <p:cNvPr id="3" name="Picture 8" descr="Картинки по запросу картинка женщина в костюме зве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903158"/>
            <a:ext cx="5241178" cy="511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840" y="2813181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0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Дидактическая игра «Прочти слово»</a:t>
            </a:r>
            <a:endParaRPr lang="ru-RU" dirty="0"/>
          </a:p>
        </p:txBody>
      </p:sp>
      <p:pic>
        <p:nvPicPr>
          <p:cNvPr id="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47" y="618221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649" y="552122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0478" y="341584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8255" y="395976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9891" y="459519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7902" y="571883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0274" y="618221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573" y="486024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4483" y="512569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414" y="409031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166" y="295563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297" y="344983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1190" y="243173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248" y="123222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9219" y="263360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5286" y="492568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8007" y="188014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8993" y="311933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8758" y="441752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1570" y="519073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5932" y="375653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4846" y="315262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9809" y="605402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9809" y="541291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594" y="474924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5741" y="411082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4598" y="420949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9193" y="481204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5861" y="515574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78236" y="541525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1587" y="607390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9851" y="89740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1176" y="127450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65541" y="189227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5009" y="253014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6958" y="307257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58526" y="136267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0219" y="194289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51826" y="254113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08813" y="304395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58757" y="357944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7943" y="264330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63870" y="361324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74328" y="277436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59997" y="271346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5326" y="174413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4748" y="133167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37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49157"/>
          </a:xfrm>
        </p:spPr>
        <p:txBody>
          <a:bodyPr>
            <a:normAutofit/>
          </a:bodyPr>
          <a:lstStyle/>
          <a:p>
            <a:r>
              <a:rPr lang="ru-RU" dirty="0" smtClean="0"/>
              <a:t>А вы знаете, что такое луна?</a:t>
            </a:r>
            <a:endParaRPr lang="ru-RU" dirty="0"/>
          </a:p>
        </p:txBody>
      </p:sp>
      <p:pic>
        <p:nvPicPr>
          <p:cNvPr id="3" name="Picture 8" descr="Картинки по запросу картинка женщина в костюме зве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903158"/>
            <a:ext cx="5241178" cy="511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840" y="2813181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74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553" y="230655"/>
            <a:ext cx="10515600" cy="2862169"/>
          </a:xfrm>
        </p:spPr>
        <p:txBody>
          <a:bodyPr>
            <a:normAutofit/>
          </a:bodyPr>
          <a:lstStyle/>
          <a:p>
            <a:pPr algn="ctr"/>
            <a:r>
              <a:rPr lang="ru-RU" sz="9600" dirty="0"/>
              <a:t>Луна </a:t>
            </a:r>
            <a:r>
              <a:rPr lang="ru-RU" sz="9600" dirty="0" smtClean="0"/>
              <a:t>это спутник Земли.</a:t>
            </a:r>
            <a:endParaRPr lang="ru-RU" sz="9600" dirty="0"/>
          </a:p>
        </p:txBody>
      </p:sp>
      <p:pic>
        <p:nvPicPr>
          <p:cNvPr id="5122" name="Picture 2" descr="Картинки по запросу что такое луна детя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0515" y="2946168"/>
            <a:ext cx="565785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8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4719918" y="322728"/>
            <a:ext cx="6360458" cy="1813919"/>
          </a:xfrm>
          <a:prstGeom prst="wedgeEllipseCallout">
            <a:avLst>
              <a:gd name="adj1" fmla="val -98902"/>
              <a:gd name="adj2" fmla="val 348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Космический аппарат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3677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553" y="230655"/>
            <a:ext cx="10515600" cy="2862169"/>
          </a:xfrm>
        </p:spPr>
        <p:txBody>
          <a:bodyPr>
            <a:normAutofit/>
          </a:bodyPr>
          <a:lstStyle/>
          <a:p>
            <a:pPr algn="ctr"/>
            <a:r>
              <a:rPr lang="ru-RU" sz="9600" dirty="0"/>
              <a:t>Луна </a:t>
            </a:r>
            <a:r>
              <a:rPr lang="ru-RU" sz="9600" dirty="0" smtClean="0"/>
              <a:t>вращается </a:t>
            </a:r>
            <a:r>
              <a:rPr lang="ru-RU" sz="9600" dirty="0"/>
              <a:t>вокруг Земли. </a:t>
            </a:r>
          </a:p>
        </p:txBody>
      </p:sp>
      <p:pic>
        <p:nvPicPr>
          <p:cNvPr id="9218" name="Picture 2" descr="Картинки по запросу луна - спутник земл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5575" y="2990850"/>
            <a:ext cx="619125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49157"/>
          </a:xfrm>
        </p:spPr>
        <p:txBody>
          <a:bodyPr>
            <a:normAutofit fontScale="90000"/>
          </a:bodyPr>
          <a:lstStyle/>
          <a:p>
            <a:r>
              <a:rPr lang="ru-RU" dirty="0"/>
              <a:t>Впервые Луны достиг советский космический корабль «Луна-2» в 1959 году. </a:t>
            </a:r>
          </a:p>
        </p:txBody>
      </p:sp>
      <p:pic>
        <p:nvPicPr>
          <p:cNvPr id="10242" name="Picture 2" descr="Картинки по запросу советский космический корабль луна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2056226"/>
            <a:ext cx="6445624" cy="480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ртинки по запросу картинка женщина в костюме звезды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5625" y="1900597"/>
            <a:ext cx="5241178" cy="511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95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Дидактическая игра «Допиши букву и прочти слово»</a:t>
            </a:r>
            <a:endParaRPr lang="ru-RU" dirty="0"/>
          </a:p>
        </p:txBody>
      </p:sp>
      <p:pic>
        <p:nvPicPr>
          <p:cNvPr id="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11" y="209851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911" y="169068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511" y="1802676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2433" y="229725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511" y="290382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872" y="332668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634" y="384740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712" y="403817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1736" y="444443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0189" y="504145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589" y="513551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950" y="544770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555" y="169068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9389" y="2279326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555" y="280681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5721" y="3354153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555" y="379216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6860" y="1627057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7955" y="2630335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9759" y="3734056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123" y="577404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123" y="504145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3830" y="429380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7457" y="373673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4253" y="4256426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4361" y="486806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1256" y="4182036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2517" y="3680397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3736" y="428003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3736" y="4975545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1546" y="5701139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5330" y="114705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1556" y="165029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7345" y="224570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7475" y="68692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7825" y="1011207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7359" y="1548389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4148" y="219119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0937" y="272838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4197" y="278792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435" y="224570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202" y="186070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2943" y="194883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7852" y="258639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5389" y="311913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872" y="347959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511" y="392593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5905" y="409707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632" y="462232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944" y="511305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510" y="535285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576" y="561131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144" y="176801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5014" y="241684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8833" y="307067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144" y="361211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476" y="420931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478" y="181307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5115" y="286398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5356" y="412650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1233" y="578999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0111" y="512901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5171" y="445699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8858" y="378631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2008" y="437726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2375" y="502236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6258" y="433710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0272" y="378805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1491" y="445699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8028" y="511305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4534" y="577315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7672" y="302365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5100" y="239788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5795" y="181307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7067" y="128784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3562" y="88092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1231" y="131820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0753" y="182143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3311" y="239788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6753" y="305091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06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11" y="209851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911" y="169068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511" y="1802676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2433" y="229725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6511" y="290382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872" y="332668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634" y="384740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712" y="403817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1736" y="444443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0189" y="504145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589" y="513551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950" y="544770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9389" y="556307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4979" y="1338393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1660" y="1998729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0633" y="318767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9039" y="269097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0811" y="58445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0811" y="2036547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4447" y="3230019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123" y="577404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123" y="504145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3830" y="429380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4134" y="3759046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4894" y="430294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0458" y="503849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065" y="432146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2575" y="372690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3736" y="428003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3736" y="4975545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1546" y="5701139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5330" y="114705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1556" y="165029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7345" y="2245701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7475" y="68692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7825" y="1011207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7359" y="1548389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4148" y="2191198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0937" y="272838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4197" y="278792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27724" y="5854722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5932" y="5204765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8722" y="392406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8722" y="331819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975" y="3345769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4573" y="3780114"/>
            <a:ext cx="999831" cy="999831"/>
          </a:xfrm>
          <a:prstGeom prst="rect">
            <a:avLst/>
          </a:prstGeom>
        </p:spPr>
      </p:pic>
      <p:pic>
        <p:nvPicPr>
          <p:cNvPr id="50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5782" y="438775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68715" y="4822406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11" y="5232235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2082" y="5523574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1441" y="5814913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88335" y="5925799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Картинки по запросу картинка на прозрачном фоне звё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97561" y="4522020"/>
            <a:ext cx="1003278" cy="100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066" y="216987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996" y="179109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2433" y="194094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8303" y="257332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9828" y="315884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666" y="360744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9657" y="392406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9455" y="406919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9583" y="459684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9585" y="514109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9189" y="538374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064" y="561885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144" y="755603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144" y="150888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144" y="219119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6794" y="283086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7849" y="357660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8783" y="76989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4911" y="214496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4777" y="340597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585" y="3778366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7693" y="447408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0159" y="507288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2381" y="576645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9527" y="532681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2517" y="452019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2097" y="457124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3307" y="393793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1491" y="463609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3461" y="528330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0985" y="596607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5118" y="295563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1969" y="236347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8752" y="171953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2635" y="118235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3617" y="686928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8608" y="116656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2491" y="181415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1267" y="232544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62889" y="295563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48109" y="590501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05479" y="526481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54751" y="468387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6477" y="406474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6476" y="3405979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40212" y="3447872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11" y="399097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43537" y="443183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1293" y="5045417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5009" y="5433731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7426" y="5733874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58692" y="5944295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" descr="Картинки по запросу картинка на прозрачном фоне звезда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7525" y="6138790"/>
            <a:ext cx="647767" cy="6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91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49157"/>
          </a:xfrm>
        </p:spPr>
        <p:txBody>
          <a:bodyPr>
            <a:normAutofit/>
          </a:bodyPr>
          <a:lstStyle/>
          <a:p>
            <a:r>
              <a:rPr lang="ru-RU" dirty="0" smtClean="0"/>
              <a:t>Ребята, нам пора попрощаться со Звездой и оправиться в обратный путь!</a:t>
            </a:r>
            <a:endParaRPr lang="ru-RU" dirty="0"/>
          </a:p>
        </p:txBody>
      </p:sp>
      <p:pic>
        <p:nvPicPr>
          <p:cNvPr id="3" name="Picture 8" descr="Картинки по запросу картинка женщина в костюме звез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903158"/>
            <a:ext cx="5241178" cy="511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Картинки по запросу картинка на прозрачном фоне космонав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7840" y="2813181"/>
            <a:ext cx="2384983" cy="38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06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35561" y="260649"/>
            <a:ext cx="7848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Внимание! Приготовьтесь к полету</a:t>
            </a:r>
            <a:r>
              <a:rPr lang="ru-RU" dirty="0">
                <a:solidFill>
                  <a:srgbClr val="FF0000"/>
                </a:solidFill>
              </a:rPr>
              <a:t>. 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587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73965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19293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73965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0282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1349700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60156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3927" y="1340768"/>
            <a:ext cx="5400600" cy="43204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rgbClr val="FFFF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980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|0.9|0.9|1.2|0.9|0.9|1|0.8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|0.9|0.9|1.2|0.9|0.9|1|0.8|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768</Words>
  <Application>Microsoft Office PowerPoint</Application>
  <PresentationFormat>Произвольный</PresentationFormat>
  <Paragraphs>140</Paragraphs>
  <Slides>111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111</vt:i4>
      </vt:variant>
    </vt:vector>
  </HeadingPairs>
  <TitlesOfParts>
    <vt:vector size="112" baseType="lpstr">
      <vt:lpstr>Тема Office</vt:lpstr>
      <vt:lpstr>Коррекционно-образовательные цели</vt:lpstr>
      <vt:lpstr>Путешествие в космические дали </vt:lpstr>
      <vt:lpstr>Презентация PowerPoint</vt:lpstr>
      <vt:lpstr>Презентация PowerPoint</vt:lpstr>
      <vt:lpstr>Я набираю команду, чтобы отправиться в путешествие. Хотите со мной путешествовать? А на чем, вы узнаете, если отгадаете загадку.  Распустила алый хвост, улетела в стаю звёзд. Наш народ построил эту межпланетную… (ракету)</vt:lpstr>
      <vt:lpstr>Презентация PowerPoint</vt:lpstr>
      <vt:lpstr>Прежде чем отправиться в полёт надо познакомиться со строением ракеты. Каждый космонавт должен знать из каких частей она состоит. Прочтите их название, ребята!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«Собери ракету» (пирамидка)</vt:lpstr>
      <vt:lpstr>Скажите, пожалуйста, кто управляет ракетой?</vt:lpstr>
      <vt:lpstr>Назовите, пожалуйста качества космонавта.</vt:lpstr>
      <vt:lpstr>Что нужно сделать, чтобы стать таким?</vt:lpstr>
      <vt:lpstr>Что нельзя делать, чтобы не навредить своему здоровью?</vt:lpstr>
      <vt:lpstr>Дидактическая игра «Где космонавт?»</vt:lpstr>
      <vt:lpstr>Где стоит космонавт?</vt:lpstr>
      <vt:lpstr>Где стоит космонавт?</vt:lpstr>
      <vt:lpstr>Что сделал космонавт?</vt:lpstr>
      <vt:lpstr>Что сделал космонавт?</vt:lpstr>
      <vt:lpstr>Гимнастика «Космонавт»   В тёмном небе звёзды светят Космонавт летит в ракете День летит и ночь летит И на землю вниз глядит. </vt:lpstr>
      <vt:lpstr>В полёте мы можем встретить инопланетян. Необходимо научиться инопланетному языку. Глазки закрываем, ушки открываем, четко слоги повторяем.  </vt:lpstr>
      <vt:lpstr>Развитие фонематического восприятия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«Назови ласково»</vt:lpstr>
      <vt:lpstr>Игра «Назови ласково»</vt:lpstr>
      <vt:lpstr>Игра «Назови ласково»</vt:lpstr>
      <vt:lpstr>Презентация PowerPoint</vt:lpstr>
      <vt:lpstr>Презентация PowerPoint</vt:lpstr>
      <vt:lpstr>Презентация PowerPoint</vt:lpstr>
      <vt:lpstr>Презентация PowerPoint</vt:lpstr>
      <vt:lpstr>Меркурий — ближайшая к Солнцу планета. Жара нестерпима! Изжарит в котлету!</vt:lpstr>
      <vt:lpstr>Презентация PowerPoint</vt:lpstr>
      <vt:lpstr>Только Солнце и Луна В небе ярче, чем она. </vt:lpstr>
      <vt:lpstr>Презентация PowerPoint</vt:lpstr>
      <vt:lpstr>Вы не найдёте чудесней на свете Нашей прекрасной и доброй планеты!</vt:lpstr>
      <vt:lpstr>Презентация PowerPoint</vt:lpstr>
      <vt:lpstr>Днем холодный Марс согреет Солнце градусов на пять. Ночью же мороз опять Минус сто бывает даже Да… мороз на Марсе страшен.</vt:lpstr>
      <vt:lpstr>Презентация PowerPoint</vt:lpstr>
      <vt:lpstr>Юпитер - планетам лидер, Всех больше, с кем ни сравните. Раскрашен он очень броско, В пёстрые полоски.</vt:lpstr>
      <vt:lpstr>Презентация PowerPoint</vt:lpstr>
      <vt:lpstr>Сатурн непременно узнаешь в лицо - Его окружает большое кольцо.</vt:lpstr>
      <vt:lpstr>Презентация PowerPoint</vt:lpstr>
      <vt:lpstr>Я - планета Уран, Берегите глаза! Планета - вспышка! Планета – гроза!</vt:lpstr>
      <vt:lpstr>Презентация PowerPoint</vt:lpstr>
      <vt:lpstr>На планете синей-синей Дует ветер очень сильный. Год на ней велик весьма – Длится 40 лет зима.</vt:lpstr>
      <vt:lpstr>Презентация PowerPoint</vt:lpstr>
      <vt:lpstr>Презентация PowerPoint</vt:lpstr>
      <vt:lpstr>Игра «Третий лишний»</vt:lpstr>
      <vt:lpstr>Игра «Эхо»  Солнце — монетка, — скупой проворчал.</vt:lpstr>
      <vt:lpstr>Нет, сковородка! — обжора вскричал.</vt:lpstr>
      <vt:lpstr>Нет, каравай, — хлебопёк произнёс.</vt:lpstr>
      <vt:lpstr>Компас, — сказал убеждённо матрос.</vt:lpstr>
      <vt:lpstr>Солнце- звезда, — астроном объявил. Доброе сердце, — мечтатель решил. (А. Еськова)</vt:lpstr>
      <vt:lpstr>Презентация PowerPoint</vt:lpstr>
      <vt:lpstr>Динамическая пауза</vt:lpstr>
      <vt:lpstr>Здравствуйте, я – Звезда! А вы кто?</vt:lpstr>
      <vt:lpstr>Мы обучающиеся Центра дополнительного образования №1</vt:lpstr>
      <vt:lpstr>Очень приятно! Вам нравятся мои звёздочки? Посчитайте их!</vt:lpstr>
      <vt:lpstr>Согласование существительного с числительным.        «Я вижу одну яркую звезду…»</vt:lpstr>
      <vt:lpstr>Ой, что вы сделали с моими звёздочками? Они выстроились в необычном порядке!</vt:lpstr>
      <vt:lpstr>Дидактическая игра «Прочти слово»</vt:lpstr>
      <vt:lpstr>А вы знаете, что такое луна?</vt:lpstr>
      <vt:lpstr>Луна это спутник Земли.</vt:lpstr>
      <vt:lpstr>Луна вращается вокруг Земли. </vt:lpstr>
      <vt:lpstr>Впервые Луны достиг советский космический корабль «Луна-2» в 1959 году. </vt:lpstr>
      <vt:lpstr>Дидактическая игра «Допиши букву и прочти слово»</vt:lpstr>
      <vt:lpstr>Презентация PowerPoint</vt:lpstr>
      <vt:lpstr>Ребята, нам пора попрощаться со Звездой и оправиться в обратный путь!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 дополнительного образования №1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космические дали </dc:title>
  <dc:creator>Алекс</dc:creator>
  <cp:lastModifiedBy>Надежда Пронская</cp:lastModifiedBy>
  <cp:revision>65</cp:revision>
  <dcterms:created xsi:type="dcterms:W3CDTF">2017-03-28T10:51:21Z</dcterms:created>
  <dcterms:modified xsi:type="dcterms:W3CDTF">2018-08-30T07:44:06Z</dcterms:modified>
</cp:coreProperties>
</file>