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wmf" ContentType="image/x-wmf"/>
  <Default Extension="wma" ContentType="audio/x-ms-wma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79" r:id="rId3"/>
    <p:sldId id="302" r:id="rId4"/>
    <p:sldId id="320" r:id="rId5"/>
    <p:sldId id="257" r:id="rId6"/>
    <p:sldId id="303" r:id="rId7"/>
    <p:sldId id="387" r:id="rId8"/>
    <p:sldId id="388" r:id="rId9"/>
    <p:sldId id="391" r:id="rId10"/>
    <p:sldId id="389" r:id="rId11"/>
    <p:sldId id="390" r:id="rId12"/>
    <p:sldId id="392" r:id="rId13"/>
    <p:sldId id="321" r:id="rId14"/>
    <p:sldId id="322" r:id="rId15"/>
    <p:sldId id="259" r:id="rId16"/>
    <p:sldId id="381" r:id="rId17"/>
    <p:sldId id="380" r:id="rId18"/>
    <p:sldId id="260" r:id="rId19"/>
    <p:sldId id="372" r:id="rId20"/>
    <p:sldId id="304" r:id="rId21"/>
    <p:sldId id="261" r:id="rId22"/>
    <p:sldId id="371" r:id="rId23"/>
    <p:sldId id="373" r:id="rId24"/>
    <p:sldId id="296" r:id="rId25"/>
    <p:sldId id="347" r:id="rId26"/>
    <p:sldId id="346" r:id="rId27"/>
    <p:sldId id="345" r:id="rId28"/>
    <p:sldId id="344" r:id="rId29"/>
    <p:sldId id="343" r:id="rId30"/>
    <p:sldId id="342" r:id="rId31"/>
    <p:sldId id="341" r:id="rId32"/>
    <p:sldId id="340" r:id="rId33"/>
    <p:sldId id="339" r:id="rId34"/>
    <p:sldId id="338" r:id="rId35"/>
    <p:sldId id="297" r:id="rId36"/>
    <p:sldId id="305" r:id="rId37"/>
    <p:sldId id="262" r:id="rId38"/>
    <p:sldId id="263" r:id="rId39"/>
    <p:sldId id="264" r:id="rId40"/>
    <p:sldId id="265" r:id="rId41"/>
    <p:sldId id="394" r:id="rId42"/>
    <p:sldId id="393" r:id="rId43"/>
    <p:sldId id="395" r:id="rId44"/>
    <p:sldId id="396" r:id="rId45"/>
    <p:sldId id="397" r:id="rId46"/>
    <p:sldId id="267" r:id="rId47"/>
    <p:sldId id="398" r:id="rId48"/>
    <p:sldId id="376" r:id="rId49"/>
    <p:sldId id="374" r:id="rId50"/>
    <p:sldId id="375" r:id="rId51"/>
    <p:sldId id="399" r:id="rId52"/>
    <p:sldId id="268" r:id="rId53"/>
    <p:sldId id="366" r:id="rId54"/>
    <p:sldId id="349" r:id="rId55"/>
    <p:sldId id="351" r:id="rId56"/>
    <p:sldId id="288" r:id="rId57"/>
    <p:sldId id="368" r:id="rId58"/>
    <p:sldId id="369" r:id="rId59"/>
    <p:sldId id="301" r:id="rId60"/>
    <p:sldId id="370" r:id="rId61"/>
    <p:sldId id="289" r:id="rId62"/>
    <p:sldId id="328" r:id="rId63"/>
    <p:sldId id="327" r:id="rId64"/>
    <p:sldId id="329" r:id="rId65"/>
    <p:sldId id="330" r:id="rId66"/>
    <p:sldId id="312" r:id="rId67"/>
    <p:sldId id="350" r:id="rId68"/>
    <p:sldId id="313" r:id="rId69"/>
    <p:sldId id="383" r:id="rId70"/>
    <p:sldId id="315" r:id="rId71"/>
    <p:sldId id="385" r:id="rId72"/>
    <p:sldId id="316" r:id="rId73"/>
    <p:sldId id="317" r:id="rId74"/>
    <p:sldId id="271" r:id="rId75"/>
    <p:sldId id="333" r:id="rId76"/>
    <p:sldId id="332" r:id="rId77"/>
    <p:sldId id="331" r:id="rId78"/>
    <p:sldId id="363" r:id="rId79"/>
    <p:sldId id="367" r:id="rId80"/>
    <p:sldId id="319" r:id="rId81"/>
    <p:sldId id="282" r:id="rId82"/>
    <p:sldId id="377" r:id="rId83"/>
    <p:sldId id="382" r:id="rId84"/>
    <p:sldId id="294" r:id="rId85"/>
    <p:sldId id="400" r:id="rId86"/>
    <p:sldId id="364" r:id="rId87"/>
    <p:sldId id="352" r:id="rId88"/>
    <p:sldId id="353" r:id="rId89"/>
    <p:sldId id="354" r:id="rId90"/>
    <p:sldId id="355" r:id="rId91"/>
    <p:sldId id="356" r:id="rId92"/>
    <p:sldId id="357" r:id="rId93"/>
    <p:sldId id="358" r:id="rId94"/>
    <p:sldId id="359" r:id="rId95"/>
    <p:sldId id="360" r:id="rId96"/>
    <p:sldId id="361" r:id="rId97"/>
    <p:sldId id="362" r:id="rId98"/>
    <p:sldId id="274" r:id="rId99"/>
    <p:sldId id="275" r:id="rId100"/>
    <p:sldId id="306" r:id="rId101"/>
    <p:sldId id="378" r:id="rId102"/>
    <p:sldId id="287" r:id="rId103"/>
    <p:sldId id="386" r:id="rId10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2" autoAdjust="0"/>
    <p:restoredTop sz="94660"/>
  </p:normalViewPr>
  <p:slideViewPr>
    <p:cSldViewPr>
      <p:cViewPr varScale="1">
        <p:scale>
          <a:sx n="85" d="100"/>
          <a:sy n="85" d="100"/>
        </p:scale>
        <p:origin x="-90" y="-4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theme" Target="theme/theme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2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Relationship Id="rId4" Type="http://schemas.openxmlformats.org/officeDocument/2006/relationships/image" Target="../media/image2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.xml"/><Relationship Id="rId4" Type="http://schemas.openxmlformats.org/officeDocument/2006/relationships/image" Target="../media/image29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5.png"/><Relationship Id="rId4" Type="http://schemas.openxmlformats.org/officeDocument/2006/relationships/image" Target="../media/image19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40.gi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audio" Target="../media/media7.wav"/><Relationship Id="rId13" Type="http://schemas.openxmlformats.org/officeDocument/2006/relationships/image" Target="../media/image49.gif"/><Relationship Id="rId18" Type="http://schemas.openxmlformats.org/officeDocument/2006/relationships/image" Target="../media/image54.jpeg"/><Relationship Id="rId26" Type="http://schemas.openxmlformats.org/officeDocument/2006/relationships/image" Target="../media/image62.wmf"/><Relationship Id="rId3" Type="http://schemas.microsoft.com/office/2007/relationships/media" Target="../media/media5.wav"/><Relationship Id="rId21" Type="http://schemas.openxmlformats.org/officeDocument/2006/relationships/image" Target="../media/image57.jpeg"/><Relationship Id="rId7" Type="http://schemas.microsoft.com/office/2007/relationships/media" Target="../media/media7.wav"/><Relationship Id="rId12" Type="http://schemas.openxmlformats.org/officeDocument/2006/relationships/image" Target="../media/image48.gif"/><Relationship Id="rId17" Type="http://schemas.openxmlformats.org/officeDocument/2006/relationships/image" Target="../media/image53.jpeg"/><Relationship Id="rId25" Type="http://schemas.openxmlformats.org/officeDocument/2006/relationships/image" Target="../media/image61.gif"/><Relationship Id="rId2" Type="http://schemas.openxmlformats.org/officeDocument/2006/relationships/audio" Target="../media/media4.wav"/><Relationship Id="rId16" Type="http://schemas.openxmlformats.org/officeDocument/2006/relationships/image" Target="../media/image52.jpeg"/><Relationship Id="rId20" Type="http://schemas.openxmlformats.org/officeDocument/2006/relationships/image" Target="../media/image56.jpeg"/><Relationship Id="rId29" Type="http://schemas.openxmlformats.org/officeDocument/2006/relationships/image" Target="../media/image65.png"/><Relationship Id="rId1" Type="http://schemas.microsoft.com/office/2007/relationships/media" Target="../media/media4.wav"/><Relationship Id="rId6" Type="http://schemas.openxmlformats.org/officeDocument/2006/relationships/audio" Target="../media/media6.wav"/><Relationship Id="rId11" Type="http://schemas.openxmlformats.org/officeDocument/2006/relationships/slideLayout" Target="../slideLayouts/slideLayout1.xml"/><Relationship Id="rId24" Type="http://schemas.openxmlformats.org/officeDocument/2006/relationships/image" Target="../media/image60.jpeg"/><Relationship Id="rId5" Type="http://schemas.microsoft.com/office/2007/relationships/media" Target="../media/media6.wav"/><Relationship Id="rId15" Type="http://schemas.openxmlformats.org/officeDocument/2006/relationships/image" Target="../media/image51.gif"/><Relationship Id="rId23" Type="http://schemas.openxmlformats.org/officeDocument/2006/relationships/image" Target="../media/image59.jpeg"/><Relationship Id="rId28" Type="http://schemas.openxmlformats.org/officeDocument/2006/relationships/image" Target="../media/image64.gif"/><Relationship Id="rId10" Type="http://schemas.openxmlformats.org/officeDocument/2006/relationships/audio" Target="../media/media8.wav"/><Relationship Id="rId19" Type="http://schemas.openxmlformats.org/officeDocument/2006/relationships/image" Target="../media/image55.jpeg"/><Relationship Id="rId4" Type="http://schemas.openxmlformats.org/officeDocument/2006/relationships/audio" Target="../media/media5.wav"/><Relationship Id="rId9" Type="http://schemas.microsoft.com/office/2007/relationships/media" Target="../media/media8.wav"/><Relationship Id="rId14" Type="http://schemas.openxmlformats.org/officeDocument/2006/relationships/image" Target="../media/image50.gif"/><Relationship Id="rId22" Type="http://schemas.openxmlformats.org/officeDocument/2006/relationships/image" Target="../media/image58.jpeg"/><Relationship Id="rId27" Type="http://schemas.openxmlformats.org/officeDocument/2006/relationships/image" Target="../media/image63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8.jpe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67.jpeg"/><Relationship Id="rId5" Type="http://schemas.openxmlformats.org/officeDocument/2006/relationships/image" Target="../media/image65.png"/><Relationship Id="rId4" Type="http://schemas.openxmlformats.org/officeDocument/2006/relationships/image" Target="../media/image66.jpeg"/><Relationship Id="rId9" Type="http://schemas.openxmlformats.org/officeDocument/2006/relationships/image" Target="../media/image70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75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74.gif"/><Relationship Id="rId5" Type="http://schemas.openxmlformats.org/officeDocument/2006/relationships/image" Target="../media/image73.gif"/><Relationship Id="rId4" Type="http://schemas.openxmlformats.org/officeDocument/2006/relationships/image" Target="../media/image72.gi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2.png"/><Relationship Id="rId2" Type="http://schemas.openxmlformats.org/officeDocument/2006/relationships/audio" Target="../media/media10.wma"/><Relationship Id="rId1" Type="http://schemas.microsoft.com/office/2007/relationships/media" Target="../media/media10.wma"/><Relationship Id="rId6" Type="http://schemas.openxmlformats.org/officeDocument/2006/relationships/image" Target="../media/image91.gif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gif"/><Relationship Id="rId13" Type="http://schemas.openxmlformats.org/officeDocument/2006/relationships/image" Target="../media/image105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9.gif"/><Relationship Id="rId12" Type="http://schemas.openxmlformats.org/officeDocument/2006/relationships/image" Target="../media/image104.gif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3.gif"/><Relationship Id="rId11" Type="http://schemas.openxmlformats.org/officeDocument/2006/relationships/image" Target="../media/image103.gif"/><Relationship Id="rId5" Type="http://schemas.openxmlformats.org/officeDocument/2006/relationships/image" Target="../media/image98.jpeg"/><Relationship Id="rId10" Type="http://schemas.openxmlformats.org/officeDocument/2006/relationships/image" Target="../media/image102.gif"/><Relationship Id="rId4" Type="http://schemas.openxmlformats.org/officeDocument/2006/relationships/image" Target="../media/image2.gif"/><Relationship Id="rId9" Type="http://schemas.openxmlformats.org/officeDocument/2006/relationships/image" Target="../media/image101.gif"/><Relationship Id="rId14" Type="http://schemas.openxmlformats.org/officeDocument/2006/relationships/image" Target="../media/image106.png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ttp://animashki.mirfentazy.ru/images/stories/oformlenie/fony/animirovannyi_fon_3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7" y="1828800"/>
            <a:ext cx="8229600" cy="1828800"/>
          </a:xfrm>
        </p:spPr>
        <p:txBody>
          <a:bodyPr>
            <a:norm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На Марс</a:t>
            </a:r>
            <a:endParaRPr lang="ru-RU" sz="96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Макарова Татьяна Владимировна</a:t>
            </a:r>
            <a:endParaRPr lang="ru-RU" dirty="0"/>
          </a:p>
        </p:txBody>
      </p:sp>
      <p:sp>
        <p:nvSpPr>
          <p:cNvPr id="5" name="AutoShape 19"/>
          <p:cNvSpPr>
            <a:spLocks noChangeArrowheads="1"/>
          </p:cNvSpPr>
          <p:nvPr/>
        </p:nvSpPr>
        <p:spPr bwMode="auto">
          <a:xfrm rot="-1624394">
            <a:off x="580471" y="395090"/>
            <a:ext cx="1587500" cy="1511300"/>
          </a:xfrm>
          <a:prstGeom prst="star5">
            <a:avLst/>
          </a:prstGeom>
          <a:gradFill rotWithShape="1">
            <a:gsLst>
              <a:gs pos="0">
                <a:srgbClr val="990099"/>
              </a:gs>
              <a:gs pos="100000">
                <a:srgbClr val="FF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AutoShape 19"/>
          <p:cNvSpPr>
            <a:spLocks noChangeArrowheads="1"/>
          </p:cNvSpPr>
          <p:nvPr/>
        </p:nvSpPr>
        <p:spPr bwMode="auto">
          <a:xfrm rot="-1624394">
            <a:off x="6841514" y="5544564"/>
            <a:ext cx="613215" cy="402447"/>
          </a:xfrm>
          <a:prstGeom prst="star5">
            <a:avLst/>
          </a:prstGeom>
          <a:gradFill rotWithShape="1">
            <a:gsLst>
              <a:gs pos="0">
                <a:srgbClr val="990099"/>
              </a:gs>
              <a:gs pos="100000">
                <a:srgbClr val="FF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AutoShape 19"/>
          <p:cNvSpPr>
            <a:spLocks noChangeArrowheads="1"/>
          </p:cNvSpPr>
          <p:nvPr/>
        </p:nvSpPr>
        <p:spPr bwMode="auto">
          <a:xfrm rot="2945800">
            <a:off x="4581086" y="4671417"/>
            <a:ext cx="1587500" cy="1511300"/>
          </a:xfrm>
          <a:prstGeom prst="star5">
            <a:avLst/>
          </a:prstGeom>
          <a:gradFill rotWithShape="1">
            <a:gsLst>
              <a:gs pos="0">
                <a:srgbClr val="990099"/>
              </a:gs>
              <a:gs pos="100000">
                <a:srgbClr val="FF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 rot="-1728264">
            <a:off x="3880158" y="781817"/>
            <a:ext cx="1233587" cy="1035261"/>
          </a:xfrm>
          <a:prstGeom prst="star5">
            <a:avLst/>
          </a:prstGeom>
          <a:gradFill rotWithShape="1">
            <a:gsLst>
              <a:gs pos="0">
                <a:schemeClr val="bg1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AutoShape 11"/>
          <p:cNvSpPr>
            <a:spLocks noChangeArrowheads="1"/>
          </p:cNvSpPr>
          <p:nvPr/>
        </p:nvSpPr>
        <p:spPr bwMode="auto">
          <a:xfrm rot="-1728264">
            <a:off x="313389" y="3308611"/>
            <a:ext cx="1359994" cy="1321893"/>
          </a:xfrm>
          <a:prstGeom prst="star5">
            <a:avLst/>
          </a:prstGeom>
          <a:gradFill rotWithShape="1">
            <a:gsLst>
              <a:gs pos="0">
                <a:schemeClr val="bg1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" name="AutoShape 11"/>
          <p:cNvSpPr>
            <a:spLocks noChangeArrowheads="1"/>
          </p:cNvSpPr>
          <p:nvPr/>
        </p:nvSpPr>
        <p:spPr bwMode="auto">
          <a:xfrm rot="-1728264">
            <a:off x="7719052" y="3039872"/>
            <a:ext cx="869912" cy="1039108"/>
          </a:xfrm>
          <a:prstGeom prst="star5">
            <a:avLst/>
          </a:prstGeom>
          <a:gradFill rotWithShape="1">
            <a:gsLst>
              <a:gs pos="0">
                <a:schemeClr val="bg1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4" name="Picture 21" descr="earth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935" y="5123016"/>
            <a:ext cx="15113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vignette1.wikia.nocookie.net/barsoom/images/2/2a/Mars123.png/revision/latest?cb=201207270604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952" y="329066"/>
            <a:ext cx="2080583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21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688672"/>
          </a:xfrm>
        </p:spPr>
        <p:txBody>
          <a:bodyPr/>
          <a:lstStyle/>
          <a:p>
            <a:r>
              <a:rPr lang="ru-RU" dirty="0"/>
              <a:t>Какой первый звук в слове Сияет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4" name="Солнце 3"/>
          <p:cNvSpPr/>
          <p:nvPr/>
        </p:nvSpPr>
        <p:spPr>
          <a:xfrm>
            <a:off x="755576" y="1196752"/>
            <a:ext cx="7632848" cy="5544616"/>
          </a:xfrm>
          <a:prstGeom prst="sun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2016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-fotki.yandex.ru/get/5642/16969765.110/0_704d0_8e3d9602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60848"/>
            <a:ext cx="762000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156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-fotki.yandex.ru/get/5642/16969765.110/0_704d0_8e3d9602_ori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068960"/>
            <a:ext cx="762000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звук - взлетающего самолёта _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55976" y="24593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855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Город Астрахань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72400" y="5805264"/>
            <a:ext cx="609600" cy="6096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40080"/>
            <a:ext cx="9144000" cy="859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7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7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/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картинка на прозрачном фоне колокольчи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32656"/>
            <a:ext cx="4752528" cy="6200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70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4776" y="1297315"/>
            <a:ext cx="691851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b="1" dirty="0">
                <a:solidFill>
                  <a:srgbClr val="000000"/>
                </a:solidFill>
                <a:latin typeface="arial" panose="020B0604020202020204" pitchFamily="34" charset="0"/>
              </a:rPr>
              <a:t>Обозначение цветом:</a:t>
            </a:r>
            <a:r>
              <a:rPr lang="ru-RU" sz="2700" dirty="0">
                <a:solidFill>
                  <a:srgbClr val="000000"/>
                </a:solidFill>
                <a:latin typeface="arial" panose="020B0604020202020204" pitchFamily="34" charset="0"/>
              </a:rPr>
              <a:t> зеленый.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700" b="1" dirty="0">
                <a:solidFill>
                  <a:srgbClr val="000000"/>
                </a:solidFill>
                <a:latin typeface="arial" panose="020B0604020202020204" pitchFamily="34" charset="0"/>
              </a:rPr>
              <a:t>Характеристика:</a:t>
            </a:r>
            <a:r>
              <a:rPr lang="ru-RU" sz="2700" dirty="0">
                <a:solidFill>
                  <a:srgbClr val="000000"/>
                </a:solidFill>
                <a:latin typeface="arial" panose="020B0604020202020204" pitchFamily="34" charset="0"/>
              </a:rPr>
              <a:t> звук [</a:t>
            </a:r>
            <a:r>
              <a:rPr lang="ru-RU" sz="15000" dirty="0">
                <a:solidFill>
                  <a:schemeClr val="bg1"/>
                </a:solidFill>
                <a:latin typeface="arial" panose="020B0604020202020204" pitchFamily="34" charset="0"/>
              </a:rPr>
              <a:t>С'</a:t>
            </a:r>
            <a:r>
              <a:rPr lang="ru-RU" sz="2700" dirty="0">
                <a:solidFill>
                  <a:srgbClr val="000000"/>
                </a:solidFill>
                <a:latin typeface="arial" panose="020B0604020202020204" pitchFamily="34" charset="0"/>
              </a:rPr>
              <a:t>] — мягкий глухой согласный.</a:t>
            </a:r>
            <a:endParaRPr lang="ru-RU" sz="2700" dirty="0"/>
          </a:p>
        </p:txBody>
      </p:sp>
      <p:sp>
        <p:nvSpPr>
          <p:cNvPr id="3" name="Блок-схема: узел 2"/>
          <p:cNvSpPr/>
          <p:nvPr/>
        </p:nvSpPr>
        <p:spPr>
          <a:xfrm>
            <a:off x="6876256" y="764704"/>
            <a:ext cx="1398494" cy="1297641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</p:spTree>
    <p:extLst>
      <p:ext uri="{BB962C8B-B14F-4D97-AF65-F5344CB8AC3E}">
        <p14:creationId xmlns:p14="http://schemas.microsoft.com/office/powerpoint/2010/main" val="171186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С'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911" y="0"/>
            <a:ext cx="53827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8771" y="1109134"/>
            <a:ext cx="3512497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b="1" dirty="0">
                <a:solidFill>
                  <a:srgbClr val="000000"/>
                </a:solidFill>
                <a:latin typeface="arial" panose="020B0604020202020204" pitchFamily="34" charset="0"/>
              </a:rPr>
              <a:t>Особенности артикуляции:</a:t>
            </a:r>
            <a:r>
              <a:rPr lang="ru-RU" sz="2700" dirty="0">
                <a:solidFill>
                  <a:srgbClr val="000000"/>
                </a:solidFill>
                <a:latin typeface="arial" panose="020B0604020202020204" pitchFamily="34" charset="0"/>
              </a:rPr>
              <a:t> Зубы сближены, губы растянуты в улыбке. Кончик языка упирается в нижние зубы, спинка языка выгнута. Голосовые связки отдыхают, горло не дрожит (нет голоса).</a:t>
            </a: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val="336211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atriot-blogpost.ru/wp-content/uploads/2013/04/%D0%94%D0%B5%D0%BD%D1%8C-%D0%BA%D0%BE%D1%81%D0%BC%D0%BE%D0%BD%D0%B0%D0%B2%D1%82%D0%B8%D0%BA%D0%B8-%D0%9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0"/>
            <a:ext cx="4824536" cy="685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img-fotki.yandex.ru/get/9796/16969765.1fc/0_8c9b2_afb2c2f8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0" y="3572349"/>
            <a:ext cx="2451371" cy="327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img-fotki.yandex.ru/get/9796/16969765.1fc/0_8c9b2_afb2c2f8_ori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622" y="144709"/>
            <a:ext cx="2562676" cy="3427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img-fotki.yandex.ru/get/9796/16969765.1fc/0_8c9b2_afb2c2f8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540" y="1858529"/>
            <a:ext cx="2451371" cy="327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img-fotki.yandex.ru/get/9796/16969765.1fc/0_8c9b2_afb2c2f8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540" y="3724749"/>
            <a:ext cx="2451371" cy="327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img-fotki.yandex.ru/get/9796/16969765.1fc/0_8c9b2_afb2c2f8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0"/>
            <a:ext cx="2451371" cy="327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img-fotki.yandex.ru/get/9796/16969765.1fc/0_8c9b2_afb2c2f8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2916" y="1196752"/>
            <a:ext cx="2451371" cy="327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img-fotki.yandex.ru/get/9796/16969765.1fc/0_8c9b2_afb2c2f8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40" y="2893978"/>
            <a:ext cx="2451371" cy="327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218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3396320" cy="6048672"/>
          </a:xfrm>
        </p:spPr>
        <p:txBody>
          <a:bodyPr>
            <a:normAutofit fontScale="92500"/>
          </a:bodyPr>
          <a:lstStyle/>
          <a:p>
            <a:r>
              <a:rPr lang="ru-RU" dirty="0"/>
              <a:t>Откуда стартуют космические корабли</a:t>
            </a:r>
            <a:r>
              <a:rPr lang="ru-RU" dirty="0" smtClean="0"/>
              <a:t>?</a:t>
            </a:r>
          </a:p>
          <a:p>
            <a:pPr marL="137160" indent="0">
              <a:buNone/>
            </a:pPr>
            <a:r>
              <a:rPr lang="ru-RU" dirty="0" smtClean="0"/>
              <a:t>(</a:t>
            </a:r>
            <a:r>
              <a:rPr lang="ru-RU" i="1" dirty="0"/>
              <a:t>с космодрома</a:t>
            </a:r>
            <a:r>
              <a:rPr lang="ru-RU" dirty="0" smtClean="0"/>
              <a:t>)</a:t>
            </a:r>
          </a:p>
          <a:p>
            <a:pPr marL="137160" indent="0">
              <a:buNone/>
            </a:pPr>
            <a:endParaRPr lang="ru-RU" dirty="0"/>
          </a:p>
          <a:p>
            <a:pPr marL="137160" indent="0" algn="ctr">
              <a:buNone/>
            </a:pPr>
            <a:r>
              <a:rPr lang="ru-RU" dirty="0" smtClean="0"/>
              <a:t>В Астраханской области есть космодром?</a:t>
            </a:r>
          </a:p>
          <a:p>
            <a:pPr marL="137160" indent="0" algn="ctr">
              <a:buNone/>
            </a:pPr>
            <a:r>
              <a:rPr lang="ru-RU" i="1" dirty="0" smtClean="0"/>
              <a:t>(до 1988г. с  полигона Капустин Яр осуществляли запуск спутников, и зондов, но сейчас полигон не действует)</a:t>
            </a:r>
            <a:endParaRPr lang="ru-RU" i="1" dirty="0"/>
          </a:p>
        </p:txBody>
      </p:sp>
      <p:pic>
        <p:nvPicPr>
          <p:cNvPr id="4" name="Picture 2" descr="http://s05.radikal.ru/i178/1104/b3/33ecfd8753b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520" y="1"/>
            <a:ext cx="5290480" cy="695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583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230425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Российский </a:t>
            </a:r>
            <a:r>
              <a:rPr lang="ru-RU" b="1" dirty="0">
                <a:solidFill>
                  <a:srgbClr val="FF0000"/>
                </a:solidFill>
              </a:rPr>
              <a:t>космодром находится в Плесецке. </a:t>
            </a:r>
          </a:p>
        </p:txBody>
      </p:sp>
    </p:spTree>
    <p:extLst>
      <p:ext uri="{BB962C8B-B14F-4D97-AF65-F5344CB8AC3E}">
        <p14:creationId xmlns:p14="http://schemas.microsoft.com/office/powerpoint/2010/main" val="44971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836712"/>
            <a:ext cx="82089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anose="020B0604020202020204" pitchFamily="34" charset="0"/>
              </a:rPr>
              <a:t>С </a:t>
            </a:r>
            <a:r>
              <a:rPr lang="ru-RU" sz="4000" dirty="0">
                <a:latin typeface="Arial" panose="020B0604020202020204" pitchFamily="34" charset="0"/>
              </a:rPr>
              <a:t>российского космодрома Плесецк пилотируемые запуски не осуществляются. </a:t>
            </a:r>
            <a:endParaRPr lang="ru-RU" sz="4000" dirty="0"/>
          </a:p>
        </p:txBody>
      </p:sp>
      <p:pic>
        <p:nvPicPr>
          <p:cNvPr id="2050" name="Picture 2" descr="http://www.edu.severodvinsk.ru/after_school/obl_www/2013/work/loskut/images/mmm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804323"/>
            <a:ext cx="5950351" cy="4053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239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836712"/>
            <a:ext cx="820891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Arial" panose="020B0604020202020204" pitchFamily="34" charset="0"/>
              </a:rPr>
              <a:t>В настоящее время все пилотируемые запуски Россия осуществляет с космодрома Байконур, который арендует у Казахстана за 115 млн долларов в год</a:t>
            </a:r>
            <a:r>
              <a:rPr lang="ru-RU" sz="4000" dirty="0" smtClean="0">
                <a:latin typeface="Arial" panose="020B0604020202020204" pitchFamily="34" charset="0"/>
              </a:rPr>
              <a:t>.</a:t>
            </a:r>
            <a:endParaRPr lang="ru-RU" sz="4000" dirty="0"/>
          </a:p>
        </p:txBody>
      </p:sp>
      <p:pic>
        <p:nvPicPr>
          <p:cNvPr id="3074" name="Picture 2" descr="http://kosmos-x.net.ru/_nw/32/955940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93773"/>
            <a:ext cx="3779912" cy="2564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meteocenter.net/photo/baikonur/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293773"/>
            <a:ext cx="3635896" cy="2590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316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363272" cy="5544616"/>
          </a:xfrm>
        </p:spPr>
        <p:txBody>
          <a:bodyPr>
            <a:normAutofit/>
          </a:bodyPr>
          <a:lstStyle/>
          <a:p>
            <a:r>
              <a:rPr lang="ru-RU" dirty="0" smtClean="0"/>
              <a:t>На чем бы нам туда побыстрее добраться?</a:t>
            </a:r>
          </a:p>
          <a:p>
            <a:endParaRPr lang="ru-RU" dirty="0" smtClean="0"/>
          </a:p>
          <a:p>
            <a:pPr marL="137160" indent="0" algn="ctr">
              <a:buNone/>
            </a:pPr>
            <a:r>
              <a:rPr lang="ru-RU" sz="4000" dirty="0" smtClean="0"/>
              <a:t>Самолёт построим сами.</a:t>
            </a:r>
          </a:p>
          <a:p>
            <a:pPr marL="137160" indent="0" algn="ctr">
              <a:buNone/>
            </a:pPr>
            <a:r>
              <a:rPr lang="ru-RU" sz="4000" dirty="0" smtClean="0"/>
              <a:t>Понесемся над лесами,</a:t>
            </a:r>
          </a:p>
          <a:p>
            <a:pPr marL="137160" indent="0" algn="ctr">
              <a:buNone/>
            </a:pPr>
            <a:r>
              <a:rPr lang="ru-RU" sz="4000" dirty="0" smtClean="0"/>
              <a:t>Понесёмся над лесами,</a:t>
            </a:r>
          </a:p>
          <a:p>
            <a:pPr marL="137160" indent="0" algn="ctr">
              <a:buNone/>
            </a:pPr>
            <a:r>
              <a:rPr lang="ru-RU" sz="4000" dirty="0" smtClean="0"/>
              <a:t>А потом вернёмся к маме.</a:t>
            </a:r>
          </a:p>
          <a:p>
            <a:pPr marL="137160" indent="0" algn="ctr">
              <a:buNone/>
            </a:pPr>
            <a:endParaRPr lang="ru-RU" sz="2400" dirty="0"/>
          </a:p>
        </p:txBody>
      </p:sp>
      <p:pic>
        <p:nvPicPr>
          <p:cNvPr id="10242" name="Picture 2" descr="http://png-images.ru/wp-content/uploads/2015/02/02/3570/png/hammer_PNG1133-170x1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1619250" cy="157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png-images.ru/wp-content/uploads/2015/02/02/3570/png/hammer_PNG1133-170x1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724" y="1412776"/>
            <a:ext cx="1619250" cy="157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://png-images.ru/wp-content/uploads/2015/02/02/3570/png/hammer_PNG1133-170x1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253300"/>
            <a:ext cx="1619250" cy="157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://png-images.ru/wp-content/uploads/2015/02/02/3570/png/hammer_PNG1133-170x1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34984"/>
            <a:ext cx="1619250" cy="157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http://png-images.ru/wp-content/uploads/2015/02/02/3570/png/hammer_PNG1133-170x1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185" y="5027724"/>
            <a:ext cx="1619250" cy="157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 descr="http://png-images.ru/wp-content/uploads/2015/02/02/3570/png/hammer_PNG1133-170x1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60553" y="5300978"/>
            <a:ext cx="1056183" cy="1025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066" y="4986468"/>
            <a:ext cx="1060796" cy="1024217"/>
          </a:xfrm>
          <a:prstGeom prst="rect">
            <a:avLst/>
          </a:prstGeom>
        </p:spPr>
      </p:pic>
      <p:pic>
        <p:nvPicPr>
          <p:cNvPr id="10" name="Picture 12" descr="http://png-images.ru/wp-content/uploads/2015/02/02/3570/png/hammer_PNG1133-170x1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26357" y="1886471"/>
            <a:ext cx="1056183" cy="1025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http://png-images.ru/wp-content/uploads/2015/02/02/3570/png/hammer_PNG1133-170x1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0789" y="4199268"/>
            <a:ext cx="1056183" cy="1025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http://png-images.ru/wp-content/uploads/2015/02/02/3570/png/hammer_PNG1133-170x1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9077" y="1723289"/>
            <a:ext cx="1056183" cy="1025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10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36712"/>
            <a:ext cx="8435280" cy="5684090"/>
          </a:xfrm>
        </p:spPr>
        <p:txBody>
          <a:bodyPr>
            <a:normAutofit/>
          </a:bodyPr>
          <a:lstStyle/>
          <a:p>
            <a:pPr marL="137160" indent="0" algn="ctr">
              <a:buNone/>
            </a:pPr>
            <a:endParaRPr lang="ru-RU" sz="2400" dirty="0"/>
          </a:p>
          <a:p>
            <a:pPr marL="137160" indent="0" algn="ctr">
              <a:buNone/>
            </a:pPr>
            <a:r>
              <a:rPr lang="ru-RU" sz="2400" dirty="0"/>
              <a:t>Приготовьтесь, заведите моторы, </a:t>
            </a:r>
            <a:r>
              <a:rPr lang="ru-RU" sz="2400" dirty="0" smtClean="0"/>
              <a:t>полетели</a:t>
            </a:r>
            <a:endParaRPr lang="ru-RU" dirty="0"/>
          </a:p>
        </p:txBody>
      </p:sp>
      <p:pic>
        <p:nvPicPr>
          <p:cNvPr id="2050" name="Picture 2" descr="http://img-fotki.yandex.ru/get/5642/16969765.110/0_704d0_8e3d9602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068960"/>
            <a:ext cx="762000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9606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554461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Сегодня мы с вами совершим путешествие на марс  вспомним, все, что изучали в течение этого учебного года и в предыдущие годы обучения.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Закрепим произношение шипящих звуков и звука </a:t>
            </a:r>
            <a:r>
              <a:rPr lang="en-US" dirty="0" smtClean="0">
                <a:solidFill>
                  <a:schemeClr val="tx1"/>
                </a:solidFill>
              </a:rPr>
              <a:t>[</a:t>
            </a:r>
            <a:r>
              <a:rPr lang="ru-RU" dirty="0" smtClean="0">
                <a:solidFill>
                  <a:schemeClr val="tx1"/>
                </a:solidFill>
              </a:rPr>
              <a:t>Р</a:t>
            </a:r>
            <a:r>
              <a:rPr lang="en-US" dirty="0" smtClean="0">
                <a:solidFill>
                  <a:schemeClr val="tx1"/>
                </a:solidFill>
              </a:rPr>
              <a:t>]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680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-fotki.yandex.ru/get/5642/16969765.110/0_704d0_8e3d9602_ori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068960"/>
            <a:ext cx="762000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звук - взлетающего самолёта _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55976" y="24593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090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nastol.com.ua/pic/201104/1920x1080/nastol.com.ua-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98" y="0"/>
            <a:ext cx="91683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764704"/>
            <a:ext cx="2880320" cy="5832688"/>
          </a:xfrm>
        </p:spPr>
        <p:txBody>
          <a:bodyPr>
            <a:normAutofit lnSpcReduction="10000"/>
          </a:bodyPr>
          <a:lstStyle/>
          <a:p>
            <a:pPr marL="137160" indent="0" algn="ctr">
              <a:buNone/>
            </a:pPr>
            <a:r>
              <a:rPr lang="ru-RU" sz="3200" b="1" dirty="0">
                <a:solidFill>
                  <a:srgbClr val="C00000"/>
                </a:solidFill>
              </a:rPr>
              <a:t>А вот и </a:t>
            </a:r>
            <a:r>
              <a:rPr lang="ru-RU" sz="3200" b="1" dirty="0" smtClean="0">
                <a:solidFill>
                  <a:srgbClr val="C00000"/>
                </a:solidFill>
              </a:rPr>
              <a:t>космодром. </a:t>
            </a:r>
            <a:r>
              <a:rPr lang="ru-RU" sz="3200" b="1" dirty="0">
                <a:solidFill>
                  <a:srgbClr val="C00000"/>
                </a:solidFill>
              </a:rPr>
              <a:t>Можно ли полететь в космос в наших костюмах? Что мы наденем? (</a:t>
            </a:r>
            <a:r>
              <a:rPr lang="ru-RU" sz="3200" b="1" i="1" dirty="0">
                <a:solidFill>
                  <a:srgbClr val="C00000"/>
                </a:solidFill>
              </a:rPr>
              <a:t>скафандры</a:t>
            </a:r>
            <a:r>
              <a:rPr lang="ru-RU" sz="3200" b="1" dirty="0">
                <a:solidFill>
                  <a:srgbClr val="C00000"/>
                </a:solidFill>
              </a:rPr>
              <a:t>) </a:t>
            </a:r>
            <a:r>
              <a:rPr lang="ru-RU" sz="3200" b="1" i="1" dirty="0">
                <a:solidFill>
                  <a:srgbClr val="C00000"/>
                </a:solidFill>
              </a:rPr>
              <a:t>Имитация надевания.</a:t>
            </a:r>
            <a:endParaRPr lang="ru-RU" sz="3200" b="1" dirty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8007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bambolo.ru/images/443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8520"/>
            <a:ext cx="5807732" cy="696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lamcdn.net/furfurmag.ru/post_image-image/YDVY4BwJw7IaeZz3SbRYx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265" y="116632"/>
            <a:ext cx="3559731" cy="669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006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900igr.net/datas/astronomija/Pervye-vykhody-v-kosmos/0010-010-Eda-kosmonavto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14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316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1340768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</a:rPr>
              <a:t>10</a:t>
            </a:r>
            <a:endParaRPr lang="ru-RU" sz="9600" b="1" dirty="0">
              <a:solidFill>
                <a:srgbClr val="FFFF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1560" y="260648"/>
            <a:ext cx="78488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Внимание! Приготовьтесь к полету</a:t>
            </a:r>
            <a:r>
              <a:rPr lang="ru-RU" dirty="0">
                <a:solidFill>
                  <a:srgbClr val="FF0000"/>
                </a:solidFill>
              </a:rPr>
              <a:t>. 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91700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1373965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</a:rPr>
              <a:t>9</a:t>
            </a:r>
            <a:endParaRPr lang="ru-RU" sz="9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713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1373965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02162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1349700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0464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69927" y="1340768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45922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1370386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</a:rPr>
              <a:t>5</a:t>
            </a:r>
            <a:endParaRPr lang="ru-RU" sz="9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79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688672"/>
          </a:xfrm>
        </p:spPr>
        <p:txBody>
          <a:bodyPr/>
          <a:lstStyle/>
          <a:p>
            <a:pPr algn="ctr"/>
            <a:r>
              <a:rPr lang="ru-RU" dirty="0"/>
              <a:t>Отгадайте мою загадку</a:t>
            </a:r>
            <a:r>
              <a:rPr lang="ru-RU" dirty="0" smtClean="0"/>
              <a:t>:</a:t>
            </a:r>
            <a:endParaRPr lang="en-US" dirty="0" smtClean="0"/>
          </a:p>
          <a:p>
            <a:pPr marL="137160" indent="0" algn="ctr">
              <a:buNone/>
            </a:pPr>
            <a:endParaRPr lang="en-US" sz="6000" dirty="0" smtClean="0"/>
          </a:p>
          <a:p>
            <a:pPr marL="137160" indent="0" algn="ctr">
              <a:buNone/>
            </a:pPr>
            <a:r>
              <a:rPr lang="ru-RU" sz="6000" dirty="0" smtClean="0"/>
              <a:t>«</a:t>
            </a:r>
            <a:r>
              <a:rPr lang="ru-RU" sz="6000" dirty="0"/>
              <a:t>Светит, </a:t>
            </a:r>
            <a:r>
              <a:rPr lang="ru-RU" sz="6000" dirty="0" smtClean="0"/>
              <a:t>сверкает,</a:t>
            </a:r>
          </a:p>
          <a:p>
            <a:pPr marL="137160" indent="0" algn="ctr">
              <a:buNone/>
            </a:pPr>
            <a:r>
              <a:rPr lang="ru-RU" sz="6000" dirty="0" smtClean="0"/>
              <a:t>всех согревает»</a:t>
            </a:r>
            <a:endParaRPr lang="en-US" dirty="0"/>
          </a:p>
          <a:p>
            <a:pPr marL="137160" indent="0" algn="ctr">
              <a:buNone/>
            </a:pPr>
            <a:endParaRPr lang="en-US" dirty="0" smtClean="0"/>
          </a:p>
          <a:p>
            <a:pPr marL="137160" indent="0" algn="ctr">
              <a:buNone/>
            </a:pPr>
            <a:r>
              <a:rPr lang="ru-RU" dirty="0" smtClean="0"/>
              <a:t>Что </a:t>
            </a:r>
            <a:r>
              <a:rPr lang="ru-RU" dirty="0"/>
              <a:t>это? (</a:t>
            </a:r>
            <a:r>
              <a:rPr lang="ru-RU" i="1" dirty="0"/>
              <a:t>солнце</a:t>
            </a:r>
            <a:r>
              <a:rPr lang="ru-RU" dirty="0" smtClean="0"/>
              <a:t>)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2136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69927" y="1340768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18734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1349700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75688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60142" y="1401678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36696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7775" y="1401678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</a:rPr>
              <a:t>1</a:t>
            </a:r>
            <a:endParaRPr lang="ru-RU" sz="9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14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11891" y="1399347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</a:rPr>
              <a:t>Пуск!</a:t>
            </a:r>
            <a:endParaRPr lang="ru-RU" sz="9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15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24576"/>
          </a:xfrm>
        </p:spPr>
        <p:txBody>
          <a:bodyPr>
            <a:normAutofit/>
          </a:bodyPr>
          <a:lstStyle/>
          <a:p>
            <a:pPr marL="137160" indent="0" algn="just">
              <a:buNone/>
            </a:pPr>
            <a:r>
              <a:rPr lang="ru-RU" sz="3200" b="1" dirty="0" smtClean="0"/>
              <a:t>Закройте </a:t>
            </a:r>
            <a:r>
              <a:rPr lang="ru-RU" sz="3200" b="1" dirty="0"/>
              <a:t>глаза, мы летим с огромной скоростью. У нас тяжелые голова, руки, </a:t>
            </a:r>
            <a:r>
              <a:rPr lang="ru-RU" sz="3200" b="1" dirty="0" smtClean="0"/>
              <a:t>ноги.</a:t>
            </a:r>
          </a:p>
          <a:p>
            <a:pPr marL="137160" indent="0" algn="just">
              <a:buNone/>
            </a:pPr>
            <a:r>
              <a:rPr lang="ru-RU" sz="3200" b="1" dirty="0" smtClean="0"/>
              <a:t>Откройте </a:t>
            </a:r>
            <a:r>
              <a:rPr lang="ru-RU" sz="3200" b="1" dirty="0"/>
              <a:t>глаза. Сейчас мы вырвались из притяжения Земли и находимся в состоянии </a:t>
            </a:r>
            <a:r>
              <a:rPr lang="ru-RU" sz="3200" b="1" dirty="0" smtClean="0"/>
              <a:t>невесомости.</a:t>
            </a:r>
          </a:p>
          <a:p>
            <a:pPr marL="137160" indent="0" algn="just">
              <a:buNone/>
            </a:pPr>
            <a:r>
              <a:rPr lang="ru-RU" sz="3200" b="1" dirty="0" smtClean="0"/>
              <a:t>Посмотрим </a:t>
            </a:r>
            <a:r>
              <a:rPr lang="ru-RU" sz="3200" b="1" dirty="0"/>
              <a:t>в иллюминатор.</a:t>
            </a:r>
          </a:p>
          <a:p>
            <a:pPr algn="just"/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302768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приложение 1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950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img-fotki.yandex.ru/get/9320/16969765.187/0_7c97b_5dd1a61a_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7112"/>
            <a:ext cx="2857500" cy="229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Возьмите фотоаппараты – приступаем к съемкам Земли. Нам дают радиосигналы, что нужно фотографировать</a:t>
            </a:r>
            <a:r>
              <a:rPr lang="ru-RU" dirty="0" smtClean="0"/>
              <a:t>:</a:t>
            </a:r>
          </a:p>
          <a:p>
            <a:pPr marL="137160" indent="0" algn="ctr">
              <a:buNone/>
            </a:pPr>
            <a:r>
              <a:rPr lang="ru-RU" dirty="0" smtClean="0"/>
              <a:t> </a:t>
            </a:r>
            <a:r>
              <a:rPr lang="ru-RU" sz="3600" dirty="0"/>
              <a:t>«Лес, сосна». Что будем снимать? (</a:t>
            </a:r>
            <a:r>
              <a:rPr lang="ru-RU" sz="3600" i="1" dirty="0"/>
              <a:t>сосновый </a:t>
            </a:r>
            <a:r>
              <a:rPr lang="ru-RU" sz="3600" i="1" dirty="0" smtClean="0"/>
              <a:t>лес</a:t>
            </a:r>
            <a:r>
              <a:rPr lang="ru-RU" sz="3600" dirty="0" smtClean="0"/>
              <a:t>)</a:t>
            </a:r>
            <a:endParaRPr lang="ru-RU" sz="3600" dirty="0"/>
          </a:p>
        </p:txBody>
      </p:sp>
      <p:pic>
        <p:nvPicPr>
          <p:cNvPr id="5122" name="Picture 2" descr="http://komiinform.ru/content/image-news/126077/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0" y="-9534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9871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-fotki.yandex.ru/get/9320/16969765.187/0_7c97b_5dd1a61a_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7112"/>
            <a:ext cx="2857500" cy="229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229600" cy="403244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effectLst/>
              </a:rPr>
              <a:t>«апельсин сад» (</a:t>
            </a:r>
            <a:r>
              <a:rPr lang="ru-RU" i="1" dirty="0">
                <a:solidFill>
                  <a:schemeClr val="tx1"/>
                </a:solidFill>
                <a:effectLst/>
              </a:rPr>
              <a:t>апельсиновый </a:t>
            </a:r>
            <a:r>
              <a:rPr lang="ru-RU" i="1" dirty="0" smtClean="0">
                <a:solidFill>
                  <a:schemeClr val="tx1"/>
                </a:solidFill>
                <a:effectLst/>
              </a:rPr>
              <a:t>сад</a:t>
            </a:r>
            <a:r>
              <a:rPr lang="ru-RU" dirty="0" smtClean="0">
                <a:solidFill>
                  <a:schemeClr val="tx1"/>
                </a:solidFill>
                <a:effectLst/>
              </a:rPr>
              <a:t>)</a:t>
            </a:r>
            <a:br>
              <a:rPr lang="ru-RU" dirty="0" smtClean="0">
                <a:solidFill>
                  <a:schemeClr val="tx1"/>
                </a:solidFill>
                <a:effectLst/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520" y="0"/>
            <a:ext cx="9235461" cy="6921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93397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-fotki.yandex.ru/get/9320/16969765.187/0_7c97b_5dd1a61a_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7112"/>
            <a:ext cx="2857500" cy="229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82554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effectLst/>
              </a:rPr>
              <a:t>«абрикосы, сад» (</a:t>
            </a:r>
            <a:r>
              <a:rPr lang="ru-RU" i="1" dirty="0">
                <a:solidFill>
                  <a:schemeClr val="tx1"/>
                </a:solidFill>
                <a:effectLst/>
              </a:rPr>
              <a:t>абрикосовый </a:t>
            </a:r>
            <a:r>
              <a:rPr lang="ru-RU" i="1" dirty="0" smtClean="0">
                <a:solidFill>
                  <a:schemeClr val="tx1"/>
                </a:solidFill>
                <a:effectLst/>
              </a:rPr>
              <a:t>сад</a:t>
            </a:r>
            <a:r>
              <a:rPr lang="ru-RU" dirty="0" smtClean="0">
                <a:solidFill>
                  <a:schemeClr val="tx1"/>
                </a:solidFill>
                <a:effectLst/>
              </a:rPr>
              <a:t>)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84" y="-1"/>
            <a:ext cx="9176084" cy="688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28129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688672"/>
          </a:xfrm>
        </p:spPr>
        <p:txBody>
          <a:bodyPr/>
          <a:lstStyle/>
          <a:p>
            <a:r>
              <a:rPr lang="ru-RU" dirty="0" smtClean="0"/>
              <a:t>Как </a:t>
            </a:r>
            <a:r>
              <a:rPr lang="ru-RU" dirty="0"/>
              <a:t>ласково называют его? (</a:t>
            </a:r>
            <a:r>
              <a:rPr lang="ru-RU" i="1" dirty="0"/>
              <a:t>солнышко</a:t>
            </a:r>
            <a:r>
              <a:rPr lang="ru-RU" dirty="0"/>
              <a:t>) Представьте, что солнышко согревает ваше лицо, руки, вам приятно. </a:t>
            </a:r>
            <a:r>
              <a:rPr lang="ru-RU" i="1" dirty="0"/>
              <a:t>Расслабление</a:t>
            </a:r>
            <a:r>
              <a:rPr lang="ru-RU" i="1" dirty="0" smtClean="0"/>
              <a:t>.</a:t>
            </a:r>
            <a:endParaRPr lang="ru-RU" dirty="0"/>
          </a:p>
        </p:txBody>
      </p:sp>
      <p:sp>
        <p:nvSpPr>
          <p:cNvPr id="5" name="Солнце 4"/>
          <p:cNvSpPr/>
          <p:nvPr/>
        </p:nvSpPr>
        <p:spPr>
          <a:xfrm>
            <a:off x="1115616" y="2060848"/>
            <a:ext cx="6840760" cy="4680520"/>
          </a:xfrm>
          <a:prstGeom prst="sun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4586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-fotki.yandex.ru/get/9320/16969765.187/0_7c97b_5dd1a61a_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7112"/>
            <a:ext cx="2857500" cy="229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6653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effectLst/>
              </a:rPr>
              <a:t>«кокосы, роща</a:t>
            </a:r>
            <a:r>
              <a:rPr lang="ru-RU" dirty="0" smtClean="0">
                <a:solidFill>
                  <a:schemeClr val="tx1"/>
                </a:solidFill>
                <a:effectLst/>
              </a:rPr>
              <a:t>»</a:t>
            </a:r>
            <a:br>
              <a:rPr lang="ru-RU" dirty="0" smtClean="0">
                <a:solidFill>
                  <a:schemeClr val="tx1"/>
                </a:solidFill>
                <a:effectLst/>
              </a:rPr>
            </a:br>
            <a:r>
              <a:rPr lang="ru-RU" dirty="0" smtClean="0">
                <a:solidFill>
                  <a:schemeClr val="tx1"/>
                </a:solidFill>
                <a:effectLst/>
              </a:rPr>
              <a:t>(</a:t>
            </a:r>
            <a:r>
              <a:rPr lang="ru-RU" i="1" dirty="0" smtClean="0">
                <a:solidFill>
                  <a:schemeClr val="tx1"/>
                </a:solidFill>
                <a:effectLst/>
              </a:rPr>
              <a:t>кокосовая роща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6929"/>
            <a:ext cx="9396536" cy="7049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6415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1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1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9600" dirty="0" smtClean="0">
                <a:solidFill>
                  <a:schemeClr val="bg1"/>
                </a:solidFill>
              </a:rPr>
              <a:t>М  О  С  Т</a:t>
            </a:r>
            <a:endParaRPr lang="ru-RU" sz="9600" dirty="0">
              <a:solidFill>
                <a:schemeClr val="bg1"/>
              </a:solidFill>
            </a:endParaRPr>
          </a:p>
        </p:txBody>
      </p:sp>
      <p:sp>
        <p:nvSpPr>
          <p:cNvPr id="3" name="Блок-схема: узел 2"/>
          <p:cNvSpPr/>
          <p:nvPr/>
        </p:nvSpPr>
        <p:spPr>
          <a:xfrm>
            <a:off x="1547664" y="1772816"/>
            <a:ext cx="1368152" cy="1224136"/>
          </a:xfrm>
          <a:prstGeom prst="flowChartConnector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узел 3"/>
          <p:cNvSpPr/>
          <p:nvPr/>
        </p:nvSpPr>
        <p:spPr>
          <a:xfrm>
            <a:off x="3167844" y="1772816"/>
            <a:ext cx="1368152" cy="1224136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4788024" y="1772816"/>
            <a:ext cx="1368152" cy="1224136"/>
          </a:xfrm>
          <a:prstGeom prst="flowChartConnector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6470485" y="1772816"/>
            <a:ext cx="1368152" cy="1224136"/>
          </a:xfrm>
          <a:prstGeom prst="flowChartConnector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405891"/>
              </p:ext>
            </p:extLst>
          </p:nvPr>
        </p:nvGraphicFramePr>
        <p:xfrm>
          <a:off x="1547664" y="3588205"/>
          <a:ext cx="6096000" cy="1584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15841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Блок-схема: узел 7"/>
          <p:cNvSpPr/>
          <p:nvPr/>
        </p:nvSpPr>
        <p:spPr>
          <a:xfrm>
            <a:off x="3851920" y="3789040"/>
            <a:ext cx="1368152" cy="1224136"/>
          </a:xfrm>
          <a:prstGeom prst="flowChartConnector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790764" y="5445224"/>
            <a:ext cx="1490464" cy="12961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dirty="0" smtClean="0"/>
              <a:t>1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1172931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картинка Северный полю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55496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effectLst/>
              </a:rPr>
              <a:t>Пролетаем над </a:t>
            </a:r>
            <a:r>
              <a:rPr lang="ru-RU" dirty="0">
                <a:solidFill>
                  <a:schemeClr val="bg1"/>
                </a:solidFill>
                <a:effectLst/>
              </a:rPr>
              <a:t>Северным полюсом.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18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и по запросу картинка караваны суд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1" y="0"/>
            <a:ext cx="9132749" cy="684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effectLst/>
              </a:rPr>
              <a:t>Видим караваны судов.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94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картинка пустын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5396" cy="6866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  <a:effectLst/>
              </a:rPr>
              <a:t>Пролетаем над пустыней.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21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70610" cy="70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6093296"/>
          </a:xfrm>
        </p:spPr>
        <p:txBody>
          <a:bodyPr/>
          <a:lstStyle/>
          <a:p>
            <a:pPr marL="137160" indent="0">
              <a:buNone/>
            </a:pPr>
            <a:r>
              <a:rPr lang="ru-RU" sz="3200" dirty="0"/>
              <a:t>Пилот в космической </a:t>
            </a:r>
            <a:r>
              <a:rPr lang="ru-RU" sz="3200" dirty="0" smtClean="0"/>
              <a:t>ракете.</a:t>
            </a:r>
            <a:endParaRPr lang="ru-RU" sz="3200" dirty="0"/>
          </a:p>
          <a:p>
            <a:pPr marL="137160" indent="0">
              <a:buNone/>
            </a:pPr>
            <a:r>
              <a:rPr lang="ru-RU" sz="3200" dirty="0"/>
              <a:t>На </a:t>
            </a:r>
            <a:r>
              <a:rPr lang="ru-RU" sz="3200" dirty="0" smtClean="0"/>
              <a:t>марс глядит он </a:t>
            </a:r>
            <a:r>
              <a:rPr lang="ru-RU" sz="3200" dirty="0"/>
              <a:t>с высоты.</a:t>
            </a:r>
          </a:p>
          <a:p>
            <a:pPr marL="137160" indent="0">
              <a:buNone/>
            </a:pPr>
            <a:r>
              <a:rPr lang="ru-RU" sz="3200" dirty="0"/>
              <a:t>Еще никто, никто на свете</a:t>
            </a:r>
          </a:p>
          <a:p>
            <a:pPr marL="137160" indent="0">
              <a:buNone/>
            </a:pPr>
            <a:r>
              <a:rPr lang="ru-RU" sz="3200" dirty="0"/>
              <a:t>Такой не видел красоты.</a:t>
            </a:r>
          </a:p>
          <a:p>
            <a:pPr marL="137160" indent="0">
              <a:buNone/>
            </a:pPr>
            <a:r>
              <a:rPr lang="ru-RU" sz="3200" dirty="0"/>
              <a:t>Ах, какая красота!</a:t>
            </a:r>
          </a:p>
          <a:p>
            <a:pPr marL="137160" indent="0">
              <a:buNone/>
            </a:pPr>
            <a:r>
              <a:rPr lang="ru-RU" sz="3200" dirty="0"/>
              <a:t>Не страшна нам </a:t>
            </a:r>
            <a:r>
              <a:rPr lang="ru-RU" sz="3200"/>
              <a:t>высота</a:t>
            </a:r>
            <a:r>
              <a:rPr lang="ru-RU" sz="3200" smtClean="0"/>
              <a:t>!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064834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Физкультминутка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" name="приложение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92280" y="5445224"/>
            <a:ext cx="609600" cy="609600"/>
          </a:xfrm>
          <a:prstGeom prst="rect">
            <a:avLst/>
          </a:prstGeom>
        </p:spPr>
      </p:pic>
      <p:pic>
        <p:nvPicPr>
          <p:cNvPr id="5122" name="Picture 2" descr="Картинки по запросу картинка на прозрачном фоне дет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05064"/>
            <a:ext cx="2381250" cy="250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артинки по запросу картинка на прозрачном фоне дет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492896"/>
            <a:ext cx="2381250" cy="250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Картинки по запросу картинка на прозрачном фоне дет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381779"/>
            <a:ext cx="2381250" cy="250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2475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92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cdn-st1.rtr-vesti.ru/p/xw_10171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054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408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360tv.ru/media/article_media/20150407/bd2854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70"/>
            <a:ext cx="9144000" cy="6852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262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688672"/>
          </a:xfrm>
        </p:spPr>
        <p:txBody>
          <a:bodyPr/>
          <a:lstStyle/>
          <a:p>
            <a:r>
              <a:rPr lang="ru-RU" dirty="0" smtClean="0"/>
              <a:t>Подул </a:t>
            </a:r>
            <a:r>
              <a:rPr lang="ru-RU" dirty="0"/>
              <a:t>холодный ветер, вам холодно. </a:t>
            </a:r>
            <a:r>
              <a:rPr lang="ru-RU" i="1" dirty="0"/>
              <a:t>Напряжение</a:t>
            </a:r>
            <a:r>
              <a:rPr lang="ru-RU" i="1" dirty="0" smtClean="0"/>
              <a:t>.</a:t>
            </a:r>
            <a:endParaRPr lang="ru-RU" dirty="0"/>
          </a:p>
        </p:txBody>
      </p:sp>
      <p:pic>
        <p:nvPicPr>
          <p:cNvPr id="1026" name="Picture 2" descr="http://img-fotki.yandex.ru/get/4114/16969765.249/0_92ec1_8a747d55_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899" y="1700808"/>
            <a:ext cx="4248472" cy="2761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mg-fotki.yandex.ru/get/4114/16969765.249/0_92ec1_8a747d55_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55883"/>
            <a:ext cx="4513684" cy="293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img-fotki.yandex.ru/get/4114/16969765.249/0_92ec1_8a747d55_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394" y="2132855"/>
            <a:ext cx="4328406" cy="281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4938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earth-chronicles.ru/Publications_10/5/6/mars-450-2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693"/>
            <a:ext cx="9166063" cy="6851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266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9600" dirty="0" smtClean="0">
                <a:solidFill>
                  <a:schemeClr val="bg1"/>
                </a:solidFill>
              </a:rPr>
              <a:t>М  а  р  с</a:t>
            </a:r>
            <a:endParaRPr lang="ru-RU" sz="9600" dirty="0">
              <a:solidFill>
                <a:schemeClr val="bg1"/>
              </a:solidFill>
            </a:endParaRPr>
          </a:p>
        </p:txBody>
      </p:sp>
      <p:sp>
        <p:nvSpPr>
          <p:cNvPr id="3" name="Блок-схема: узел 2"/>
          <p:cNvSpPr/>
          <p:nvPr/>
        </p:nvSpPr>
        <p:spPr>
          <a:xfrm>
            <a:off x="1547664" y="1772816"/>
            <a:ext cx="1368152" cy="1224136"/>
          </a:xfrm>
          <a:prstGeom prst="flowChartConnector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узел 3"/>
          <p:cNvSpPr/>
          <p:nvPr/>
        </p:nvSpPr>
        <p:spPr>
          <a:xfrm>
            <a:off x="3167844" y="1772816"/>
            <a:ext cx="1368152" cy="1224136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4788024" y="1772816"/>
            <a:ext cx="1368152" cy="1224136"/>
          </a:xfrm>
          <a:prstGeom prst="flowChartConnector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6470485" y="1772816"/>
            <a:ext cx="1368152" cy="1224136"/>
          </a:xfrm>
          <a:prstGeom prst="flowChartConnector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547664" y="3588205"/>
          <a:ext cx="6096000" cy="1584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15841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Блок-схема: узел 7"/>
          <p:cNvSpPr/>
          <p:nvPr/>
        </p:nvSpPr>
        <p:spPr>
          <a:xfrm>
            <a:off x="5940152" y="3717032"/>
            <a:ext cx="1368152" cy="1224136"/>
          </a:xfrm>
          <a:prstGeom prst="flowChartConnector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790764" y="5445224"/>
            <a:ext cx="1490464" cy="12961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dirty="0" smtClean="0"/>
              <a:t>1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2431828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8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28237"/>
            <a:ext cx="3610744" cy="6320004"/>
          </a:xfrm>
        </p:spPr>
        <p:txBody>
          <a:bodyPr>
            <a:normAutofit/>
          </a:bodyPr>
          <a:lstStyle/>
          <a:p>
            <a:r>
              <a:rPr lang="ru-RU" sz="4000" b="1" dirty="0"/>
              <a:t>«</a:t>
            </a:r>
            <a:r>
              <a:rPr lang="ru-RU" sz="4000" b="1" dirty="0" err="1"/>
              <a:t>Хеллоу</a:t>
            </a:r>
            <a:r>
              <a:rPr lang="ru-RU" sz="4000" b="1" dirty="0"/>
              <a:t>, я марсианка </a:t>
            </a:r>
            <a:r>
              <a:rPr lang="ru-RU" sz="4000" b="1" dirty="0" err="1"/>
              <a:t>Сусасея</a:t>
            </a:r>
            <a:r>
              <a:rPr lang="ru-RU" sz="4000" b="1" dirty="0"/>
              <a:t>. Кто вы </a:t>
            </a:r>
            <a:r>
              <a:rPr lang="ru-RU" sz="4000" b="1" dirty="0" smtClean="0"/>
              <a:t>такие</a:t>
            </a:r>
            <a:r>
              <a:rPr lang="ru-RU" sz="4000" b="1" dirty="0"/>
              <a:t>? </a:t>
            </a:r>
            <a:r>
              <a:rPr lang="ru-RU" dirty="0"/>
              <a:t>(</a:t>
            </a:r>
            <a:r>
              <a:rPr lang="ru-RU" i="1" dirty="0"/>
              <a:t>Мы земляне, наша планета - Земля</a:t>
            </a:r>
            <a:r>
              <a:rPr lang="ru-RU" dirty="0"/>
              <a:t>) </a:t>
            </a:r>
            <a:r>
              <a:rPr lang="ru-RU" sz="4300" b="1" dirty="0" smtClean="0"/>
              <a:t>Интересно</a:t>
            </a:r>
            <a:r>
              <a:rPr lang="ru-RU" sz="4300" b="1" dirty="0"/>
              <a:t>, </a:t>
            </a:r>
            <a:r>
              <a:rPr lang="ru-RU" sz="4300" b="1" dirty="0" smtClean="0"/>
              <a:t>какая она?</a:t>
            </a:r>
            <a:r>
              <a:rPr lang="ru-RU" dirty="0" smtClean="0"/>
              <a:t>» </a:t>
            </a:r>
          </a:p>
        </p:txBody>
      </p:sp>
      <p:pic>
        <p:nvPicPr>
          <p:cNvPr id="6146" name="Picture 2" descr="http://cs5.pikabu.ru/post_img/2015/04/05/7/1428231764_3730695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-31086"/>
            <a:ext cx="4851975" cy="6879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60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28237"/>
            <a:ext cx="3610744" cy="6320004"/>
          </a:xfrm>
        </p:spPr>
        <p:txBody>
          <a:bodyPr>
            <a:normAutofit/>
          </a:bodyPr>
          <a:lstStyle/>
          <a:p>
            <a:r>
              <a:rPr lang="ru-RU" dirty="0" smtClean="0"/>
              <a:t>Дети</a:t>
            </a:r>
            <a:r>
              <a:rPr lang="ru-RU" dirty="0"/>
              <a:t>, как нам познакомить марсианку с Землей</a:t>
            </a:r>
            <a:r>
              <a:rPr lang="ru-RU" dirty="0" smtClean="0"/>
              <a:t>?</a:t>
            </a:r>
            <a:endParaRPr lang="ru-RU" dirty="0"/>
          </a:p>
        </p:txBody>
      </p:sp>
      <p:pic>
        <p:nvPicPr>
          <p:cNvPr id="6146" name="Picture 2" descr="http://cs5.pikabu.ru/post_img/2015/04/05/7/1428231764_3730695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-31086"/>
            <a:ext cx="4851975" cy="6879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f.usue.ru/pic/earth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30" y="2708920"/>
            <a:ext cx="3600399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64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irina-alex.net/wp-content/uploads/2013/10/Children-and-autumn_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419515"/>
            <a:ext cx="4499992" cy="3438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naturetop.ru/pictures/spring/spring-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6870" y="0"/>
            <a:ext cx="4507130" cy="341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www.lib-revda.ru/files/1428914024_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" y="3419515"/>
            <a:ext cx="4641461" cy="3438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kyiv.ridna.ua/wp-content/uploads/2014/12/4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37" y="0"/>
            <a:ext cx="4644007" cy="341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02634"/>
          </a:xfrm>
        </p:spPr>
        <p:txBody>
          <a:bodyPr>
            <a:no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Времена года</a:t>
            </a:r>
            <a:endParaRPr lang="ru-RU" sz="9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30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395536" y="332656"/>
            <a:ext cx="3826768" cy="4709160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А кто живёт на вашей планете?</a:t>
            </a:r>
            <a:endParaRPr lang="ru-RU" sz="4000" b="1" dirty="0"/>
          </a:p>
        </p:txBody>
      </p:sp>
      <p:pic>
        <p:nvPicPr>
          <p:cNvPr id="3" name="Picture 2" descr="http://cs5.pikabu.ru/post_img/2015/04/05/7/1428231764_37306955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-31086"/>
            <a:ext cx="4851975" cy="6879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f.usue.ru/pic/earth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501008"/>
            <a:ext cx="2695575" cy="2695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57588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1440160"/>
          </a:xfrm>
        </p:spPr>
        <p:txBody>
          <a:bodyPr>
            <a:normAutofit/>
          </a:bodyPr>
          <a:lstStyle/>
          <a:p>
            <a:r>
              <a:rPr lang="ru-RU" dirty="0" smtClean="0"/>
              <a:t>Давным-давно жителями Земли были только…</a:t>
            </a:r>
            <a:endParaRPr lang="ru-RU" dirty="0"/>
          </a:p>
        </p:txBody>
      </p:sp>
      <p:sp>
        <p:nvSpPr>
          <p:cNvPr id="2" name="AutoShape 2" descr="https://img-fotki.yandex.ru/get/15574/200418627.60/0_118633_88b6ca87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img-fotki.yandex.ru/get/15574/200418627.60/0_118633_88b6ca87_orig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img-fotki.yandex.ru/get/15556/200418627.60/0_11862e_ca1e6515_orig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0" name="Picture 8" descr="http://i52.fastpic.ru/big/2013/0121/69/fd156b267c24f8bd2feb5f50b65e316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48162"/>
            <a:ext cx="4355976" cy="580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10" descr="https://img-fotki.yandex.ru/get/26/200418627.60/0_118630_22626e16_orig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2" descr="https://img-fotki.yandex.ru/get/15556/200418627.60/0_11862e_ca1e6515_orig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4" descr="https://img-fotki.yandex.ru/get/15587/200418627.60/0_118623_b88e113_orig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6" descr="https://img-fotki.yandex.ru/get/15560/200418627.60/0_11862d_b1fa0ec_orig.png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Picture 8" descr="http://i52.fastpic.ru/big/2013/0121/69/fd156b267c24f8bd2feb5f50b65e316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038" y="1048161"/>
            <a:ext cx="4355976" cy="580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11123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studyfun.ru/%D0%92%D0%B8%D0%B7%D1%83%D0%B0%D0%BB%D1%8C%D0%BD%D1%8B%D0%B9%20%D1%81%D0%BB%D0%BE%D0%B2%D0%B0%D1%80%D1%8C%20%D0%BF%D0%BE%20%D1%82%D0%B5%D0%BC%D0%B5/%D0%94%D0%B8%D0%BA%D0%B8%D0%B5%20%D0%B6%D0%B8%D0%B2%D0%BE%D1%82%D0%BD%D1%8B%D0%B5/Image?big=Tr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468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aurumserg.ru/wp-content/uploads/2011/09/%D1%8D%D0%B2%D0%BE%D0%BB%D1%8E%D1%86%D0%B8%D1%8F-%D1%87%D0%B5%D0%BB%D0%BE%D0%B2%D0%B5%D0%BA%D0%B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99392"/>
            <a:ext cx="9337779" cy="7128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3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Oval 5"/>
          <p:cNvSpPr>
            <a:spLocks noChangeArrowheads="1"/>
          </p:cNvSpPr>
          <p:nvPr/>
        </p:nvSpPr>
        <p:spPr bwMode="auto">
          <a:xfrm>
            <a:off x="0" y="3141663"/>
            <a:ext cx="9144000" cy="338455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>
              <a:solidFill>
                <a:schemeClr val="accent5"/>
              </a:solidFill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0" y="5084763"/>
            <a:ext cx="9144000" cy="177323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75" name="Oval 7"/>
          <p:cNvSpPr>
            <a:spLocks noChangeArrowheads="1"/>
          </p:cNvSpPr>
          <p:nvPr/>
        </p:nvSpPr>
        <p:spPr bwMode="auto">
          <a:xfrm>
            <a:off x="395288" y="476250"/>
            <a:ext cx="8636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176" name="Oval 8"/>
          <p:cNvSpPr>
            <a:spLocks noChangeArrowheads="1"/>
          </p:cNvSpPr>
          <p:nvPr/>
        </p:nvSpPr>
        <p:spPr bwMode="auto">
          <a:xfrm>
            <a:off x="2268538" y="836613"/>
            <a:ext cx="1079500" cy="2889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177" name="Oval 9"/>
          <p:cNvSpPr>
            <a:spLocks noChangeArrowheads="1"/>
          </p:cNvSpPr>
          <p:nvPr/>
        </p:nvSpPr>
        <p:spPr bwMode="auto">
          <a:xfrm>
            <a:off x="4140200" y="260350"/>
            <a:ext cx="1727200" cy="1444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178" name="Oval 10"/>
          <p:cNvSpPr>
            <a:spLocks noChangeArrowheads="1"/>
          </p:cNvSpPr>
          <p:nvPr/>
        </p:nvSpPr>
        <p:spPr bwMode="auto">
          <a:xfrm>
            <a:off x="8027988" y="260350"/>
            <a:ext cx="720725" cy="649288"/>
          </a:xfrm>
          <a:prstGeom prst="ellipse">
            <a:avLst/>
          </a:prstGeom>
          <a:gradFill rotWithShape="1">
            <a:gsLst>
              <a:gs pos="0">
                <a:srgbClr val="FCF1A2"/>
              </a:gs>
              <a:gs pos="100000">
                <a:srgbClr val="FBFB0D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179" name="Rectangle 11"/>
          <p:cNvSpPr>
            <a:spLocks noChangeArrowheads="1"/>
          </p:cNvSpPr>
          <p:nvPr/>
        </p:nvSpPr>
        <p:spPr bwMode="auto">
          <a:xfrm>
            <a:off x="6300788" y="404813"/>
            <a:ext cx="1512887" cy="71437"/>
          </a:xfrm>
          <a:prstGeom prst="rect">
            <a:avLst/>
          </a:prstGeom>
          <a:solidFill>
            <a:srgbClr val="FBFB0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180" name="Rectangle 12"/>
          <p:cNvSpPr>
            <a:spLocks noChangeArrowheads="1"/>
          </p:cNvSpPr>
          <p:nvPr/>
        </p:nvSpPr>
        <p:spPr bwMode="auto">
          <a:xfrm rot="-802669">
            <a:off x="6804025" y="908050"/>
            <a:ext cx="1008063" cy="73025"/>
          </a:xfrm>
          <a:prstGeom prst="rect">
            <a:avLst/>
          </a:prstGeom>
          <a:solidFill>
            <a:srgbClr val="FBFB0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181" name="Rectangle 13"/>
          <p:cNvSpPr>
            <a:spLocks noChangeArrowheads="1"/>
          </p:cNvSpPr>
          <p:nvPr/>
        </p:nvSpPr>
        <p:spPr bwMode="auto">
          <a:xfrm>
            <a:off x="8675688" y="1125538"/>
            <a:ext cx="71437" cy="792162"/>
          </a:xfrm>
          <a:prstGeom prst="rect">
            <a:avLst/>
          </a:prstGeom>
          <a:solidFill>
            <a:srgbClr val="FBFB0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7182" name="Picture 14" descr="cat114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746500"/>
            <a:ext cx="522287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3" name="Rectangle 15"/>
          <p:cNvSpPr>
            <a:spLocks noChangeArrowheads="1"/>
          </p:cNvSpPr>
          <p:nvPr/>
        </p:nvSpPr>
        <p:spPr bwMode="auto">
          <a:xfrm rot="8527501">
            <a:off x="7596188" y="1196975"/>
            <a:ext cx="504825" cy="73025"/>
          </a:xfrm>
          <a:prstGeom prst="rect">
            <a:avLst/>
          </a:prstGeom>
          <a:solidFill>
            <a:srgbClr val="FBFB0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184" name="Rectangle 16"/>
          <p:cNvSpPr>
            <a:spLocks noChangeArrowheads="1"/>
          </p:cNvSpPr>
          <p:nvPr/>
        </p:nvSpPr>
        <p:spPr bwMode="auto">
          <a:xfrm rot="5861631">
            <a:off x="7920038" y="1449388"/>
            <a:ext cx="720725" cy="73025"/>
          </a:xfrm>
          <a:prstGeom prst="rect">
            <a:avLst/>
          </a:prstGeom>
          <a:solidFill>
            <a:srgbClr val="FBFB0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7185" name="Picture 17" descr="255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4868863"/>
            <a:ext cx="70485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6" name="Picture 18" descr="h77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4365625"/>
            <a:ext cx="1009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7" name="Picture 19" descr="Pigg20"/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8482" y="2284278"/>
            <a:ext cx="1295400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13" name="Picture 45" descr="kalendula_kopija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229225"/>
            <a:ext cx="360362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5" descr="kalendula_kopija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4149725"/>
            <a:ext cx="5048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5" descr="kalendula_kopija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49950"/>
            <a:ext cx="503238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5" descr="kalendula_kopija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3716338"/>
            <a:ext cx="433387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" descr="kalendula_kopija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4724400"/>
            <a:ext cx="57785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" descr="kalendula_kopija"/>
          <p:cNvPicPr>
            <a:picLocks noChangeAspect="1" noChangeArrowheads="1"/>
          </p:cNvPicPr>
          <p:nvPr/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4581525"/>
            <a:ext cx="7207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" descr="kalendula_kopija"/>
          <p:cNvPicPr>
            <a:picLocks noChangeAspect="1" noChangeArrowheads="1"/>
          </p:cNvPicPr>
          <p:nvPr/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661025"/>
            <a:ext cx="7207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" descr="kalendula_kopija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213100"/>
            <a:ext cx="5048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5" descr="kalendula_kopija"/>
          <p:cNvPicPr>
            <a:picLocks noChangeAspect="1" noChangeArrowheads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6310313"/>
            <a:ext cx="287337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5" descr="kalendula_kopija"/>
          <p:cNvPicPr>
            <a:picLocks noChangeAspect="1" noChangeArrowheads="1"/>
          </p:cNvPicPr>
          <p:nvPr/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3716338"/>
            <a:ext cx="649288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5" descr="kalendula_kopija"/>
          <p:cNvPicPr>
            <a:picLocks noChangeAspect="1" noChangeArrowheads="1"/>
          </p:cNvPicPr>
          <p:nvPr/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4292600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5" name="Picture 23" descr="b39"/>
          <p:cNvPicPr>
            <a:picLocks noChangeAspect="1" noChangeArrowheads="1" noCrop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5589588"/>
            <a:ext cx="365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3" descr="b39"/>
          <p:cNvPicPr>
            <a:picLocks noChangeAspect="1" noChangeArrowheads="1" noCrop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5589588"/>
            <a:ext cx="509587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3" descr="b39"/>
          <p:cNvPicPr>
            <a:picLocks noChangeAspect="1" noChangeArrowheads="1" noCrop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313" y="5661025"/>
            <a:ext cx="29527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3" descr="b39"/>
          <p:cNvPicPr>
            <a:picLocks noChangeAspect="1" noChangeArrowheads="1" noCrop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500438"/>
            <a:ext cx="29527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3" descr="b39"/>
          <p:cNvPicPr>
            <a:picLocks noChangeAspect="1" noChangeArrowheads="1" noCrop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644900"/>
            <a:ext cx="42862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3" descr="b39"/>
          <p:cNvPicPr>
            <a:picLocks noChangeAspect="1" noChangeArrowheads="1" noCrop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425" y="6237288"/>
            <a:ext cx="366713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6" name="Picture 38" descr="MC900437469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0750" y="4005263"/>
            <a:ext cx="603250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7" name="Picture 39" descr="MC900437469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5300663"/>
            <a:ext cx="504825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8" name="Picture 40" descr="MC900437469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2997200"/>
            <a:ext cx="531812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9" name="Picture 41" descr="MC900437469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2997200"/>
            <a:ext cx="57626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10" name="Picture 42" descr="MC900437469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05238"/>
            <a:ext cx="7556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81" y="2460593"/>
            <a:ext cx="1926666" cy="1689132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327" y="1798031"/>
            <a:ext cx="3150046" cy="2280257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827088" y="332581"/>
            <a:ext cx="60309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Многих животных </a:t>
            </a:r>
            <a:r>
              <a:rPr lang="ru-RU" sz="2800" dirty="0"/>
              <a:t>человек приручил и они стали ДОМАШНИМИ ЖИВОТНЫМИ</a:t>
            </a:r>
          </a:p>
        </p:txBody>
      </p:sp>
      <p:pic>
        <p:nvPicPr>
          <p:cNvPr id="52" name="Picture 45" descr="kalendula_kopija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8" y="5976938"/>
            <a:ext cx="57785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2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1585913" y="6124898"/>
            <a:ext cx="609600" cy="609600"/>
          </a:xfrm>
          <a:prstGeom prst="rect">
            <a:avLst/>
          </a:prstGeom>
        </p:spPr>
      </p:pic>
      <p:pic>
        <p:nvPicPr>
          <p:cNvPr id="26" name="33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2843213" y="4974721"/>
            <a:ext cx="609600" cy="609600"/>
          </a:xfrm>
          <a:prstGeom prst="rect">
            <a:avLst/>
          </a:prstGeom>
        </p:spPr>
      </p:pic>
      <p:pic>
        <p:nvPicPr>
          <p:cNvPr id="27" name="12.wa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3842544" y="6076950"/>
            <a:ext cx="609600" cy="609600"/>
          </a:xfrm>
          <a:prstGeom prst="rect">
            <a:avLst/>
          </a:prstGeom>
        </p:spPr>
      </p:pic>
      <p:pic>
        <p:nvPicPr>
          <p:cNvPr id="28" name="39.wav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4895850" y="4868863"/>
            <a:ext cx="609600" cy="609600"/>
          </a:xfrm>
          <a:prstGeom prst="rect">
            <a:avLst/>
          </a:prstGeom>
        </p:spPr>
      </p:pic>
      <p:pic>
        <p:nvPicPr>
          <p:cNvPr id="30" name="58.wav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5867400" y="6076950"/>
            <a:ext cx="609600" cy="609600"/>
          </a:xfrm>
          <a:prstGeom prst="rect">
            <a:avLst/>
          </a:prstGeom>
        </p:spPr>
      </p:pic>
      <p:pic>
        <p:nvPicPr>
          <p:cNvPr id="24" name="12.wa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614430" y="5141978"/>
            <a:ext cx="680176" cy="68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442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1694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9" dur="2834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602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10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1" dur="1694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 vol="8000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6039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3" dur="1996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1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  <p:extLst mod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688672"/>
          </a:xfrm>
        </p:spPr>
        <p:txBody>
          <a:bodyPr/>
          <a:lstStyle/>
          <a:p>
            <a:r>
              <a:rPr lang="ru-RU" dirty="0" smtClean="0"/>
              <a:t>Опять </a:t>
            </a:r>
            <a:r>
              <a:rPr lang="ru-RU" dirty="0"/>
              <a:t>засветило солнышко. </a:t>
            </a:r>
            <a:r>
              <a:rPr lang="ru-RU" i="1" dirty="0"/>
              <a:t>Расслабление.</a:t>
            </a:r>
            <a:endParaRPr lang="ru-RU" dirty="0"/>
          </a:p>
          <a:p>
            <a:pPr marL="137160" indent="0">
              <a:buNone/>
            </a:pPr>
            <a:endParaRPr lang="ru-RU" dirty="0"/>
          </a:p>
        </p:txBody>
      </p:sp>
      <p:sp>
        <p:nvSpPr>
          <p:cNvPr id="4" name="Солнце 3"/>
          <p:cNvSpPr/>
          <p:nvPr/>
        </p:nvSpPr>
        <p:spPr>
          <a:xfrm>
            <a:off x="755576" y="1196752"/>
            <a:ext cx="7632848" cy="5544616"/>
          </a:xfrm>
          <a:prstGeom prst="sun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02121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0" descr="http://atmagro.ru/wp-content/uploads/2013/09/mastit-u-koz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121" y="-1"/>
            <a:ext cx="3448879" cy="2530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Track 30 -зверушки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84368" y="908720"/>
            <a:ext cx="609600" cy="609600"/>
          </a:xfrm>
          <a:prstGeom prst="rect">
            <a:avLst/>
          </a:prstGeom>
        </p:spPr>
      </p:pic>
      <p:pic>
        <p:nvPicPr>
          <p:cNvPr id="7170" name="Picture 2" descr="http://vetnew.ru/uploads/posts/2013-05/1368907150_kormlenie-zhyvotnyh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96" y="3212977"/>
            <a:ext cx="5715000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http://mobile.bars-nn.com/wp-content/uploads/2014/06/feeding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004" y="5102072"/>
            <a:ext cx="3442996" cy="1755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http://vetserv.ru/wp-content/uploads/2015/09/kormlenie-sviney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121" y="2480639"/>
            <a:ext cx="3448879" cy="2586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2" descr="http://st.biglion.ru/cfs15/deal_offer_photo/f5/0c/f50c931850095e3bf5030bc40ff6e1e7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96" y="-75960"/>
            <a:ext cx="5709117" cy="328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490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297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  <p:extLst mod="1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img-fotki.yandex.ru/get/5634/981986.36/0_8506b_f9d3030a_ori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5733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1440160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dirty="0" smtClean="0"/>
              <a:t>В реках, озерах, прудах, морях и океанах обитают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179621"/>
            <a:ext cx="4680520" cy="29253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66" y="5733256"/>
            <a:ext cx="837164" cy="94936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09" y="3789040"/>
            <a:ext cx="792088" cy="96708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2221802"/>
            <a:ext cx="1152128" cy="10801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53512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3394720" cy="470916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/>
              <a:t>Я запомнила и зарисовала некоторых животных.</a:t>
            </a:r>
            <a:endParaRPr lang="ru-RU" sz="4000" b="1" dirty="0"/>
          </a:p>
        </p:txBody>
      </p:sp>
      <p:pic>
        <p:nvPicPr>
          <p:cNvPr id="8" name="Picture 2" descr="http://cs5.pikabu.ru/post_img/2015/04/05/7/1428231764_37306955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-31086"/>
            <a:ext cx="4851975" cy="6879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9848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Я запомнила и зарисовала некоторых животных.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649072" cy="70567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9848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519" y="-171401"/>
            <a:ext cx="9680069" cy="735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52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597" y="-1"/>
            <a:ext cx="9668149" cy="702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45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57200" y="1600200"/>
            <a:ext cx="3538736" cy="4709160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А чем вы питаетесь?</a:t>
            </a:r>
            <a:endParaRPr lang="ru-RU" sz="4000" b="1" dirty="0"/>
          </a:p>
        </p:txBody>
      </p:sp>
      <p:pic>
        <p:nvPicPr>
          <p:cNvPr id="4" name="Picture 2" descr="http://cs5.pikabu.ru/post_img/2015/04/05/7/1428231764_37306955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-31086"/>
            <a:ext cx="4851975" cy="6879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79379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092" y="-98082"/>
            <a:ext cx="9144000" cy="687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2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812" y="-98082"/>
            <a:ext cx="9163720" cy="695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22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vmir.su/uploads/posts/2013-10/1381509889_frui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501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688672"/>
          </a:xfrm>
        </p:spPr>
        <p:txBody>
          <a:bodyPr/>
          <a:lstStyle/>
          <a:p>
            <a:r>
              <a:rPr lang="ru-RU" dirty="0"/>
              <a:t>Какой звук вы услышали в слове Солнышко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4" name="Солнце 3"/>
          <p:cNvSpPr/>
          <p:nvPr/>
        </p:nvSpPr>
        <p:spPr>
          <a:xfrm>
            <a:off x="755576" y="1196752"/>
            <a:ext cx="7632848" cy="5544616"/>
          </a:xfrm>
          <a:prstGeom prst="sun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23782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joinfo.ua/images/news/2014/05/537892076c0af_imag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683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akulasoup.ru/uploads/posts/2014-03/1394008170_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6886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099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6726694"/>
              </p:ext>
            </p:extLst>
          </p:nvPr>
        </p:nvGraphicFramePr>
        <p:xfrm>
          <a:off x="395536" y="836712"/>
          <a:ext cx="8435280" cy="5296389"/>
        </p:xfrm>
        <a:graphic>
          <a:graphicData uri="http://schemas.openxmlformats.org/drawingml/2006/table">
            <a:tbl>
              <a:tblPr/>
              <a:tblGrid>
                <a:gridCol w="4762872"/>
                <a:gridCol w="3672408"/>
              </a:tblGrid>
              <a:tr h="1872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Будем мы варить компот,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Фруктов нужно много. Вот: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Левую ладошку держат «ковшиком», указательным пальцем правой руки «мешают».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T="45726" marB="45726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435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Будем яблоки крошить,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Грушу будем мы рубить.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Calibri" pitchFamily="34" charset="0"/>
                        </a:rPr>
                        <a:t>Отожмем лимонный сок,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Calibri" pitchFamily="34" charset="0"/>
                        </a:rPr>
                        <a:t>Слив положим и песок.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Загибают пальчики по одному, начиная с большого.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T="45726" marB="45726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32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Варим, варим мы компот.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Угостим честной народ.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Опять «варят» и «мешают».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T="45726" marB="45726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097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www.o-krohe.ru/images/article/orig/2016/01/kompot-iz-suhofruktov-dlya-grudnichka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9" y="1"/>
            <a:ext cx="9136451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544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3826768" cy="470916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Я поняла! Посмотрите, я даже зарисовала некоторые овощи и фрукты!</a:t>
            </a:r>
            <a:endParaRPr lang="ru-RU" sz="4000" b="1" dirty="0"/>
          </a:p>
        </p:txBody>
      </p:sp>
      <p:pic>
        <p:nvPicPr>
          <p:cNvPr id="8" name="Picture 2" descr="http://cs5.pikabu.ru/post_img/2015/04/05/7/1428231764_37306955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-31086"/>
            <a:ext cx="4851975" cy="6879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166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520" cy="691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76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60"/>
            <a:ext cx="9301852" cy="7074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22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07" y="-13299"/>
            <a:ext cx="9249777" cy="692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06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cs5.pikabu.ru/post_img/2015/04/05/7/1428231764_3730695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-31086"/>
            <a:ext cx="4851975" cy="6879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548680"/>
            <a:ext cx="37444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/>
              <a:t>А как вы передвигаетесь по Земле?</a:t>
            </a:r>
          </a:p>
        </p:txBody>
      </p:sp>
      <p:pic>
        <p:nvPicPr>
          <p:cNvPr id="3074" name="Picture 2" descr="http://wwf.usue.ru/pic/earth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284984"/>
            <a:ext cx="2695575" cy="2695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58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buranpars.ru/file/2015/04/buranpars.ru_2015-04-30_06-06-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956" y="0"/>
            <a:ext cx="92479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795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5287" y="1381698"/>
            <a:ext cx="648820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b="1" dirty="0">
                <a:solidFill>
                  <a:srgbClr val="000000"/>
                </a:solidFill>
                <a:latin typeface="arial" panose="020B0604020202020204" pitchFamily="34" charset="0"/>
              </a:rPr>
              <a:t>Обозначение цветом:</a:t>
            </a:r>
            <a:r>
              <a:rPr lang="ru-RU" sz="2700" dirty="0">
                <a:solidFill>
                  <a:srgbClr val="000000"/>
                </a:solidFill>
                <a:latin typeface="arial" panose="020B0604020202020204" pitchFamily="34" charset="0"/>
              </a:rPr>
              <a:t> синий.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700" b="1" dirty="0">
                <a:solidFill>
                  <a:srgbClr val="000000"/>
                </a:solidFill>
                <a:latin typeface="arial" panose="020B0604020202020204" pitchFamily="34" charset="0"/>
              </a:rPr>
              <a:t>Характеристика:</a:t>
            </a:r>
            <a:r>
              <a:rPr lang="ru-RU" sz="2700" dirty="0">
                <a:solidFill>
                  <a:srgbClr val="000000"/>
                </a:solidFill>
                <a:latin typeface="arial" panose="020B0604020202020204" pitchFamily="34" charset="0"/>
              </a:rPr>
              <a:t> звук [</a:t>
            </a:r>
            <a:r>
              <a:rPr lang="ru-RU" sz="15000" dirty="0">
                <a:solidFill>
                  <a:schemeClr val="bg1"/>
                </a:solidFill>
                <a:latin typeface="arial" panose="020B0604020202020204" pitchFamily="34" charset="0"/>
              </a:rPr>
              <a:t>С</a:t>
            </a:r>
            <a:r>
              <a:rPr lang="ru-RU" sz="2700" dirty="0">
                <a:solidFill>
                  <a:srgbClr val="000000"/>
                </a:solidFill>
                <a:latin typeface="arial" panose="020B0604020202020204" pitchFamily="34" charset="0"/>
              </a:rPr>
              <a:t>] — твердый глухой согласный.</a:t>
            </a:r>
            <a:endParaRPr lang="ru-RU" sz="2700" dirty="0"/>
          </a:p>
        </p:txBody>
      </p:sp>
      <p:sp>
        <p:nvSpPr>
          <p:cNvPr id="3" name="Блок-схема: узел 2"/>
          <p:cNvSpPr/>
          <p:nvPr/>
        </p:nvSpPr>
        <p:spPr>
          <a:xfrm>
            <a:off x="6414246" y="908720"/>
            <a:ext cx="1398494" cy="1297641"/>
          </a:xfrm>
          <a:prstGeom prst="flowChartConnector">
            <a:avLst/>
          </a:prstGeom>
          <a:solidFill>
            <a:srgbClr val="0070C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</p:spTree>
    <p:extLst>
      <p:ext uri="{BB962C8B-B14F-4D97-AF65-F5344CB8AC3E}">
        <p14:creationId xmlns:p14="http://schemas.microsoft.com/office/powerpoint/2010/main" val="288960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fotodryg.ru/clipart/1/1/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93096"/>
            <a:ext cx="4179962" cy="2352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://fotodryg.ru/clipart/1/1/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60648"/>
            <a:ext cx="4472742" cy="279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http://img-fotki.yandex.ru/get/9319/37009792.19c/0_9d9b8_b8bb590a_XL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634" y="3573016"/>
            <a:ext cx="4227161" cy="2003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 descr="http://fotodryg.ru/clipart/1/1/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39" y="494258"/>
            <a:ext cx="4452736" cy="3798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34  В машине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922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3970784" cy="470916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А во что вы играете?</a:t>
            </a:r>
            <a:endParaRPr lang="ru-RU" sz="4000" dirty="0"/>
          </a:p>
        </p:txBody>
      </p:sp>
      <p:pic>
        <p:nvPicPr>
          <p:cNvPr id="4" name="Picture 2" descr="http://cs5.pikabu.ru/post_img/2015/04/05/7/1428231764_3730695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-31086"/>
            <a:ext cx="4851975" cy="6879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0858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papus666.narod.ru/clipart/i/igr/igru1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8185"/>
            <a:ext cx="8964488" cy="6329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216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img-fotki.yandex.ru/get/6521/136487634.707/0_ae3fd_b78f8791_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9" y="-1144"/>
            <a:ext cx="3816424" cy="499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fotodryg.ru/clipart/1/1/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56937"/>
            <a:ext cx="4463567" cy="278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ramki-photoshop.ru/ramki/ramka-bez-fon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994176"/>
            <a:ext cx="3816424" cy="169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kira-scrap.ru/KATALOG/RAZNOE/1/0_8ad73_ee5f7047_M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931794"/>
            <a:ext cx="1684698" cy="1628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://www.playcast.ru/uploads/2014/02/21/753765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714944"/>
            <a:ext cx="3939822" cy="4163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237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3322712" cy="5544656"/>
          </a:xfrm>
        </p:spPr>
        <p:txBody>
          <a:bodyPr>
            <a:noAutofit/>
          </a:bodyPr>
          <a:lstStyle/>
          <a:p>
            <a:pPr marL="137160" indent="0">
              <a:buNone/>
            </a:pPr>
            <a:r>
              <a:rPr lang="ru-RU" sz="3200" dirty="0" smtClean="0"/>
              <a:t>К сожалению мы не можем рассказать ещё, чем хороша наша планета, так как пришло время возвращаться домой.</a:t>
            </a:r>
          </a:p>
          <a:p>
            <a:pPr marL="137160" indent="0">
              <a:buNone/>
            </a:pPr>
            <a:r>
              <a:rPr lang="ru-RU" sz="3200" dirty="0" smtClean="0"/>
              <a:t>- Прощай, </a:t>
            </a:r>
            <a:r>
              <a:rPr lang="ru-RU" sz="3200" dirty="0" err="1" smtClean="0"/>
              <a:t>Сусасея</a:t>
            </a:r>
            <a:r>
              <a:rPr lang="ru-RU" sz="3200" dirty="0" smtClean="0"/>
              <a:t>!</a:t>
            </a:r>
          </a:p>
        </p:txBody>
      </p:sp>
      <p:pic>
        <p:nvPicPr>
          <p:cNvPr id="7170" name="Picture 2" descr="http://cs5.pikabu.ru/post_img/2015/04/05/7/1428231764_3730695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067" y="0"/>
            <a:ext cx="48369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680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9600" dirty="0" smtClean="0">
                <a:solidFill>
                  <a:schemeClr val="bg1"/>
                </a:solidFill>
              </a:rPr>
              <a:t>С у с а с е я</a:t>
            </a:r>
            <a:endParaRPr lang="ru-RU" sz="9600" dirty="0">
              <a:solidFill>
                <a:schemeClr val="bg1"/>
              </a:solidFill>
            </a:endParaRPr>
          </a:p>
        </p:txBody>
      </p:sp>
      <p:sp>
        <p:nvSpPr>
          <p:cNvPr id="3" name="Блок-схема: узел 2"/>
          <p:cNvSpPr/>
          <p:nvPr/>
        </p:nvSpPr>
        <p:spPr>
          <a:xfrm>
            <a:off x="1043608" y="1854496"/>
            <a:ext cx="900100" cy="864096"/>
          </a:xfrm>
          <a:prstGeom prst="flowChartConnector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547664" y="3588205"/>
          <a:ext cx="6096000" cy="1584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15841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3790764" y="5445224"/>
            <a:ext cx="1490464" cy="12961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dirty="0" smtClean="0"/>
              <a:t>4</a:t>
            </a:r>
            <a:endParaRPr lang="ru-RU" sz="9600" dirty="0"/>
          </a:p>
        </p:txBody>
      </p:sp>
      <p:sp>
        <p:nvSpPr>
          <p:cNvPr id="10" name="Блок-схема: узел 9"/>
          <p:cNvSpPr/>
          <p:nvPr/>
        </p:nvSpPr>
        <p:spPr>
          <a:xfrm>
            <a:off x="2051720" y="1854496"/>
            <a:ext cx="900100" cy="864096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3059832" y="1854496"/>
            <a:ext cx="900100" cy="864096"/>
          </a:xfrm>
          <a:prstGeom prst="flowChartConnector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067944" y="1854496"/>
            <a:ext cx="900100" cy="864096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5148064" y="1854496"/>
            <a:ext cx="900100" cy="864096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6224373" y="1854496"/>
            <a:ext cx="900100" cy="864096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7300682" y="1854496"/>
            <a:ext cx="900100" cy="864096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2051720" y="4005064"/>
            <a:ext cx="900100" cy="864096"/>
          </a:xfrm>
          <a:prstGeom prst="flowChartConnector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3704311" y="3668497"/>
            <a:ext cx="900100" cy="864096"/>
          </a:xfrm>
          <a:prstGeom prst="flowChartConnector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4535996" y="4221088"/>
            <a:ext cx="900100" cy="864096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522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3322712" cy="5544656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dirty="0" smtClean="0"/>
              <a:t>- </a:t>
            </a:r>
            <a:r>
              <a:rPr lang="ru-RU" sz="3500" dirty="0" smtClean="0"/>
              <a:t>До свидания! Мне очень понравился рассказ о Земле и я скоро прилечу к вам в гости!</a:t>
            </a:r>
          </a:p>
          <a:p>
            <a:pPr marL="137160" indent="0">
              <a:buNone/>
            </a:pPr>
            <a:r>
              <a:rPr lang="ru-RU" sz="3500" dirty="0" smtClean="0"/>
              <a:t>- Мы будем ждать!</a:t>
            </a:r>
          </a:p>
        </p:txBody>
      </p:sp>
      <p:pic>
        <p:nvPicPr>
          <p:cNvPr id="7170" name="Picture 2" descr="http://cs5.pikabu.ru/post_img/2015/04/05/7/1428231764_3730695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067" y="0"/>
            <a:ext cx="48369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68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1340768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</a:rPr>
              <a:t>10</a:t>
            </a:r>
            <a:endParaRPr lang="ru-RU" sz="9600" b="1" dirty="0">
              <a:solidFill>
                <a:srgbClr val="FFFF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1560" y="260648"/>
            <a:ext cx="78488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Внимание! Приготовьтесь к полету</a:t>
            </a:r>
            <a:r>
              <a:rPr lang="ru-RU" dirty="0">
                <a:solidFill>
                  <a:srgbClr val="FF0000"/>
                </a:solidFill>
              </a:rPr>
              <a:t>. 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930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1373965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</a:rPr>
              <a:t>9</a:t>
            </a:r>
            <a:endParaRPr lang="ru-RU" sz="9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92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1373965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10930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1267" y="0"/>
            <a:ext cx="53827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8772" y="1109134"/>
            <a:ext cx="3388658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b="1" dirty="0">
                <a:solidFill>
                  <a:srgbClr val="000000"/>
                </a:solidFill>
                <a:latin typeface="arial" panose="020B0604020202020204" pitchFamily="34" charset="0"/>
              </a:rPr>
              <a:t>Особенности артикуляции:</a:t>
            </a:r>
            <a:r>
              <a:rPr lang="ru-RU" sz="2700" dirty="0">
                <a:solidFill>
                  <a:srgbClr val="000000"/>
                </a:solidFill>
                <a:latin typeface="arial" panose="020B0604020202020204" pitchFamily="34" charset="0"/>
              </a:rPr>
              <a:t> Зубы сближены, губы немного растянуты. Кончик языка упирается в нижние зубы, спинка языка выгнута. Голосовые связки отдыхают, горло не дрожит (нет голоса).</a:t>
            </a: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val="186159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1349700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99508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69927" y="1340768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24617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1370386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</a:rPr>
              <a:t>5</a:t>
            </a:r>
            <a:endParaRPr lang="ru-RU" sz="9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12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69927" y="1340768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66608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1349700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00469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60142" y="1401678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90457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7775" y="1401678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</a:rPr>
              <a:t>1</a:t>
            </a:r>
            <a:endParaRPr lang="ru-RU" sz="9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386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11891" y="1399347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</a:rPr>
              <a:t>Пуск!</a:t>
            </a:r>
            <a:endParaRPr lang="ru-RU" sz="9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57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http://animashki.mirfentazy.ru/images/stories/oformlenie/fony/animirovannyi_fon_30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261" y="0"/>
            <a:ext cx="122212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6" name="AutoShape 10"/>
          <p:cNvSpPr>
            <a:spLocks noChangeArrowheads="1"/>
          </p:cNvSpPr>
          <p:nvPr/>
        </p:nvSpPr>
        <p:spPr bwMode="auto">
          <a:xfrm rot="-2453948">
            <a:off x="2987675" y="1989138"/>
            <a:ext cx="3384550" cy="3314700"/>
          </a:xfrm>
          <a:prstGeom prst="star4">
            <a:avLst>
              <a:gd name="adj" fmla="val 11542"/>
            </a:avLst>
          </a:prstGeom>
          <a:gradFill rotWithShape="1">
            <a:gsLst>
              <a:gs pos="0">
                <a:srgbClr val="990099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5" name="AutoShape 9"/>
          <p:cNvSpPr>
            <a:spLocks noChangeArrowheads="1"/>
          </p:cNvSpPr>
          <p:nvPr/>
        </p:nvSpPr>
        <p:spPr bwMode="auto">
          <a:xfrm>
            <a:off x="3276600" y="2060575"/>
            <a:ext cx="2736850" cy="2954338"/>
          </a:xfrm>
          <a:prstGeom prst="star4">
            <a:avLst>
              <a:gd name="adj" fmla="val 11542"/>
            </a:avLst>
          </a:prstGeom>
          <a:gradFill rotWithShape="1">
            <a:gsLst>
              <a:gs pos="0">
                <a:schemeClr val="accent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7" name="AutoShape 11"/>
          <p:cNvSpPr>
            <a:spLocks noChangeArrowheads="1"/>
          </p:cNvSpPr>
          <p:nvPr/>
        </p:nvSpPr>
        <p:spPr bwMode="auto">
          <a:xfrm rot="-1728264">
            <a:off x="6084888" y="765175"/>
            <a:ext cx="1795462" cy="1603375"/>
          </a:xfrm>
          <a:prstGeom prst="star5">
            <a:avLst/>
          </a:prstGeom>
          <a:gradFill rotWithShape="1">
            <a:gsLst>
              <a:gs pos="0">
                <a:schemeClr val="bg1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9219" name="Picture 3" descr="05_moon_meteorit_alh-8100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0838" y="0"/>
            <a:ext cx="1404938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9" name="Picture 13" descr="05_moon_meteorit_alh-8100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975" y="0"/>
            <a:ext cx="1404938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1" name="AutoShape 15"/>
          <p:cNvSpPr>
            <a:spLocks noChangeArrowheads="1"/>
          </p:cNvSpPr>
          <p:nvPr/>
        </p:nvSpPr>
        <p:spPr bwMode="auto">
          <a:xfrm>
            <a:off x="1042988" y="4797425"/>
            <a:ext cx="936625" cy="863600"/>
          </a:xfrm>
          <a:prstGeom prst="star5">
            <a:avLst/>
          </a:prstGeom>
          <a:gradFill rotWithShape="1">
            <a:gsLst>
              <a:gs pos="0">
                <a:srgbClr val="6699FF"/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233" name="AutoShape 17"/>
          <p:cNvSpPr>
            <a:spLocks noChangeArrowheads="1"/>
          </p:cNvSpPr>
          <p:nvPr/>
        </p:nvSpPr>
        <p:spPr bwMode="auto">
          <a:xfrm>
            <a:off x="3635375" y="549275"/>
            <a:ext cx="1223963" cy="1079500"/>
          </a:xfrm>
          <a:prstGeom prst="star5">
            <a:avLst/>
          </a:prstGeom>
          <a:gradFill rotWithShape="1">
            <a:gsLst>
              <a:gs pos="0">
                <a:srgbClr val="FFFF66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234" name="AutoShape 18"/>
          <p:cNvSpPr>
            <a:spLocks noChangeArrowheads="1"/>
          </p:cNvSpPr>
          <p:nvPr/>
        </p:nvSpPr>
        <p:spPr bwMode="auto">
          <a:xfrm rot="-1624394">
            <a:off x="6283325" y="3414713"/>
            <a:ext cx="1731963" cy="1655762"/>
          </a:xfrm>
          <a:prstGeom prst="star5">
            <a:avLst/>
          </a:prstGeom>
          <a:gradFill rotWithShape="1">
            <a:gsLst>
              <a:gs pos="0">
                <a:srgbClr val="FF0066"/>
              </a:gs>
              <a:gs pos="100000">
                <a:srgbClr val="CC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235" name="AutoShape 19"/>
          <p:cNvSpPr>
            <a:spLocks noChangeArrowheads="1"/>
          </p:cNvSpPr>
          <p:nvPr/>
        </p:nvSpPr>
        <p:spPr bwMode="auto">
          <a:xfrm rot="-1624394">
            <a:off x="779463" y="1011238"/>
            <a:ext cx="1587500" cy="1511300"/>
          </a:xfrm>
          <a:prstGeom prst="star5">
            <a:avLst/>
          </a:prstGeom>
          <a:gradFill rotWithShape="1">
            <a:gsLst>
              <a:gs pos="0">
                <a:srgbClr val="990099"/>
              </a:gs>
              <a:gs pos="100000">
                <a:srgbClr val="FF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236" name="AutoShape 20"/>
          <p:cNvSpPr>
            <a:spLocks noChangeArrowheads="1"/>
          </p:cNvSpPr>
          <p:nvPr/>
        </p:nvSpPr>
        <p:spPr bwMode="auto">
          <a:xfrm rot="-1624394">
            <a:off x="3567113" y="4805363"/>
            <a:ext cx="1873250" cy="1736725"/>
          </a:xfrm>
          <a:prstGeom prst="star5">
            <a:avLst/>
          </a:prstGeom>
          <a:gradFill rotWithShape="1">
            <a:gsLst>
              <a:gs pos="0">
                <a:srgbClr val="33CC33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9237" name="Picture 21" descr="earth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4076700"/>
            <a:ext cx="15113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8" name="Picture 22" descr="4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860800"/>
            <a:ext cx="79216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9" name="Picture 23" descr="mars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2205038"/>
            <a:ext cx="8636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0" name="Picture 24" descr="112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3213100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1" name="Picture 25" descr="upiter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708025"/>
            <a:ext cx="935038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2" name="Picture 26" descr="r4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33337" y="5857875"/>
            <a:ext cx="14287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5" name="Picture 29" descr="r4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88913"/>
            <a:ext cx="14287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6" name="Picture 30" descr="r4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888288" y="617538"/>
            <a:ext cx="14287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8" name="Picture 32" descr="r7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096382">
            <a:off x="4211638" y="1700213"/>
            <a:ext cx="165735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9" name="Picture 33" descr="56r2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1600" y="0"/>
            <a:ext cx="1371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50" name="прин2966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62372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690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2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2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4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34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39" presetID="10" presetClass="entr" presetSubtype="0" repeatCount="4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43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47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30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30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52" presetID="2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3000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3000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25500"/>
                            </p:stCondLst>
                            <p:childTnLst>
                              <p:par>
                                <p:cTn id="57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3000"/>
                                        <p:tgtEl>
                                          <p:spTgt spid="9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3000"/>
                                        <p:tgtEl>
                                          <p:spTgt spid="9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6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9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7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31500"/>
                            </p:stCondLst>
                            <p:childTnLst>
                              <p:par>
                                <p:cTn id="8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32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9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34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34500"/>
                            </p:stCondLst>
                            <p:childTnLst>
                              <p:par>
                                <p:cTn id="9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355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0.00035 -0.80532 " pathEditMode="relative" rAng="0" ptsTypes="AA">
                                      <p:cBhvr>
                                        <p:cTn id="106" dur="30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-40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8500"/>
                            </p:stCondLst>
                            <p:childTnLst>
                              <p:par>
                                <p:cTn id="10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0.80382 -0.01018 " pathEditMode="relative" rAng="0" ptsTypes="AA">
                                      <p:cBhvr>
                                        <p:cTn id="115" dur="3000" fill="hold"/>
                                        <p:tgtEl>
                                          <p:spTgt spid="92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191" y="-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41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3000"/>
                                        <p:tgtEl>
                                          <p:spTgt spid="9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3000"/>
                                        <p:tgtEl>
                                          <p:spTgt spid="9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44500"/>
                            </p:stCondLst>
                            <p:childTnLst>
                              <p:par>
                                <p:cTn id="1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45500"/>
                            </p:stCondLst>
                            <p:childTnLst>
                              <p:par>
                                <p:cTn id="1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" presetClass="path" presetSubtype="0" repeatCount="4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77 -0.01991 C 0.02951 0.0875 -0.01042 0.2169 -0.09566 0.26829 C -0.1809 0.32084 -0.28021 0.27384 -0.31649 0.16667 C -0.35295 0.05926 -0.31319 -0.06944 -0.2276 -0.12106 C -0.14236 -0.17245 -0.0434 -0.12731 -0.00677 -0.01991 Z " pathEditMode="relative" rAng="3942850" ptsTypes="fffff">
                                      <p:cBhvr>
                                        <p:cTn id="136" dur="3000" spd="-1000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69" y="9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57500"/>
                            </p:stCondLst>
                            <p:childTnLst>
                              <p:par>
                                <p:cTn id="1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58500"/>
                            </p:stCondLst>
                            <p:childTnLst>
                              <p:par>
                                <p:cTn id="1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59500"/>
                            </p:stCondLst>
                            <p:childTnLst>
                              <p:par>
                                <p:cTn id="1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 nodeType="afterGroup">
                            <p:stCondLst>
                              <p:cond delay="60500"/>
                            </p:stCondLst>
                            <p:childTnLst>
                              <p:par>
                                <p:cTn id="15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3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3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63500"/>
                            </p:stCondLst>
                            <p:childTnLst>
                              <p:par>
                                <p:cTn id="155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 nodeType="afterGroup">
                            <p:stCondLst>
                              <p:cond delay="66500"/>
                            </p:stCondLst>
                            <p:childTnLst>
                              <p:par>
                                <p:cTn id="15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44444E-6 L -0.13385 0.30463 " pathEditMode="relative" rAng="0" ptsTypes="AA">
                                      <p:cBhvr>
                                        <p:cTn id="160" dur="3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1" y="15231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2" dur="3000" fill="hold"/>
                                        <p:tgtEl>
                                          <p:spTgt spid="9248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69500"/>
                            </p:stCondLst>
                            <p:childTnLst>
                              <p:par>
                                <p:cTn id="16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5" dur="2000" fill="hold"/>
                                        <p:tgtEl>
                                          <p:spTgt spid="92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71500"/>
                            </p:stCondLst>
                            <p:childTnLst>
                              <p:par>
                                <p:cTn id="1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10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72500"/>
                            </p:stCondLst>
                            <p:childTnLst>
                              <p:par>
                                <p:cTn id="1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1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1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10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 nodeType="afterGroup">
                            <p:stCondLst>
                              <p:cond delay="73500"/>
                            </p:stCondLst>
                            <p:childTnLst>
                              <p:par>
                                <p:cTn id="18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 nodeType="afterGroup">
                            <p:stCondLst>
                              <p:cond delay="74000"/>
                            </p:stCondLst>
                            <p:childTnLst>
                              <p:par>
                                <p:cTn id="18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2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50"/>
                </p:tgtEl>
              </p:cMediaNode>
            </p:audio>
          </p:childTnLst>
        </p:cTn>
      </p:par>
    </p:tnLst>
    <p:bldLst>
      <p:bldP spid="9226" grpId="0" animBg="1"/>
      <p:bldP spid="9226" grpId="1" animBg="1"/>
      <p:bldP spid="9226" grpId="2" animBg="1"/>
      <p:bldP spid="9225" grpId="0" animBg="1"/>
      <p:bldP spid="9225" grpId="1" animBg="1"/>
      <p:bldP spid="9225" grpId="2" animBg="1"/>
      <p:bldP spid="9227" grpId="0" animBg="1"/>
      <p:bldP spid="9227" grpId="1" animBg="1"/>
      <p:bldP spid="9227" grpId="2" animBg="1"/>
      <p:bldP spid="9231" grpId="0" animBg="1"/>
      <p:bldP spid="9231" grpId="1" animBg="1"/>
      <p:bldP spid="9233" grpId="0" animBg="1"/>
      <p:bldP spid="9233" grpId="1" animBg="1"/>
      <p:bldP spid="9234" grpId="0" animBg="1"/>
      <p:bldP spid="9234" grpId="1" animBg="1"/>
      <p:bldP spid="9235" grpId="0" animBg="1"/>
      <p:bldP spid="9235" grpId="1" animBg="1"/>
      <p:bldP spid="9236" grpId="0" animBg="1"/>
      <p:bldP spid="9236" grpId="1" animBg="1"/>
    </p:bldLst>
  </p:timing>
  <p:extLst mod="1"/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bnews.kz/storage/0d/88/1a/28/d6/84/ba/bb/fe/0d/10/08/30/5e/d2/ff/0d881a28d684babbfe0d1008305ed2f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" y="0"/>
            <a:ext cx="9162256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8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8.4|10.3|4.7|5.2|5|14.5|5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7.7|19.3|20.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7.7|19.3|20.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8.4|10.3|4.7|5.2|5|14.5|5.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|11.3|9.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|0.9|0.9|1.2|0.9|0.9|1|0.8|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|0.9|0.9|1.2|0.9|0.9|1|0.8|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585</TotalTime>
  <Words>665</Words>
  <Application>Microsoft Office PowerPoint</Application>
  <PresentationFormat>Экран (4:3)</PresentationFormat>
  <Paragraphs>112</Paragraphs>
  <Slides>103</Slides>
  <Notes>0</Notes>
  <HiddenSlides>0</HiddenSlides>
  <MMClips>14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103</vt:i4>
      </vt:variant>
    </vt:vector>
  </HeadingPairs>
  <TitlesOfParts>
    <vt:vector size="104" baseType="lpstr">
      <vt:lpstr>Апекс</vt:lpstr>
      <vt:lpstr>На Марс</vt:lpstr>
      <vt:lpstr>Сегодня мы с вами совершим путешествие на марс  вспомним, все, что изучали в течение этого учебного года и в предыдущие годы обучения. Закрепим произношение шипящих звуков и звука [Р].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«апельсин сад» (апельсиновый сад) </vt:lpstr>
      <vt:lpstr>«абрикосы, сад» (абрикосовый сад)</vt:lpstr>
      <vt:lpstr>«кокосы, роща» (кокосовая роща</vt:lpstr>
      <vt:lpstr>Презентация PowerPoint</vt:lpstr>
      <vt:lpstr>М  О  С  Т</vt:lpstr>
      <vt:lpstr>Пролетаем над Северным полюсом.</vt:lpstr>
      <vt:lpstr>Видим караваны судов.</vt:lpstr>
      <vt:lpstr>Пролетаем над пустыней.</vt:lpstr>
      <vt:lpstr>Презентация PowerPoint</vt:lpstr>
      <vt:lpstr>Физкультминутка</vt:lpstr>
      <vt:lpstr>Презентация PowerPoint</vt:lpstr>
      <vt:lpstr>Презентация PowerPoint</vt:lpstr>
      <vt:lpstr>Презентация PowerPoint</vt:lpstr>
      <vt:lpstr>М  а  р  с</vt:lpstr>
      <vt:lpstr>Презентация PowerPoint</vt:lpstr>
      <vt:lpstr>Презентация PowerPoint</vt:lpstr>
      <vt:lpstr>Времена года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 у с а с е 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 Марс</dc:title>
  <dc:creator>Тата</dc:creator>
  <cp:lastModifiedBy>Надежда Пронская</cp:lastModifiedBy>
  <cp:revision>92</cp:revision>
  <dcterms:created xsi:type="dcterms:W3CDTF">2012-04-11T10:37:23Z</dcterms:created>
  <dcterms:modified xsi:type="dcterms:W3CDTF">2018-08-30T07:45:08Z</dcterms:modified>
</cp:coreProperties>
</file>