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258" r:id="rId3"/>
    <p:sldId id="288" r:id="rId4"/>
    <p:sldId id="292" r:id="rId5"/>
    <p:sldId id="295" r:id="rId6"/>
    <p:sldId id="266" r:id="rId7"/>
    <p:sldId id="289" r:id="rId8"/>
    <p:sldId id="304" r:id="rId9"/>
    <p:sldId id="305" r:id="rId10"/>
    <p:sldId id="273" r:id="rId11"/>
    <p:sldId id="274" r:id="rId12"/>
    <p:sldId id="277" r:id="rId13"/>
    <p:sldId id="311" r:id="rId14"/>
    <p:sldId id="310" r:id="rId15"/>
    <p:sldId id="303" r:id="rId16"/>
    <p:sldId id="290" r:id="rId17"/>
    <p:sldId id="302" r:id="rId18"/>
    <p:sldId id="308" r:id="rId19"/>
    <p:sldId id="279" r:id="rId20"/>
    <p:sldId id="306" r:id="rId21"/>
    <p:sldId id="312" r:id="rId22"/>
    <p:sldId id="301" r:id="rId23"/>
    <p:sldId id="280" r:id="rId24"/>
    <p:sldId id="283" r:id="rId25"/>
    <p:sldId id="281" r:id="rId26"/>
    <p:sldId id="309" r:id="rId27"/>
    <p:sldId id="298" r:id="rId28"/>
    <p:sldId id="285" r:id="rId29"/>
    <p:sldId id="299" r:id="rId30"/>
    <p:sldId id="300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1"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0" autoAdjust="0"/>
    <p:restoredTop sz="94660"/>
  </p:normalViewPr>
  <p:slideViewPr>
    <p:cSldViewPr>
      <p:cViewPr varScale="1">
        <p:scale>
          <a:sx n="100" d="100"/>
          <a:sy n="100" d="100"/>
        </p:scale>
        <p:origin x="-35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26BA82A-33DF-40FC-9205-FEE9D27BB98B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BB6987E-B82C-458C-8879-0454F64E374F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Акция</a:t>
          </a:r>
        </a:p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«Мой двор - моя забота"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1AC14288-9997-4926-A2BC-C78D4DEEA445}" type="parTrans" cxnId="{828DBCED-1164-4E46-9F5E-5C93885FCC0F}">
      <dgm:prSet/>
      <dgm:spPr/>
      <dgm:t>
        <a:bodyPr/>
        <a:lstStyle/>
        <a:p>
          <a:endParaRPr lang="ru-RU"/>
        </a:p>
      </dgm:t>
    </dgm:pt>
    <dgm:pt modelId="{82F636C4-7338-454F-B4FD-5DDD1A0CA25D}" type="sibTrans" cxnId="{828DBCED-1164-4E46-9F5E-5C93885FCC0F}">
      <dgm:prSet/>
      <dgm:spPr/>
      <dgm:t>
        <a:bodyPr/>
        <a:lstStyle/>
        <a:p>
          <a:endParaRPr lang="ru-RU"/>
        </a:p>
      </dgm:t>
    </dgm:pt>
    <dgm:pt modelId="{EE18EEFC-1F24-417D-98B5-C587C170B282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Проведение </a:t>
          </a:r>
          <a:r>
            <a:rPr lang="ru-RU" sz="1600" b="1" dirty="0" err="1" smtClean="0">
              <a:solidFill>
                <a:schemeClr val="tx2">
                  <a:lumMod val="75000"/>
                </a:schemeClr>
              </a:solidFill>
            </a:rPr>
            <a:t>экоуроков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 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18468D6B-07B4-4068-9B94-E16349ABEDA9}" type="parTrans" cxnId="{34B8660F-5067-4A6E-87B9-BB036CE83D3C}">
      <dgm:prSet/>
      <dgm:spPr/>
      <dgm:t>
        <a:bodyPr/>
        <a:lstStyle/>
        <a:p>
          <a:endParaRPr lang="ru-RU"/>
        </a:p>
      </dgm:t>
    </dgm:pt>
    <dgm:pt modelId="{2296C65D-947F-48A1-8CEC-BFAF2EF576B5}" type="sibTrans" cxnId="{34B8660F-5067-4A6E-87B9-BB036CE83D3C}">
      <dgm:prSet/>
      <dgm:spPr/>
      <dgm:t>
        <a:bodyPr/>
        <a:lstStyle/>
        <a:p>
          <a:endParaRPr lang="ru-RU"/>
        </a:p>
      </dgm:t>
    </dgm:pt>
    <dgm:pt modelId="{88081598-4958-4AE5-8AD1-8ED77F1D98D8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1600" b="1" dirty="0" err="1" smtClean="0">
              <a:solidFill>
                <a:schemeClr val="tx2">
                  <a:lumMod val="75000"/>
                </a:schemeClr>
              </a:solidFill>
            </a:rPr>
            <a:t>Экопросвещение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0C2074F8-1CD6-45FE-9967-00A5849E663B}" type="parTrans" cxnId="{F29BFBF1-6B04-4D30-AAB9-4401E5E6946B}">
      <dgm:prSet/>
      <dgm:spPr/>
      <dgm:t>
        <a:bodyPr/>
        <a:lstStyle/>
        <a:p>
          <a:endParaRPr lang="ru-RU"/>
        </a:p>
      </dgm:t>
    </dgm:pt>
    <dgm:pt modelId="{131880F7-7B60-4281-BE72-8285AB8F2D91}" type="sibTrans" cxnId="{F29BFBF1-6B04-4D30-AAB9-4401E5E6946B}">
      <dgm:prSet/>
      <dgm:spPr/>
      <dgm:t>
        <a:bodyPr/>
        <a:lstStyle/>
        <a:p>
          <a:endParaRPr lang="ru-RU"/>
        </a:p>
      </dgm:t>
    </dgm:pt>
    <dgm:pt modelId="{56F81883-E84D-4374-9E75-2FDED82A33F6}">
      <dgm:prSet phldrT="[Текст]" custT="1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  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Акция</a:t>
          </a:r>
        </a:p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«Отходы в доходы»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7E0B9E65-4977-4508-A3A0-C3C572BD09AF}" type="parTrans" cxnId="{A2C03F1B-075B-42EA-A5E7-734BEF158126}">
      <dgm:prSet/>
      <dgm:spPr/>
      <dgm:t>
        <a:bodyPr/>
        <a:lstStyle/>
        <a:p>
          <a:endParaRPr lang="ru-RU"/>
        </a:p>
      </dgm:t>
    </dgm:pt>
    <dgm:pt modelId="{B9865151-4629-4C16-A892-357464F2F27A}" type="sibTrans" cxnId="{A2C03F1B-075B-42EA-A5E7-734BEF158126}">
      <dgm:prSet/>
      <dgm:spPr/>
      <dgm:t>
        <a:bodyPr/>
        <a:lstStyle/>
        <a:p>
          <a:endParaRPr lang="ru-RU"/>
        </a:p>
      </dgm:t>
    </dgm:pt>
    <dgm:pt modelId="{F08B4DA4-A124-4EF1-95A6-3F35941364E3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1600" b="1" dirty="0" smtClean="0"/>
            <a:t>  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Акция </a:t>
          </a:r>
        </a:p>
        <a:p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«Посади дерево»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009F2666-6F9D-4F88-8579-DB695B6BABA1}" type="parTrans" cxnId="{CFE62DF6-112F-455A-B8CD-14F0835B5DD8}">
      <dgm:prSet/>
      <dgm:spPr/>
      <dgm:t>
        <a:bodyPr/>
        <a:lstStyle/>
        <a:p>
          <a:endParaRPr lang="ru-RU"/>
        </a:p>
      </dgm:t>
    </dgm:pt>
    <dgm:pt modelId="{933D13E6-A143-4713-96FE-9D61439A3C0E}" type="sibTrans" cxnId="{CFE62DF6-112F-455A-B8CD-14F0835B5DD8}">
      <dgm:prSet/>
      <dgm:spPr/>
      <dgm:t>
        <a:bodyPr/>
        <a:lstStyle/>
        <a:p>
          <a:endParaRPr lang="ru-RU"/>
        </a:p>
      </dgm:t>
    </dgm:pt>
    <dgm:pt modelId="{90970044-1E1A-4FFE-A53B-13E096AF95E7}">
      <dgm:prSet phldrT="[Текст]" custT="1"/>
      <dgm:spPr>
        <a:solidFill>
          <a:schemeClr val="tx2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1600" b="1" dirty="0" smtClean="0">
              <a:solidFill>
                <a:schemeClr val="tx2">
                  <a:lumMod val="75000"/>
                </a:schemeClr>
              </a:solidFill>
            </a:rPr>
            <a:t>Выставки, конкурсы</a:t>
          </a:r>
          <a:endParaRPr lang="ru-RU" sz="1600" b="1" dirty="0">
            <a:solidFill>
              <a:schemeClr val="tx2">
                <a:lumMod val="75000"/>
              </a:schemeClr>
            </a:solidFill>
          </a:endParaRPr>
        </a:p>
      </dgm:t>
    </dgm:pt>
    <dgm:pt modelId="{BA0FD1DA-33B0-4098-9588-B2A9A25584DC}" type="parTrans" cxnId="{69D935C6-0F63-4A96-A48E-E2DCB8752BC6}">
      <dgm:prSet/>
      <dgm:spPr/>
      <dgm:t>
        <a:bodyPr/>
        <a:lstStyle/>
        <a:p>
          <a:endParaRPr lang="ru-RU"/>
        </a:p>
      </dgm:t>
    </dgm:pt>
    <dgm:pt modelId="{BFD89FE1-F6DB-4987-941E-BB00AE978C00}" type="sibTrans" cxnId="{69D935C6-0F63-4A96-A48E-E2DCB8752BC6}">
      <dgm:prSet/>
      <dgm:spPr/>
      <dgm:t>
        <a:bodyPr/>
        <a:lstStyle/>
        <a:p>
          <a:endParaRPr lang="ru-RU"/>
        </a:p>
      </dgm:t>
    </dgm:pt>
    <dgm:pt modelId="{89541587-1113-4C92-86B7-F58BD34CAC32}" type="pres">
      <dgm:prSet presAssocID="{526BA82A-33DF-40FC-9205-FEE9D27BB9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AB01B4-7EBC-4EE5-B28B-D4DCEFEED4AA}" type="pres">
      <dgm:prSet presAssocID="{4BB6987E-B82C-458C-8879-0454F64E374F}" presName="vertFlow" presStyleCnt="0"/>
      <dgm:spPr/>
    </dgm:pt>
    <dgm:pt modelId="{C471E33F-754E-4BA2-9013-24AEC112ACB1}" type="pres">
      <dgm:prSet presAssocID="{4BB6987E-B82C-458C-8879-0454F64E374F}" presName="header" presStyleLbl="node1" presStyleIdx="0" presStyleCnt="2" custScaleY="121935"/>
      <dgm:spPr/>
      <dgm:t>
        <a:bodyPr/>
        <a:lstStyle/>
        <a:p>
          <a:endParaRPr lang="ru-RU"/>
        </a:p>
      </dgm:t>
    </dgm:pt>
    <dgm:pt modelId="{8D46164B-A59F-4927-98C3-D0581A157E09}" type="pres">
      <dgm:prSet presAssocID="{18468D6B-07B4-4068-9B94-E16349ABEDA9}" presName="parTrans" presStyleLbl="sibTrans2D1" presStyleIdx="0" presStyleCnt="4" custLinFactNeighborX="22533" custLinFactNeighborY="7839"/>
      <dgm:spPr/>
      <dgm:t>
        <a:bodyPr/>
        <a:lstStyle/>
        <a:p>
          <a:endParaRPr lang="ru-RU"/>
        </a:p>
      </dgm:t>
    </dgm:pt>
    <dgm:pt modelId="{005D3606-1FA3-4B22-9DB5-17C165F5E2CD}" type="pres">
      <dgm:prSet presAssocID="{EE18EEFC-1F24-417D-98B5-C587C170B282}" presName="child" presStyleLbl="alignAccFollowNode1" presStyleIdx="0" presStyleCnt="4" custScaleY="1135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3B10AB-DB53-49DF-8B0E-D55D86D472D6}" type="pres">
      <dgm:prSet presAssocID="{2296C65D-947F-48A1-8CEC-BFAF2EF576B5}" presName="sibTrans" presStyleLbl="sibTrans2D1" presStyleIdx="1" presStyleCnt="4"/>
      <dgm:spPr/>
      <dgm:t>
        <a:bodyPr/>
        <a:lstStyle/>
        <a:p>
          <a:endParaRPr lang="ru-RU"/>
        </a:p>
      </dgm:t>
    </dgm:pt>
    <dgm:pt modelId="{15347FFE-8C05-4C7A-9448-706B09A4E715}" type="pres">
      <dgm:prSet presAssocID="{88081598-4958-4AE5-8AD1-8ED77F1D98D8}" presName="child" presStyleLbl="alignAccFollowNode1" presStyleIdx="1" presStyleCnt="4" custScaleY="1057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18886E-EF9B-4DB3-83BE-53FF171EAC91}" type="pres">
      <dgm:prSet presAssocID="{4BB6987E-B82C-458C-8879-0454F64E374F}" presName="hSp" presStyleCnt="0"/>
      <dgm:spPr/>
    </dgm:pt>
    <dgm:pt modelId="{72CBBE63-7E95-41A5-A015-0149BD51EE2B}" type="pres">
      <dgm:prSet presAssocID="{56F81883-E84D-4374-9E75-2FDED82A33F6}" presName="vertFlow" presStyleCnt="0"/>
      <dgm:spPr/>
    </dgm:pt>
    <dgm:pt modelId="{85E59151-0375-445D-B79B-EA7E125712D3}" type="pres">
      <dgm:prSet presAssocID="{56F81883-E84D-4374-9E75-2FDED82A33F6}" presName="header" presStyleLbl="node1" presStyleIdx="1" presStyleCnt="2" custScaleY="122157" custLinFactNeighborX="592" custLinFactNeighborY="8010"/>
      <dgm:spPr/>
      <dgm:t>
        <a:bodyPr/>
        <a:lstStyle/>
        <a:p>
          <a:endParaRPr lang="ru-RU"/>
        </a:p>
      </dgm:t>
    </dgm:pt>
    <dgm:pt modelId="{2DF335FE-BE0B-4155-ACA4-B8EDE62A2038}" type="pres">
      <dgm:prSet presAssocID="{009F2666-6F9D-4F88-8579-DB695B6BABA1}" presName="parTrans" presStyleLbl="sibTrans2D1" presStyleIdx="2" presStyleCnt="4" custLinFactNeighborX="20102" custLinFactNeighborY="41983"/>
      <dgm:spPr/>
      <dgm:t>
        <a:bodyPr/>
        <a:lstStyle/>
        <a:p>
          <a:endParaRPr lang="ru-RU"/>
        </a:p>
      </dgm:t>
    </dgm:pt>
    <dgm:pt modelId="{7D4843CE-08CF-4F07-A825-423E8DDF282A}" type="pres">
      <dgm:prSet presAssocID="{F08B4DA4-A124-4EF1-95A6-3F35941364E3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2B08CD-1A66-4A3E-9B5D-EB2F7B111C78}" type="pres">
      <dgm:prSet presAssocID="{933D13E6-A143-4713-96FE-9D61439A3C0E}" presName="sibTrans" presStyleLbl="sibTrans2D1" presStyleIdx="3" presStyleCnt="4"/>
      <dgm:spPr/>
      <dgm:t>
        <a:bodyPr/>
        <a:lstStyle/>
        <a:p>
          <a:endParaRPr lang="ru-RU"/>
        </a:p>
      </dgm:t>
    </dgm:pt>
    <dgm:pt modelId="{B43EA5D1-183F-403A-9A21-2B2404C1077C}" type="pres">
      <dgm:prSet presAssocID="{90970044-1E1A-4FFE-A53B-13E096AF95E7}" presName="child" presStyleLbl="alignAccFollowNode1" presStyleIdx="3" presStyleCnt="4" custScaleY="1084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D935C6-0F63-4A96-A48E-E2DCB8752BC6}" srcId="{56F81883-E84D-4374-9E75-2FDED82A33F6}" destId="{90970044-1E1A-4FFE-A53B-13E096AF95E7}" srcOrd="1" destOrd="0" parTransId="{BA0FD1DA-33B0-4098-9588-B2A9A25584DC}" sibTransId="{BFD89FE1-F6DB-4987-941E-BB00AE978C00}"/>
    <dgm:cxn modelId="{33E8933A-0F10-41CA-9A00-354E8FB70AE0}" type="presOf" srcId="{90970044-1E1A-4FFE-A53B-13E096AF95E7}" destId="{B43EA5D1-183F-403A-9A21-2B2404C1077C}" srcOrd="0" destOrd="0" presId="urn:microsoft.com/office/officeart/2005/8/layout/lProcess1"/>
    <dgm:cxn modelId="{FD6A8E34-C5F4-4BD6-92C1-8B7DE98A6041}" type="presOf" srcId="{4BB6987E-B82C-458C-8879-0454F64E374F}" destId="{C471E33F-754E-4BA2-9013-24AEC112ACB1}" srcOrd="0" destOrd="0" presId="urn:microsoft.com/office/officeart/2005/8/layout/lProcess1"/>
    <dgm:cxn modelId="{E4D4DE54-AC05-4094-9759-6461FF9FA5A4}" type="presOf" srcId="{EE18EEFC-1F24-417D-98B5-C587C170B282}" destId="{005D3606-1FA3-4B22-9DB5-17C165F5E2CD}" srcOrd="0" destOrd="0" presId="urn:microsoft.com/office/officeart/2005/8/layout/lProcess1"/>
    <dgm:cxn modelId="{828DBCED-1164-4E46-9F5E-5C93885FCC0F}" srcId="{526BA82A-33DF-40FC-9205-FEE9D27BB98B}" destId="{4BB6987E-B82C-458C-8879-0454F64E374F}" srcOrd="0" destOrd="0" parTransId="{1AC14288-9997-4926-A2BC-C78D4DEEA445}" sibTransId="{82F636C4-7338-454F-B4FD-5DDD1A0CA25D}"/>
    <dgm:cxn modelId="{7DF6936C-56F7-494A-A340-CE8BEA750191}" type="presOf" srcId="{56F81883-E84D-4374-9E75-2FDED82A33F6}" destId="{85E59151-0375-445D-B79B-EA7E125712D3}" srcOrd="0" destOrd="0" presId="urn:microsoft.com/office/officeart/2005/8/layout/lProcess1"/>
    <dgm:cxn modelId="{AE5E27E6-9B27-4450-985C-DED4640139D6}" type="presOf" srcId="{F08B4DA4-A124-4EF1-95A6-3F35941364E3}" destId="{7D4843CE-08CF-4F07-A825-423E8DDF282A}" srcOrd="0" destOrd="0" presId="urn:microsoft.com/office/officeart/2005/8/layout/lProcess1"/>
    <dgm:cxn modelId="{34B8660F-5067-4A6E-87B9-BB036CE83D3C}" srcId="{4BB6987E-B82C-458C-8879-0454F64E374F}" destId="{EE18EEFC-1F24-417D-98B5-C587C170B282}" srcOrd="0" destOrd="0" parTransId="{18468D6B-07B4-4068-9B94-E16349ABEDA9}" sibTransId="{2296C65D-947F-48A1-8CEC-BFAF2EF576B5}"/>
    <dgm:cxn modelId="{246C6EA8-CF31-4517-ACDB-858B8E6C64F8}" type="presOf" srcId="{933D13E6-A143-4713-96FE-9D61439A3C0E}" destId="{662B08CD-1A66-4A3E-9B5D-EB2F7B111C78}" srcOrd="0" destOrd="0" presId="urn:microsoft.com/office/officeart/2005/8/layout/lProcess1"/>
    <dgm:cxn modelId="{76F157B1-7B7B-458A-87D8-D36865285C81}" type="presOf" srcId="{2296C65D-947F-48A1-8CEC-BFAF2EF576B5}" destId="{953B10AB-DB53-49DF-8B0E-D55D86D472D6}" srcOrd="0" destOrd="0" presId="urn:microsoft.com/office/officeart/2005/8/layout/lProcess1"/>
    <dgm:cxn modelId="{1BA00CEC-92E4-4DD4-921E-91755C080A27}" type="presOf" srcId="{526BA82A-33DF-40FC-9205-FEE9D27BB98B}" destId="{89541587-1113-4C92-86B7-F58BD34CAC32}" srcOrd="0" destOrd="0" presId="urn:microsoft.com/office/officeart/2005/8/layout/lProcess1"/>
    <dgm:cxn modelId="{5428EB4B-B5C9-44CE-855D-EC2F6D09C72D}" type="presOf" srcId="{009F2666-6F9D-4F88-8579-DB695B6BABA1}" destId="{2DF335FE-BE0B-4155-ACA4-B8EDE62A2038}" srcOrd="0" destOrd="0" presId="urn:microsoft.com/office/officeart/2005/8/layout/lProcess1"/>
    <dgm:cxn modelId="{A2C03F1B-075B-42EA-A5E7-734BEF158126}" srcId="{526BA82A-33DF-40FC-9205-FEE9D27BB98B}" destId="{56F81883-E84D-4374-9E75-2FDED82A33F6}" srcOrd="1" destOrd="0" parTransId="{7E0B9E65-4977-4508-A3A0-C3C572BD09AF}" sibTransId="{B9865151-4629-4C16-A892-357464F2F27A}"/>
    <dgm:cxn modelId="{F29BFBF1-6B04-4D30-AAB9-4401E5E6946B}" srcId="{4BB6987E-B82C-458C-8879-0454F64E374F}" destId="{88081598-4958-4AE5-8AD1-8ED77F1D98D8}" srcOrd="1" destOrd="0" parTransId="{0C2074F8-1CD6-45FE-9967-00A5849E663B}" sibTransId="{131880F7-7B60-4281-BE72-8285AB8F2D91}"/>
    <dgm:cxn modelId="{CFE62DF6-112F-455A-B8CD-14F0835B5DD8}" srcId="{56F81883-E84D-4374-9E75-2FDED82A33F6}" destId="{F08B4DA4-A124-4EF1-95A6-3F35941364E3}" srcOrd="0" destOrd="0" parTransId="{009F2666-6F9D-4F88-8579-DB695B6BABA1}" sibTransId="{933D13E6-A143-4713-96FE-9D61439A3C0E}"/>
    <dgm:cxn modelId="{7495D531-E271-465F-9AA2-2B780DAB2747}" type="presOf" srcId="{18468D6B-07B4-4068-9B94-E16349ABEDA9}" destId="{8D46164B-A59F-4927-98C3-D0581A157E09}" srcOrd="0" destOrd="0" presId="urn:microsoft.com/office/officeart/2005/8/layout/lProcess1"/>
    <dgm:cxn modelId="{3BD7253A-4E86-46AF-84C7-A1FA81A136EC}" type="presOf" srcId="{88081598-4958-4AE5-8AD1-8ED77F1D98D8}" destId="{15347FFE-8C05-4C7A-9448-706B09A4E715}" srcOrd="0" destOrd="0" presId="urn:microsoft.com/office/officeart/2005/8/layout/lProcess1"/>
    <dgm:cxn modelId="{E1018D9D-BF0F-4CBD-A75F-313EA733EB9D}" type="presParOf" srcId="{89541587-1113-4C92-86B7-F58BD34CAC32}" destId="{B8AB01B4-7EBC-4EE5-B28B-D4DCEFEED4AA}" srcOrd="0" destOrd="0" presId="urn:microsoft.com/office/officeart/2005/8/layout/lProcess1"/>
    <dgm:cxn modelId="{7F00ACD1-C320-4DF0-A1B7-14D68C8C994B}" type="presParOf" srcId="{B8AB01B4-7EBC-4EE5-B28B-D4DCEFEED4AA}" destId="{C471E33F-754E-4BA2-9013-24AEC112ACB1}" srcOrd="0" destOrd="0" presId="urn:microsoft.com/office/officeart/2005/8/layout/lProcess1"/>
    <dgm:cxn modelId="{1D9059E3-0FEB-4271-A171-F09E01370D40}" type="presParOf" srcId="{B8AB01B4-7EBC-4EE5-B28B-D4DCEFEED4AA}" destId="{8D46164B-A59F-4927-98C3-D0581A157E09}" srcOrd="1" destOrd="0" presId="urn:microsoft.com/office/officeart/2005/8/layout/lProcess1"/>
    <dgm:cxn modelId="{39CEC690-B796-4653-B6A6-EF43037D1EB3}" type="presParOf" srcId="{B8AB01B4-7EBC-4EE5-B28B-D4DCEFEED4AA}" destId="{005D3606-1FA3-4B22-9DB5-17C165F5E2CD}" srcOrd="2" destOrd="0" presId="urn:microsoft.com/office/officeart/2005/8/layout/lProcess1"/>
    <dgm:cxn modelId="{38F8B94E-BC18-49D4-8CDD-C72DA6E5D7F6}" type="presParOf" srcId="{B8AB01B4-7EBC-4EE5-B28B-D4DCEFEED4AA}" destId="{953B10AB-DB53-49DF-8B0E-D55D86D472D6}" srcOrd="3" destOrd="0" presId="urn:microsoft.com/office/officeart/2005/8/layout/lProcess1"/>
    <dgm:cxn modelId="{BF5DF756-24A2-4C9D-8C45-212751254CB9}" type="presParOf" srcId="{B8AB01B4-7EBC-4EE5-B28B-D4DCEFEED4AA}" destId="{15347FFE-8C05-4C7A-9448-706B09A4E715}" srcOrd="4" destOrd="0" presId="urn:microsoft.com/office/officeart/2005/8/layout/lProcess1"/>
    <dgm:cxn modelId="{D127A2AB-8BE5-4D8B-900B-37998E8CF2BB}" type="presParOf" srcId="{89541587-1113-4C92-86B7-F58BD34CAC32}" destId="{6B18886E-EF9B-4DB3-83BE-53FF171EAC91}" srcOrd="1" destOrd="0" presId="urn:microsoft.com/office/officeart/2005/8/layout/lProcess1"/>
    <dgm:cxn modelId="{5608D145-B31D-41B3-A6A6-F9947616A73C}" type="presParOf" srcId="{89541587-1113-4C92-86B7-F58BD34CAC32}" destId="{72CBBE63-7E95-41A5-A015-0149BD51EE2B}" srcOrd="2" destOrd="0" presId="urn:microsoft.com/office/officeart/2005/8/layout/lProcess1"/>
    <dgm:cxn modelId="{13D802D4-AD2F-4C61-A3A4-A6EADD9A990B}" type="presParOf" srcId="{72CBBE63-7E95-41A5-A015-0149BD51EE2B}" destId="{85E59151-0375-445D-B79B-EA7E125712D3}" srcOrd="0" destOrd="0" presId="urn:microsoft.com/office/officeart/2005/8/layout/lProcess1"/>
    <dgm:cxn modelId="{6F7CE0CC-3443-4465-AC81-94751249106A}" type="presParOf" srcId="{72CBBE63-7E95-41A5-A015-0149BD51EE2B}" destId="{2DF335FE-BE0B-4155-ACA4-B8EDE62A2038}" srcOrd="1" destOrd="0" presId="urn:microsoft.com/office/officeart/2005/8/layout/lProcess1"/>
    <dgm:cxn modelId="{B2A23516-9B7F-4A0D-A7F1-D6A52538C584}" type="presParOf" srcId="{72CBBE63-7E95-41A5-A015-0149BD51EE2B}" destId="{7D4843CE-08CF-4F07-A825-423E8DDF282A}" srcOrd="2" destOrd="0" presId="urn:microsoft.com/office/officeart/2005/8/layout/lProcess1"/>
    <dgm:cxn modelId="{8EFE8A74-93CF-4F6C-9598-2D34C83153E7}" type="presParOf" srcId="{72CBBE63-7E95-41A5-A015-0149BD51EE2B}" destId="{662B08CD-1A66-4A3E-9B5D-EB2F7B111C78}" srcOrd="3" destOrd="0" presId="urn:microsoft.com/office/officeart/2005/8/layout/lProcess1"/>
    <dgm:cxn modelId="{295C750C-CF68-421E-ABA8-46BC9C188397}" type="presParOf" srcId="{72CBBE63-7E95-41A5-A015-0149BD51EE2B}" destId="{B43EA5D1-183F-403A-9A21-2B2404C1077C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71E33F-754E-4BA2-9013-24AEC112ACB1}">
      <dsp:nvSpPr>
        <dsp:cNvPr id="0" name=""/>
        <dsp:cNvSpPr/>
      </dsp:nvSpPr>
      <dsp:spPr>
        <a:xfrm>
          <a:off x="1638" y="63660"/>
          <a:ext cx="2802716" cy="854373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Акция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«Мой двор - моя забота"</a:t>
          </a:r>
          <a:endParaRPr lang="ru-RU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638" y="63660"/>
        <a:ext cx="2802716" cy="854373"/>
      </dsp:txXfrm>
    </dsp:sp>
    <dsp:sp modelId="{8D46164B-A59F-4927-98C3-D0581A157E09}">
      <dsp:nvSpPr>
        <dsp:cNvPr id="0" name=""/>
        <dsp:cNvSpPr/>
      </dsp:nvSpPr>
      <dsp:spPr>
        <a:xfrm rot="5400000">
          <a:off x="1369317" y="988955"/>
          <a:ext cx="122618" cy="12261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5D3606-1FA3-4B22-9DB5-17C165F5E2CD}">
      <dsp:nvSpPr>
        <dsp:cNvPr id="0" name=""/>
        <dsp:cNvSpPr/>
      </dsp:nvSpPr>
      <dsp:spPr>
        <a:xfrm>
          <a:off x="1638" y="1163271"/>
          <a:ext cx="2802716" cy="795340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Проведение </a:t>
          </a:r>
          <a:r>
            <a:rPr lang="ru-RU" sz="1600" b="1" kern="1200" dirty="0" err="1" smtClean="0">
              <a:solidFill>
                <a:schemeClr val="tx2">
                  <a:lumMod val="75000"/>
                </a:schemeClr>
              </a:solidFill>
            </a:rPr>
            <a:t>экоуроков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 </a:t>
          </a:r>
          <a:endParaRPr lang="ru-RU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638" y="1163271"/>
        <a:ext cx="2802716" cy="795340"/>
      </dsp:txXfrm>
    </dsp:sp>
    <dsp:sp modelId="{953B10AB-DB53-49DF-8B0E-D55D86D472D6}">
      <dsp:nvSpPr>
        <dsp:cNvPr id="0" name=""/>
        <dsp:cNvSpPr/>
      </dsp:nvSpPr>
      <dsp:spPr>
        <a:xfrm rot="5400000">
          <a:off x="1341687" y="2019921"/>
          <a:ext cx="122618" cy="12261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347FFE-8C05-4C7A-9448-706B09A4E715}">
      <dsp:nvSpPr>
        <dsp:cNvPr id="0" name=""/>
        <dsp:cNvSpPr/>
      </dsp:nvSpPr>
      <dsp:spPr>
        <a:xfrm>
          <a:off x="1638" y="2203850"/>
          <a:ext cx="2802716" cy="740856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1600" b="1" kern="1200" dirty="0" err="1" smtClean="0">
              <a:solidFill>
                <a:schemeClr val="tx2">
                  <a:lumMod val="75000"/>
                </a:schemeClr>
              </a:solidFill>
            </a:rPr>
            <a:t>Экопросвещение</a:t>
          </a:r>
          <a:endParaRPr lang="ru-RU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638" y="2203850"/>
        <a:ext cx="2802716" cy="740856"/>
      </dsp:txXfrm>
    </dsp:sp>
    <dsp:sp modelId="{85E59151-0375-445D-B79B-EA7E125712D3}">
      <dsp:nvSpPr>
        <dsp:cNvPr id="0" name=""/>
        <dsp:cNvSpPr/>
      </dsp:nvSpPr>
      <dsp:spPr>
        <a:xfrm>
          <a:off x="3198375" y="83304"/>
          <a:ext cx="2802716" cy="855928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  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Акция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«Отходы в доходы»</a:t>
          </a:r>
          <a:endParaRPr lang="ru-RU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198375" y="83304"/>
        <a:ext cx="2802716" cy="855928"/>
      </dsp:txXfrm>
    </dsp:sp>
    <dsp:sp modelId="{2DF335FE-BE0B-4155-ACA4-B8EDE62A2038}">
      <dsp:nvSpPr>
        <dsp:cNvPr id="0" name=""/>
        <dsp:cNvSpPr/>
      </dsp:nvSpPr>
      <dsp:spPr>
        <a:xfrm rot="5405612">
          <a:off x="4565126" y="1042199"/>
          <a:ext cx="112797" cy="12261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4843CE-08CF-4F07-A825-423E8DDF282A}">
      <dsp:nvSpPr>
        <dsp:cNvPr id="0" name=""/>
        <dsp:cNvSpPr/>
      </dsp:nvSpPr>
      <dsp:spPr>
        <a:xfrm>
          <a:off x="3196736" y="1164827"/>
          <a:ext cx="2802716" cy="700679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  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Акция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«Посади дерево»</a:t>
          </a:r>
          <a:endParaRPr lang="ru-RU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196736" y="1164827"/>
        <a:ext cx="2802716" cy="700679"/>
      </dsp:txXfrm>
    </dsp:sp>
    <dsp:sp modelId="{662B08CD-1A66-4A3E-9B5D-EB2F7B111C78}">
      <dsp:nvSpPr>
        <dsp:cNvPr id="0" name=""/>
        <dsp:cNvSpPr/>
      </dsp:nvSpPr>
      <dsp:spPr>
        <a:xfrm rot="5400000">
          <a:off x="4536785" y="1926815"/>
          <a:ext cx="122618" cy="122618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3EA5D1-183F-403A-9A21-2B2404C1077C}">
      <dsp:nvSpPr>
        <dsp:cNvPr id="0" name=""/>
        <dsp:cNvSpPr/>
      </dsp:nvSpPr>
      <dsp:spPr>
        <a:xfrm>
          <a:off x="3196736" y="2110743"/>
          <a:ext cx="2802716" cy="759711"/>
        </a:xfrm>
        <a:prstGeom prst="roundRect">
          <a:avLst>
            <a:gd name="adj" fmla="val 10000"/>
          </a:avLst>
        </a:prstGeom>
        <a:solidFill>
          <a:schemeClr val="tx2">
            <a:lumMod val="40000"/>
            <a:lumOff val="6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2">
                  <a:lumMod val="75000"/>
                </a:schemeClr>
              </a:solidFill>
            </a:rPr>
            <a:t> </a:t>
          </a:r>
          <a:r>
            <a:rPr lang="ru-RU" sz="1600" b="1" kern="1200" dirty="0" smtClean="0">
              <a:solidFill>
                <a:schemeClr val="tx2">
                  <a:lumMod val="75000"/>
                </a:schemeClr>
              </a:solidFill>
            </a:rPr>
            <a:t>Выставки, конкурсы</a:t>
          </a:r>
          <a:endParaRPr lang="ru-RU" sz="16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196736" y="2110743"/>
        <a:ext cx="2802716" cy="759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E1CA14-6EB6-45A8-AF0D-8A05CA7E1F55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1DE3B-DD65-4337-AF5F-9EDC54657A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3353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Смена</a:t>
            </a:r>
            <a:r>
              <a:rPr lang="ru-RU" baseline="0" dirty="0" smtClean="0"/>
              <a:t> слайда автоматически по времени, начало музыки с </a:t>
            </a:r>
            <a:r>
              <a:rPr lang="ru-RU" baseline="0" smtClean="0"/>
              <a:t>20 слайда, </a:t>
            </a:r>
            <a:r>
              <a:rPr lang="ru-RU" baseline="0" dirty="0" smtClean="0"/>
              <a:t>окончание </a:t>
            </a:r>
            <a:r>
              <a:rPr lang="ru-RU" baseline="0" smtClean="0"/>
              <a:t>31 слайд.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21DE3B-DD65-4337-AF5F-9EDC54657AC3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BD47D1A-B77C-4656-BB75-427E1A44E5B0}" type="slidenum">
              <a:rPr kumimoji="0" lang="ru-RU" smtClean="0"/>
              <a:pPr eaLnBrk="1" hangingPunct="1"/>
              <a:t>6</a:t>
            </a:fld>
            <a:endParaRPr kumimoji="0" 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610802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6F111-4A38-41B1-B6D1-CEC0656F207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0571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Начало</a:t>
            </a:r>
            <a:r>
              <a:rPr lang="ru-RU" baseline="0" dirty="0" smtClean="0"/>
              <a:t> музыки с 20 слайда по 31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21DE3B-DD65-4337-AF5F-9EDC54657AC3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7E0BD-DFC1-4FDA-9B39-90958ABB2DB7}" type="datetimeFigureOut">
              <a:rPr lang="ru-RU" smtClean="0"/>
              <a:pPr/>
              <a:t>31.03.2018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542AA-61F0-4B02-8C70-CD5916266F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4.png"/><Relationship Id="rId7" Type="http://schemas.openxmlformats.org/officeDocument/2006/relationships/image" Target="../media/image4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5.png"/><Relationship Id="rId9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.png"/><Relationship Id="rId7" Type="http://schemas.openxmlformats.org/officeDocument/2006/relationships/image" Target="../media/image4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11" Type="http://schemas.openxmlformats.org/officeDocument/2006/relationships/image" Target="../media/image5.pn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4;&#1072;&#1084;&#1080;&#1085;&#1072;%20&#1087;&#1072;&#1087;&#1082;&#1072;%201\&#1052;&#1072;&#1084;&#1080;&#1085;&#1072;%20&#1087;&#1072;&#1087;&#1082;&#1072;\&#1092;&#1077;&#1089;&#1090;&#1080;&#1074;&#1072;&#1083;&#1100;\&#1092;&#1077;&#1089;&#1090;&#1080;&#1074;&#1072;&#1083;&#1100;%2018&#1075;\&#1084;&#1091;&#1079;&#1099;&#1082;&#1072;%20&#1082;%20&#1087;&#1088;&#1077;&#1079;&#1077;&#1085;&#1090;&#1072;&#1094;&#1080;&#1080;.mp3" TargetMode="External"/><Relationship Id="rId6" Type="http://schemas.openxmlformats.org/officeDocument/2006/relationships/image" Target="../media/image53.png"/><Relationship Id="rId5" Type="http://schemas.openxmlformats.org/officeDocument/2006/relationships/image" Target="../media/image4.png"/><Relationship Id="rId10" Type="http://schemas.openxmlformats.org/officeDocument/2006/relationships/image" Target="../media/image56.png"/><Relationship Id="rId4" Type="http://schemas.openxmlformats.org/officeDocument/2006/relationships/image" Target="../media/image6.jpeg"/><Relationship Id="rId9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6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4.png"/><Relationship Id="rId7" Type="http://schemas.openxmlformats.org/officeDocument/2006/relationships/image" Target="../media/image7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5.png"/><Relationship Id="rId9" Type="http://schemas.openxmlformats.org/officeDocument/2006/relationships/image" Target="../media/image7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png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jpeg"/><Relationship Id="rId3" Type="http://schemas.openxmlformats.org/officeDocument/2006/relationships/image" Target="../media/image4.png"/><Relationship Id="rId7" Type="http://schemas.openxmlformats.org/officeDocument/2006/relationships/image" Target="../media/image88.jpeg"/><Relationship Id="rId12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jpeg"/><Relationship Id="rId11" Type="http://schemas.openxmlformats.org/officeDocument/2006/relationships/image" Target="../media/image92.jpeg"/><Relationship Id="rId5" Type="http://schemas.openxmlformats.org/officeDocument/2006/relationships/image" Target="../media/image86.png"/><Relationship Id="rId10" Type="http://schemas.openxmlformats.org/officeDocument/2006/relationships/image" Target="../media/image91.jpeg"/><Relationship Id="rId4" Type="http://schemas.openxmlformats.org/officeDocument/2006/relationships/image" Target="../media/image85.jpeg"/><Relationship Id="rId9" Type="http://schemas.openxmlformats.org/officeDocument/2006/relationships/image" Target="../media/image9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wmf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4.png"/><Relationship Id="rId7" Type="http://schemas.openxmlformats.org/officeDocument/2006/relationships/image" Target="../media/image2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5.png"/><Relationship Id="rId9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амина папка 1\экология\природа фото кузбасс\Новая папка1\DSC009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699792" y="1772816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20612467">
            <a:off x="955551" y="2106247"/>
            <a:ext cx="8064896" cy="1015663"/>
          </a:xfrm>
          <a:prstGeom prst="rect">
            <a:avLst/>
          </a:prstGeom>
          <a:noFill/>
          <a:scene3d>
            <a:camera prst="perspectiveHeroicExtremeRightFacing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Пусть всегда будет лес!</a:t>
            </a:r>
            <a:endParaRPr lang="ru-RU" sz="6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33CC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467545" y="188640"/>
            <a:ext cx="8280920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Посади дерево!»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23528" y="1556793"/>
            <a:ext cx="8280920" cy="4176463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Посадка рябин</a:t>
            </a: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2014-2015 г.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5949280"/>
            <a:ext cx="539552" cy="646042"/>
          </a:xfrm>
          <a:prstGeom prst="triangle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2348880"/>
            <a:ext cx="3097108" cy="24589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2348880"/>
            <a:ext cx="3236387" cy="2428530"/>
          </a:xfrm>
          <a:prstGeom prst="rect">
            <a:avLst/>
          </a:prstGeom>
        </p:spPr>
      </p:pic>
      <p:pic>
        <p:nvPicPr>
          <p:cNvPr id="8" name="Рисунок 7" descr="C:\Users\Али\Downloads\Bez1212_tsvtsv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260649"/>
            <a:ext cx="792088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3919850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467545" y="260648"/>
            <a:ext cx="8064895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Посади дерево!»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95536" y="1700808"/>
            <a:ext cx="7992888" cy="453650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Посадка сосен</a:t>
            </a: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</a:t>
            </a: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     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2014-2015г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04449" y="5733256"/>
            <a:ext cx="539551" cy="646041"/>
          </a:xfrm>
          <a:prstGeom prst="triangl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2636912"/>
            <a:ext cx="2592289" cy="31856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2348880"/>
            <a:ext cx="3166736" cy="2376264"/>
          </a:xfrm>
          <a:prstGeom prst="rect">
            <a:avLst/>
          </a:prstGeom>
        </p:spPr>
      </p:pic>
      <p:pic>
        <p:nvPicPr>
          <p:cNvPr id="9" name="Рисунок 8" descr="C:\Users\Али\Downloads\Bez1212_tsvtsv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32656"/>
            <a:ext cx="936104" cy="860251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20703706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23529" y="260648"/>
            <a:ext cx="8136904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Посади дерево»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23528" y="1556792"/>
            <a:ext cx="7992888" cy="475252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Посадка елей </a:t>
            </a:r>
          </a:p>
          <a:p>
            <a:pPr lvl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2016-2017 г.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1" name="Рисунок 10" descr="https://pp.userapi.com/c840222/v840222376/21e3/UpbVqbl4fBg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4904"/>
            <a:ext cx="3168352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pp.userapi.com/c840222/v840222376/21ec/YeESxbo6Oi8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20888"/>
            <a:ext cx="4320480" cy="3274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32440" y="6093296"/>
            <a:ext cx="481108" cy="576064"/>
          </a:xfrm>
          <a:prstGeom prst="triangle">
            <a:avLst/>
          </a:prstGeom>
        </p:spPr>
      </p:pic>
      <p:pic>
        <p:nvPicPr>
          <p:cNvPr id="8" name="Рисунок 7" descr="C:\Users\Али\Downloads\Bez1212_tsvtsv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32657"/>
            <a:ext cx="792088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69082403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539552" y="415925"/>
            <a:ext cx="7992887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Посади дерево!»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467544" y="1484784"/>
            <a:ext cx="7920880" cy="475252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lvl="0" algn="ctr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Посадка елей</a:t>
            </a: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2016-2017г.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8" name="Рисунок 7" descr="https://pp.userapi.com/c840222/v840222376/21f6/gjHt1JS2yZI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1975"/>
          <a:stretch/>
        </p:blipFill>
        <p:spPr bwMode="auto">
          <a:xfrm>
            <a:off x="4716016" y="2420888"/>
            <a:ext cx="3323836" cy="3672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pp.userapi.com/c840222/v840222376/2200/h4AS4j1nDE4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204864"/>
            <a:ext cx="3474764" cy="2358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45623" y="5805264"/>
            <a:ext cx="698377" cy="836214"/>
          </a:xfrm>
          <a:prstGeom prst="triangle">
            <a:avLst/>
          </a:prstGeom>
        </p:spPr>
      </p:pic>
      <p:pic>
        <p:nvPicPr>
          <p:cNvPr id="11" name="Рисунок 10" descr="C:\Users\Али\Downloads\Bez1212_tsvtsv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476673"/>
            <a:ext cx="792088" cy="72007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95536" y="548680"/>
            <a:ext cx="8064896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  <a:t>Акция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  <a:t>«Мой двор – моя забота!</a:t>
            </a:r>
            <a:endParaRPr kumimoji="0" lang="ru-RU" sz="28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95536" y="1844824"/>
            <a:ext cx="7992888" cy="433696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Цель: </a:t>
            </a:r>
          </a:p>
          <a:p>
            <a:pPr algn="just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формирование экологической культуры и мировоззрения подрастающего поколения, его активной жизненной позиции.</a:t>
            </a:r>
          </a:p>
          <a:p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5877272"/>
            <a:ext cx="531302" cy="636164"/>
          </a:xfrm>
          <a:prstGeom prst="triangle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3848" y="4797152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8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692696"/>
            <a:ext cx="864096" cy="792089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9552" y="3284984"/>
            <a:ext cx="7560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Задачи:</a:t>
            </a:r>
            <a:endParaRPr lang="ru-RU" sz="2000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развивать экологическое мышление учащихся;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воспитывать у учащихся любовь к природе, трудолюбие;</a:t>
            </a:r>
          </a:p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- формировать навыки практической деятельности по улучшению окружающей среды.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7624" y="5445224"/>
            <a:ext cx="12967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2016-2017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03920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C3C7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23529" y="116633"/>
            <a:ext cx="8280919" cy="153233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Мой двор-моя забота!»</a:t>
            </a:r>
          </a:p>
          <a:p>
            <a:pPr lvl="0"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29496" y="1916833"/>
            <a:ext cx="7842904" cy="432048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lvl="0" algn="ctr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Уход за  деревьями и кустарниками</a:t>
            </a: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2015-2017г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5589240"/>
            <a:ext cx="681927" cy="816517"/>
          </a:xfrm>
          <a:prstGeom prst="triangl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2708920"/>
            <a:ext cx="2337196" cy="30647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3608" y="2708920"/>
            <a:ext cx="3575822" cy="2520280"/>
          </a:xfrm>
          <a:prstGeom prst="rect">
            <a:avLst/>
          </a:prstGeom>
        </p:spPr>
      </p:pic>
      <p:pic>
        <p:nvPicPr>
          <p:cNvPr id="8" name="Рисунок 7" descr="C:\Users\Али\Downloads\Bez1212_tsvtsv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188640"/>
            <a:ext cx="936104" cy="86409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02158727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611561" y="188640"/>
            <a:ext cx="7920879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Мой двор-моя забота!»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 </a:t>
            </a:r>
            <a:endParaRPr lang="ru-RU" sz="28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539552" y="1484785"/>
            <a:ext cx="7848872" cy="475252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lvl="0" algn="ctr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Уход за молодыми саженцами</a:t>
            </a: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lvl="0"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2015-2016г.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2073" y="5877272"/>
            <a:ext cx="681927" cy="816517"/>
          </a:xfrm>
          <a:prstGeom prst="triangle">
            <a:avLst/>
          </a:prstGeom>
        </p:spPr>
      </p:pic>
      <p:pic>
        <p:nvPicPr>
          <p:cNvPr id="9" name="Рисунок 8" descr="D:\мамина папка 1\экология\ФОТО ВАЛЕВА зеленый обелиск\2015-05-05 11.21.40.jpg"/>
          <p:cNvPicPr/>
          <p:nvPr/>
        </p:nvPicPr>
        <p:blipFill>
          <a:blip r:embed="rId4" cstate="print"/>
          <a:srcRect l="29110" b="33589"/>
          <a:stretch>
            <a:fillRect/>
          </a:stretch>
        </p:blipFill>
        <p:spPr bwMode="auto">
          <a:xfrm>
            <a:off x="1259632" y="2348880"/>
            <a:ext cx="316835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843808" y="5157192"/>
            <a:ext cx="4464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Учителя, администрация школы, родители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4" name="Рисунок 13" descr="D:\мамина папка 1\экология\ФОТО ВАЛЕВА зеленый обелиск\2015-05-05 11.22.29.jpg"/>
          <p:cNvPicPr/>
          <p:nvPr/>
        </p:nvPicPr>
        <p:blipFill>
          <a:blip r:embed="rId5" cstate="print"/>
          <a:srcRect l="15906" t="9957" r="16177" b="8213"/>
          <a:stretch>
            <a:fillRect/>
          </a:stretch>
        </p:blipFill>
        <p:spPr bwMode="auto">
          <a:xfrm>
            <a:off x="4788024" y="2348880"/>
            <a:ext cx="302433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Али\Downloads\Bez1212_tsvtsv1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260648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03931948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611561" y="188641"/>
            <a:ext cx="7848871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Мой двор-моя забота!»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  </a:t>
            </a:r>
            <a:endParaRPr lang="ru-RU" sz="28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611560" y="1484784"/>
            <a:ext cx="7848872" cy="4604713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lvl="0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  2014 год                              Аллея из сосен  через 3 года</a:t>
            </a: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                        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2017 год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2073" y="5805264"/>
            <a:ext cx="681927" cy="816517"/>
          </a:xfrm>
          <a:prstGeom prst="triangle">
            <a:avLst/>
          </a:prstGeom>
        </p:spPr>
      </p:pic>
      <p:pic>
        <p:nvPicPr>
          <p:cNvPr id="15" name="Рисунок 14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2656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L:\DCIM\100OLYMP\деревья сосны участок\P1010033.JPG"/>
          <p:cNvPicPr/>
          <p:nvPr/>
        </p:nvPicPr>
        <p:blipFill>
          <a:blip r:embed="rId5" cstate="print">
            <a:lum bright="-10000"/>
          </a:blip>
          <a:srcRect/>
          <a:stretch>
            <a:fillRect/>
          </a:stretch>
        </p:blipFill>
        <p:spPr bwMode="auto">
          <a:xfrm>
            <a:off x="5940152" y="2348880"/>
            <a:ext cx="223224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L:\DCIM\100OLYMP\деревья сосны участок\P1010040.JPG"/>
          <p:cNvPicPr/>
          <p:nvPr/>
        </p:nvPicPr>
        <p:blipFill>
          <a:blip r:embed="rId6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3491880" y="2348880"/>
            <a:ext cx="219483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Галина\Desktop\с фотика 15 год\P5060055.JPG"/>
          <p:cNvPicPr/>
          <p:nvPr/>
        </p:nvPicPr>
        <p:blipFill>
          <a:blip r:embed="rId7" cstate="print">
            <a:lum bright="-10000" contrast="10000"/>
          </a:blip>
          <a:srcRect/>
          <a:stretch>
            <a:fillRect/>
          </a:stretch>
        </p:blipFill>
        <p:spPr bwMode="auto">
          <a:xfrm rot="5400000">
            <a:off x="827584" y="2564904"/>
            <a:ext cx="259228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829134950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23529" y="260648"/>
            <a:ext cx="8064895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Посади дерево»</a:t>
            </a:r>
          </a:p>
          <a:p>
            <a:pPr lvl="0"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 Сквер Ермакова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251520" y="1700808"/>
            <a:ext cx="7992888" cy="4536504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algn="ctr" eaLnBrk="0" hangingPunct="0">
              <a:defRPr/>
            </a:pPr>
            <a:r>
              <a:rPr kumimoji="0" lang="ru-RU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kumimoji="0" lang="ru-RU" sz="2000" b="1" dirty="0" smtClean="0">
                <a:solidFill>
                  <a:schemeClr val="tx2">
                    <a:lumMod val="75000"/>
                  </a:schemeClr>
                </a:solidFill>
              </a:rPr>
              <a:t>6 мая 2016 года учащиеся  10-11 классов (Селютин А., </a:t>
            </a:r>
            <a:r>
              <a:rPr kumimoji="0"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Умаралиева</a:t>
            </a:r>
            <a:r>
              <a:rPr kumimoji="0" lang="ru-RU" sz="2000" b="1" dirty="0" smtClean="0">
                <a:solidFill>
                  <a:schemeClr val="tx2">
                    <a:lumMod val="75000"/>
                  </a:schemeClr>
                </a:solidFill>
              </a:rPr>
              <a:t> С., </a:t>
            </a:r>
            <a:r>
              <a:rPr kumimoji="0"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Шебаршова</a:t>
            </a:r>
            <a:r>
              <a:rPr kumimoji="0" lang="ru-RU" sz="2000" b="1" dirty="0" smtClean="0">
                <a:solidFill>
                  <a:schemeClr val="tx2">
                    <a:lumMod val="75000"/>
                  </a:schemeClr>
                </a:solidFill>
              </a:rPr>
              <a:t> Н., </a:t>
            </a:r>
            <a:r>
              <a:rPr kumimoji="0"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Ишарнова</a:t>
            </a:r>
            <a:r>
              <a:rPr kumimoji="0" lang="ru-RU" sz="2000" b="1" dirty="0" smtClean="0">
                <a:solidFill>
                  <a:schemeClr val="tx2">
                    <a:lumMod val="75000"/>
                  </a:schemeClr>
                </a:solidFill>
              </a:rPr>
              <a:t> В.) приняли участие в озеленении сквера на улице Ермакова  </a:t>
            </a:r>
            <a:endParaRPr kumimoji="0"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8562" y="5733256"/>
            <a:ext cx="601385" cy="720080"/>
          </a:xfrm>
          <a:prstGeom prst="triangle">
            <a:avLst/>
          </a:prstGeom>
        </p:spPr>
      </p:pic>
      <p:pic>
        <p:nvPicPr>
          <p:cNvPr id="20" name="Рисунок 19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32656"/>
            <a:ext cx="936104" cy="86409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Users\Галина\Desktop\DSC0149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2996952"/>
            <a:ext cx="2232248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Users\Галина\Desktop\DSC0149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323528" y="3212976"/>
            <a:ext cx="216024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C:\Users\Галина\Desktop\DSC01491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4653136"/>
            <a:ext cx="22322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C:\Users\Галина\Desktop\DSC0152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2996952"/>
            <a:ext cx="235431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C:\Users\Галина\Downloads\DSC0148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4653136"/>
            <a:ext cx="223224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23529" y="260648"/>
            <a:ext cx="8064896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Акция«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Посади дерево»</a:t>
            </a:r>
          </a:p>
          <a:p>
            <a:pPr lvl="0"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Аллея выпускников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251520" y="1484784"/>
            <a:ext cx="7992888" cy="511256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2016-2017г.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88424" y="5949280"/>
            <a:ext cx="601385" cy="720080"/>
          </a:xfrm>
          <a:prstGeom prst="triangle">
            <a:avLst/>
          </a:prstGeom>
        </p:spPr>
      </p:pic>
      <p:pic>
        <p:nvPicPr>
          <p:cNvPr id="11" name="Рисунок 10" descr="D:\мамина папка 1\кл руководство\аллея выпускников\P1010028.JPG"/>
          <p:cNvPicPr/>
          <p:nvPr/>
        </p:nvPicPr>
        <p:blipFill>
          <a:blip r:embed="rId4" cstate="print"/>
          <a:srcRect l="6326" t="6988" r="9116" b="7554"/>
          <a:stretch>
            <a:fillRect/>
          </a:stretch>
        </p:blipFill>
        <p:spPr bwMode="auto">
          <a:xfrm>
            <a:off x="2843808" y="4365104"/>
            <a:ext cx="266429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мамина папка 1\кл руководство\аллея выпускников\P1010063.JPG"/>
          <p:cNvPicPr/>
          <p:nvPr/>
        </p:nvPicPr>
        <p:blipFill>
          <a:blip r:embed="rId5" cstate="print"/>
          <a:srcRect t="6828" b="6474"/>
          <a:stretch>
            <a:fillRect/>
          </a:stretch>
        </p:blipFill>
        <p:spPr bwMode="auto">
          <a:xfrm>
            <a:off x="6516216" y="1844824"/>
            <a:ext cx="158417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D:\мамина папка 1\кл руководство\аллея выпускников\P1010054.JPG"/>
          <p:cNvPicPr/>
          <p:nvPr/>
        </p:nvPicPr>
        <p:blipFill>
          <a:blip r:embed="rId6" cstate="print"/>
          <a:srcRect l="23659"/>
          <a:stretch>
            <a:fillRect/>
          </a:stretch>
        </p:blipFill>
        <p:spPr bwMode="auto">
          <a:xfrm>
            <a:off x="4788024" y="1844824"/>
            <a:ext cx="158417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D:\мамина папка 1\кл руководство\аллея выпускников\P101005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1844824"/>
            <a:ext cx="172819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D:\мамина папка 1\кл руководство\аллея выпускников\P1010059.JPG"/>
          <p:cNvPicPr/>
          <p:nvPr/>
        </p:nvPicPr>
        <p:blipFill>
          <a:blip r:embed="rId8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611560" y="1844824"/>
            <a:ext cx="216024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D:\мамина папка 1\экология\Аллея\P60918-110740.jpg"/>
          <p:cNvPicPr/>
          <p:nvPr/>
        </p:nvPicPr>
        <p:blipFill>
          <a:blip r:embed="rId9" cstate="print">
            <a:lum contrast="20000"/>
          </a:blip>
          <a:srcRect l="22199" t="4881" r="29143" b="22462"/>
          <a:stretch>
            <a:fillRect/>
          </a:stretch>
        </p:blipFill>
        <p:spPr bwMode="auto">
          <a:xfrm>
            <a:off x="611560" y="3861048"/>
            <a:ext cx="1800200" cy="1671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915816" y="3789040"/>
            <a:ext cx="5112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Посадили облепиху, рябину, вишню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9" name="Рисунок 18" descr="D:\мамина папка 1\экология\Аллея\P60918-110810 - копия.jpg"/>
          <p:cNvPicPr/>
          <p:nvPr/>
        </p:nvPicPr>
        <p:blipFill>
          <a:blip r:embed="rId10" cstate="print"/>
          <a:srcRect l="13982" b="11904"/>
          <a:stretch>
            <a:fillRect/>
          </a:stretch>
        </p:blipFill>
        <p:spPr bwMode="auto">
          <a:xfrm>
            <a:off x="5724128" y="4365104"/>
            <a:ext cx="223224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Али\Downloads\Bez1212_tsvtsv1.pn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7544" y="332656"/>
            <a:ext cx="648072" cy="57606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429" y="260648"/>
            <a:ext cx="3008313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400" dirty="0" smtClean="0"/>
              <a:t> </a:t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625229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endParaRPr lang="ru-RU" sz="20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Конкурс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«Оставим леса потомкам!»</a:t>
            </a:r>
            <a:b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в рамках областной экологической </a:t>
            </a:r>
            <a:b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акции «Живи, лес!»</a:t>
            </a:r>
          </a:p>
          <a:p>
            <a:pPr algn="ctr">
              <a:buNone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Проект: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«Пусть всегда будет лес!»</a:t>
            </a:r>
          </a:p>
          <a:p>
            <a:pPr algn="ctr">
              <a:buNone/>
            </a:pPr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Наш девиз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:</a:t>
            </a:r>
            <a:r>
              <a:rPr lang="ru-RU" sz="2200" dirty="0"/>
              <a:t>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Сохраним родной лес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!</a:t>
            </a:r>
          </a:p>
          <a:p>
            <a:endParaRPr lang="ru-RU" sz="2200" dirty="0" smtClean="0"/>
          </a:p>
          <a:p>
            <a:pPr algn="ctr"/>
            <a:r>
              <a:rPr lang="ru-RU" sz="2200" b="1" i="1" dirty="0" smtClean="0">
                <a:solidFill>
                  <a:schemeClr val="tx2">
                    <a:lumMod val="75000"/>
                  </a:schemeClr>
                </a:solidFill>
              </a:rPr>
              <a:t>Цель проекта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: активизация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природоохранной деятельности школьников.</a:t>
            </a:r>
          </a:p>
          <a:p>
            <a:pPr algn="just"/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200" b="1" i="1" dirty="0">
                <a:solidFill>
                  <a:schemeClr val="tx2">
                    <a:lumMod val="75000"/>
                  </a:schemeClr>
                </a:solidFill>
              </a:rPr>
              <a:t>Задачи:</a:t>
            </a:r>
          </a:p>
          <a:p>
            <a:pPr lvl="0" algn="just"/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формировать понимание значимости природоохранных действий в защиту леса;</a:t>
            </a:r>
          </a:p>
          <a:p>
            <a:pPr lvl="0" algn="just"/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воспитывать у учащихся ответственное отношение к лесным богатствам родного края;</a:t>
            </a:r>
          </a:p>
          <a:p>
            <a:pPr lvl="0" algn="just"/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привлекать внимание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школьников, родителей, жителей района </a:t>
            </a:r>
            <a:r>
              <a:rPr lang="ru-RU" sz="2200" b="1" dirty="0">
                <a:solidFill>
                  <a:schemeClr val="tx2">
                    <a:lumMod val="75000"/>
                  </a:schemeClr>
                </a:solidFill>
              </a:rPr>
              <a:t>к проблемам защиты, восстановления природных лесных сообществ и искусственных лесопосадок в окрестностях </a:t>
            </a:r>
            <a:r>
              <a:rPr lang="ru-RU" sz="2200" b="1" dirty="0" smtClean="0">
                <a:solidFill>
                  <a:schemeClr val="tx2">
                    <a:lumMod val="75000"/>
                  </a:schemeClr>
                </a:solidFill>
              </a:rPr>
              <a:t> района, города.</a:t>
            </a:r>
            <a:endParaRPr lang="ru-RU" sz="22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916832"/>
            <a:ext cx="3008313" cy="460851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«Средняя школа № 47»</a:t>
            </a:r>
          </a:p>
          <a:p>
            <a:pPr algn="ctr"/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город Новокузнецк</a:t>
            </a:r>
          </a:p>
          <a:p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Авторы:   </a:t>
            </a:r>
            <a:r>
              <a:rPr lang="ru-RU" sz="1500" b="1" dirty="0" err="1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Чермянина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 Мария, </a:t>
            </a:r>
            <a:r>
              <a:rPr lang="ru-RU" sz="1500" b="1" dirty="0" err="1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Налимова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 Наталья, учащиеся 7б класса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</a:b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Руководитель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: Колягина Галина Борисовна,   </a:t>
            </a: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куратор программы «Экологическая среда и здоровье человека».</a:t>
            </a:r>
          </a:p>
          <a:p>
            <a:r>
              <a:rPr lang="ru-RU" sz="15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Малукова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Светлана Анатольевна, </a:t>
            </a: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куратор  направления «Гражданская активность».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sz="15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1500" b="1" dirty="0" err="1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Пупкова</a:t>
            </a:r>
            <a:r>
              <a:rPr lang="ru-RU" sz="1500" b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Светлана Владимировна, </a:t>
            </a:r>
            <a:r>
              <a:rPr lang="ru-RU" sz="15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куратор программы «Юный пожарный».</a:t>
            </a:r>
            <a:endParaRPr lang="ru-RU" sz="15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Рисунок 4" descr="D:\мамина папка 1\экология\проект сетевой\P1010051.JPG"/>
          <p:cNvPicPr/>
          <p:nvPr/>
        </p:nvPicPr>
        <p:blipFill>
          <a:blip r:embed="rId2" cstate="print"/>
          <a:srcRect b="15185"/>
          <a:stretch>
            <a:fillRect/>
          </a:stretch>
        </p:blipFill>
        <p:spPr bwMode="auto">
          <a:xfrm>
            <a:off x="467544" y="260648"/>
            <a:ext cx="2952328" cy="1512168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27585" y="1340768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Школа № 47</a:t>
            </a:r>
            <a:endParaRPr lang="ru-RU" b="1" i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58298" y="6093296"/>
            <a:ext cx="685702" cy="764704"/>
          </a:xfrm>
          <a:prstGeom prst="triangle">
            <a:avLst/>
          </a:prstGeom>
        </p:spPr>
      </p:pic>
      <p:pic>
        <p:nvPicPr>
          <p:cNvPr id="8" name="Рисунок 7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755576" cy="69269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23529" y="188640"/>
            <a:ext cx="8352927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Акция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«Отходы в доходы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!»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251520" y="1484784"/>
            <a:ext cx="8280920" cy="475252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                        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32441" y="6021288"/>
            <a:ext cx="611559" cy="732262"/>
          </a:xfrm>
          <a:prstGeom prst="triangle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1988840"/>
            <a:ext cx="1895809" cy="2304256"/>
          </a:xfrm>
          <a:prstGeom prst="rect">
            <a:avLst/>
          </a:prstGeom>
        </p:spPr>
      </p:pic>
      <p:pic>
        <p:nvPicPr>
          <p:cNvPr id="16385" name="Picture 1" descr="D:\мамина папка 1\экология\макул урок 2017\P101003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27784" y="1844824"/>
            <a:ext cx="2496277" cy="1800200"/>
          </a:xfrm>
          <a:prstGeom prst="rect">
            <a:avLst/>
          </a:prstGeom>
          <a:noFill/>
        </p:spPr>
      </p:pic>
      <p:pic>
        <p:nvPicPr>
          <p:cNvPr id="15" name="Рисунок 14" descr="D:\мамина папка 1\экология\макул урок 2017\P1010059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55776" y="3933056"/>
            <a:ext cx="259228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Али\Downloads\Bez1212_tsvtsv1.pn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11560" y="332657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971600" y="5373216"/>
            <a:ext cx="1637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2014-2017 г.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5292080" y="1900537"/>
            <a:ext cx="31683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83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 </a:t>
            </a: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Цель: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сохранить   леса Кузбасса.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83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Ежегодно учащиеся, родители и учителя школы собирают более 3000 кг макулатуры и 200кг пластика!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83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Одна тонна макулатуры спасает 10 деревьев. Мы спасаем до 30 деревьев!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683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На деньги, полученные от макулатуры, облагораживаем  пришкольный участок. 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12" name="музыка к презентаци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7884368" y="566124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19411957"/>
      </p:ext>
    </p:extLst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1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467545" y="415925"/>
            <a:ext cx="8064895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Изготовление контейнеров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для вторсырья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539552" y="1628800"/>
            <a:ext cx="7704856" cy="4536504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3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        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2017г.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88424" y="5863060"/>
            <a:ext cx="613255" cy="734292"/>
          </a:xfrm>
          <a:prstGeom prst="triangle">
            <a:avLst/>
          </a:prstGeom>
        </p:spPr>
      </p:pic>
      <p:pic>
        <p:nvPicPr>
          <p:cNvPr id="9" name="Рисунок 8" descr="D:\мамина папка 1\экология\конкурс контейнер\P101006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005064"/>
            <a:ext cx="26642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мамина папка 1\экология\конкурс контейнер\P101006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988840"/>
            <a:ext cx="266429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:\мамина папка 1\экология\конкурс контейнер\P101007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2708920"/>
            <a:ext cx="345638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Али\Downloads\Bez1212_tsvtsv1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1560" y="548680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55576" y="1772816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Изготовили контейнеры для сбора бумаги, пластика, металла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95537" y="188640"/>
            <a:ext cx="8208912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Экопросвещение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Агитбригада «Искорка»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23528" y="1412776"/>
            <a:ext cx="8136904" cy="482453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eaLnBrk="0" hangingPunct="0">
              <a:defRPr/>
            </a:pPr>
            <a:endParaRPr kumimoji="0" lang="ru-RU" sz="2400" i="1">
              <a:latin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5623" y="6021786"/>
            <a:ext cx="698377" cy="836214"/>
          </a:xfrm>
          <a:prstGeom prst="triangle">
            <a:avLst/>
          </a:prstGeom>
        </p:spPr>
      </p:pic>
      <p:pic>
        <p:nvPicPr>
          <p:cNvPr id="11" name="Рисунок 10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72816"/>
            <a:ext cx="2160240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17032"/>
            <a:ext cx="2187109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95537" y="5373217"/>
            <a:ext cx="23762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2016-2017 г.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539552" y="1356741"/>
            <a:ext cx="475252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" algn="l"/>
              </a:tabLst>
            </a:pPr>
            <a:r>
              <a:rPr kumimoji="0" lang="ru-RU" sz="2000" b="1" i="1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Запомнили!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" algn="l"/>
              </a:tabLst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Категорически запрещается: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6096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применять для розжига костра легковоспламеняющиеся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>
                <a:tab pos="6096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и горючие жидкости;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- оставлять без присмотра недогоревший костер;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609600" algn="l"/>
              </a:tabLst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-  выжигать сухую траву на лесных полянах,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9600" algn="l"/>
              </a:tabLst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Calibri" pitchFamily="34" charset="0"/>
                <a:cs typeface="Times New Roman" pitchFamily="18" charset="0"/>
              </a:rPr>
              <a:t>Покидая лес,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костер должен быть тщательно засыпан землей или залит водой до полного прекращения тления.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750" r="28125"/>
          <a:stretch>
            <a:fillRect/>
          </a:stretch>
        </p:blipFill>
        <p:spPr bwMode="auto">
          <a:xfrm>
            <a:off x="4355976" y="1772816"/>
            <a:ext cx="1512168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31171545"/>
      </p:ext>
    </p:extLst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23528" y="116632"/>
            <a:ext cx="8568952" cy="153233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     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Экопросвещение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Агитбригада «Экологический спецназ»</a:t>
            </a:r>
          </a:p>
          <a:p>
            <a:pPr algn="ctr">
              <a:defRPr/>
            </a:pPr>
            <a:endParaRPr lang="ru-RU" sz="2800" b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95536" y="1988840"/>
            <a:ext cx="8352928" cy="439248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eaLnBrk="0" hangingPunct="0">
              <a:defRPr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eaLnBrk="0" hangingPunct="0">
              <a:defRPr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eaLnBrk="0" hangingPunct="0">
              <a:defRPr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eaLnBrk="0" hangingPunct="0">
              <a:defRPr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eaLnBrk="0" hangingPunct="0">
              <a:defRPr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eaLnBrk="0" hangingPunct="0">
              <a:defRPr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eaLnBrk="0" hangingPunct="0">
              <a:defRPr/>
            </a:pPr>
            <a:endParaRPr lang="ru-RU" sz="2400" b="1" i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eaLnBrk="0" hangingPunct="0">
              <a:defRPr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    2017г.</a:t>
            </a:r>
            <a:endParaRPr kumimoji="0" lang="ru-RU" sz="16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76456" y="6298178"/>
            <a:ext cx="467544" cy="559822"/>
          </a:xfrm>
          <a:prstGeom prst="triangle">
            <a:avLst/>
          </a:prstGeom>
        </p:spPr>
      </p:pic>
      <p:pic>
        <p:nvPicPr>
          <p:cNvPr id="17" name="Рисунок 16" descr="AdPHItJofa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2276872"/>
            <a:ext cx="2376264" cy="1584176"/>
          </a:xfrm>
          <a:prstGeom prst="rect">
            <a:avLst/>
          </a:prstGeom>
        </p:spPr>
      </p:pic>
      <p:pic>
        <p:nvPicPr>
          <p:cNvPr id="19" name="Рисунок 18" descr="glWAZnnSpf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24129" y="2276872"/>
            <a:ext cx="2376264" cy="1584176"/>
          </a:xfrm>
          <a:prstGeom prst="rect">
            <a:avLst/>
          </a:prstGeom>
        </p:spPr>
      </p:pic>
      <p:pic>
        <p:nvPicPr>
          <p:cNvPr id="20" name="Рисунок 19" descr="lzeuFj1qkjU.jpg"/>
          <p:cNvPicPr>
            <a:picLocks noChangeAspect="1"/>
          </p:cNvPicPr>
          <p:nvPr/>
        </p:nvPicPr>
        <p:blipFill>
          <a:blip r:embed="rId6" cstate="print">
            <a:lum bright="10000" contrast="20000"/>
          </a:blip>
          <a:srcRect r="26155"/>
          <a:stretch>
            <a:fillRect/>
          </a:stretch>
        </p:blipFill>
        <p:spPr>
          <a:xfrm>
            <a:off x="3419872" y="2276872"/>
            <a:ext cx="2111153" cy="1584176"/>
          </a:xfrm>
          <a:prstGeom prst="rect">
            <a:avLst/>
          </a:prstGeom>
        </p:spPr>
      </p:pic>
      <p:pic>
        <p:nvPicPr>
          <p:cNvPr id="11" name="Рисунок 10" descr="C:\Users\Али\Downloads\Bez1212_tsvtsv1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116632"/>
            <a:ext cx="648072" cy="57606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5220072" y="4118351"/>
            <a:ext cx="30243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   Берёзку  сохранили  вы?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Пусть деревце растёт!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  И, шелестя листочками,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Спасибо   вам шепнёт.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683568" y="4125306"/>
            <a:ext cx="46085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этот зрительный зал мы сегодня пришли,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Чтобы вновь говорить о проблемах Земли.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Пусть услышат нас все, и, конечно, поймут,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 к полезным делам поскорей перейдут.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467544" y="116633"/>
            <a:ext cx="8280920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</a:rPr>
              <a:t> </a:t>
            </a:r>
            <a:r>
              <a:rPr kumimoji="0" lang="ru-RU" sz="2800" b="1" dirty="0" smtClean="0">
                <a:solidFill>
                  <a:srgbClr val="C00000"/>
                </a:solidFill>
                <a:latin typeface="Verdana" pitchFamily="34" charset="0"/>
              </a:rPr>
              <a:t>  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Участвовали в интерактивной игре  </a:t>
            </a:r>
          </a:p>
          <a:p>
            <a:pPr>
              <a:defRPr/>
            </a:pP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«Как жить </a:t>
            </a:r>
            <a:r>
              <a:rPr kumimoji="0" lang="ru-RU" sz="2800" b="1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экологично</a:t>
            </a: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в мегаполисе»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95536" y="1484784"/>
            <a:ext cx="8208912" cy="482453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</a:t>
            </a:r>
          </a:p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</a:t>
            </a:r>
          </a:p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  2017г.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01850" y="6021288"/>
            <a:ext cx="542150" cy="649154"/>
          </a:xfrm>
          <a:prstGeom prst="triangle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4149080"/>
            <a:ext cx="2880320" cy="18019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4149080"/>
            <a:ext cx="2051854" cy="136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55578" y="4139176"/>
            <a:ext cx="1872206" cy="116229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3568" y="2348880"/>
            <a:ext cx="77048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Человечество неразумно использует природные ресурсы. Снижается количество деревьев из- за нашего неразумного потребления бумаги.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Одним из эффективных путей изменения ситуации является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экопросвещение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и смена образа  жизни на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</a:rPr>
              <a:t>экологичный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628800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u="sng" dirty="0" smtClean="0">
                <a:solidFill>
                  <a:schemeClr val="accent1">
                    <a:lumMod val="50000"/>
                  </a:schemeClr>
                </a:solidFill>
              </a:rPr>
              <a:t>Цель: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сформировать ответственное отношение  школьников к состоянию окружающей среде.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4" name="Рисунок 13" descr="C:\Users\Али\Downloads\Bez1212_tsvtsv1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116632"/>
            <a:ext cx="539552" cy="5486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99678633"/>
      </p:ext>
    </p:extLst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539553" y="332656"/>
            <a:ext cx="7920880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Экологический урок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«Разделяй с нами» 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539552" y="1700808"/>
            <a:ext cx="7776864" cy="446449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</a:t>
            </a:r>
          </a:p>
          <a:p>
            <a:pPr>
              <a:defRPr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    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5623" y="5733256"/>
            <a:ext cx="698377" cy="836214"/>
          </a:xfrm>
          <a:prstGeom prst="triangle">
            <a:avLst/>
          </a:prstGeom>
        </p:spPr>
      </p:pic>
      <p:pic>
        <p:nvPicPr>
          <p:cNvPr id="6" name="Рисунок 5" descr="D:\мамина папка 1\экология\РАЗДЕЛЯЙ С НАМИ\IMG_385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2060848"/>
            <a:ext cx="216024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мамина папка 1\экология\РАЗДЕЛЯЙ С НАМИ\IMG_3934.JPG"/>
          <p:cNvPicPr/>
          <p:nvPr/>
        </p:nvPicPr>
        <p:blipFill>
          <a:blip r:embed="rId5" cstate="print"/>
          <a:srcRect l="10432"/>
          <a:stretch>
            <a:fillRect/>
          </a:stretch>
        </p:blipFill>
        <p:spPr bwMode="auto">
          <a:xfrm>
            <a:off x="3563888" y="2060848"/>
            <a:ext cx="223224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мамина папка 1\экология\РАЗДЕЛЯЙ С НАМИ\IMG_395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9592" y="2060848"/>
            <a:ext cx="244827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Али\Downloads\Bez1212_tsvtsv1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548680"/>
            <a:ext cx="936104" cy="86409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4788024" y="3907294"/>
            <a:ext cx="316835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Мы - ревнители природы,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Соберём вокруг отходы: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стаканчики, и пробки,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бутылки, и коробки,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И ненужный людям хлам.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Разве это трудно нам?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itchFamily="34" charset="0"/>
              </a:rPr>
              <a:t> </a:t>
            </a: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755576" y="3982716"/>
            <a:ext cx="374441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Мы земле родной поможем,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Если всё раздельно сложим,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    Не выбрасывая вон.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15616" y="5301208"/>
            <a:ext cx="1324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2016-2017г.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200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539553" y="415925"/>
            <a:ext cx="7920880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Сохраним лес от пожара!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Станция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Лужба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539552" y="1772816"/>
            <a:ext cx="7848872" cy="442174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eaLnBrk="0" hangingPunct="0">
              <a:defRPr/>
            </a:pPr>
            <a:r>
              <a:rPr kumimoji="0" lang="ru-RU" sz="1600" b="1" dirty="0" smtClean="0">
                <a:solidFill>
                  <a:schemeClr val="tx2">
                    <a:lumMod val="75000"/>
                  </a:schemeClr>
                </a:solidFill>
              </a:rPr>
              <a:t>Наши школьники ежегодно совершают туристические походы, которые организуют классные руководители, родители. Во время походов проводятся мероприятия,  посвященные сохранению природы.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Мы</a:t>
            </a:r>
            <a:r>
              <a:rPr kumimoji="0" lang="ru-RU" sz="1600" b="1" dirty="0" smtClean="0">
                <a:solidFill>
                  <a:schemeClr val="tx2">
                    <a:lumMod val="75000"/>
                  </a:schemeClr>
                </a:solidFill>
              </a:rPr>
              <a:t> собираем  мусор, чистим родники, облагораживаем территорию. </a:t>
            </a:r>
          </a:p>
          <a:p>
            <a:pPr eaLnBrk="0" hangingPunct="0"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kumimoji="0"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kumimoji="0"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kumimoji="0"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kumimoji="0"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r>
              <a:rPr kumimoji="0" lang="ru-RU" sz="1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  <a:p>
            <a:pPr eaLnBrk="0" hangingPunct="0"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r>
              <a:rPr kumimoji="0"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 11.09.2016г.</a:t>
            </a:r>
            <a:endParaRPr kumimoji="0"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5623" y="5805264"/>
            <a:ext cx="698377" cy="836214"/>
          </a:xfrm>
          <a:prstGeom prst="triangle">
            <a:avLst/>
          </a:prstGeom>
        </p:spPr>
      </p:pic>
      <p:pic>
        <p:nvPicPr>
          <p:cNvPr id="11" name="Рисунок 10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76673"/>
            <a:ext cx="648072" cy="57606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Галина\Desktop\DSC0265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212976"/>
            <a:ext cx="223224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Галина\Desktop\DSC0266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3212976"/>
            <a:ext cx="223224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Галина\Desktop\DSC02674.JPG"/>
          <p:cNvPicPr/>
          <p:nvPr/>
        </p:nvPicPr>
        <p:blipFill>
          <a:blip r:embed="rId7" cstate="print"/>
          <a:srcRect b="21970"/>
          <a:stretch>
            <a:fillRect/>
          </a:stretch>
        </p:blipFill>
        <p:spPr bwMode="auto">
          <a:xfrm>
            <a:off x="827584" y="3212976"/>
            <a:ext cx="2304256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G:\фото\DSC0269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4797152"/>
            <a:ext cx="223224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G:\фото\DSC02687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872" y="4797152"/>
            <a:ext cx="2232248" cy="1296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611560" y="332656"/>
            <a:ext cx="7848872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Оформили стенд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«Сохраним лес»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611560" y="1628800"/>
            <a:ext cx="7776864" cy="403244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 </a:t>
            </a:r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2016-2017 г.</a:t>
            </a: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58737" y="5733256"/>
            <a:ext cx="685263" cy="820512"/>
          </a:xfrm>
          <a:prstGeom prst="triangle">
            <a:avLst/>
          </a:prstGeom>
        </p:spPr>
      </p:pic>
      <p:pic>
        <p:nvPicPr>
          <p:cNvPr id="14" name="Рисунок 13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76672"/>
            <a:ext cx="720080" cy="57606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16832"/>
            <a:ext cx="3084572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user\Desktop\фото сбережем лес\DSCN448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916832"/>
            <a:ext cx="4186396" cy="33123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65648903"/>
      </p:ext>
    </p:extLst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539553" y="188640"/>
            <a:ext cx="7992888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Участвовали в конкурсе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рисунков «Сохраним  лес!»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494184" y="1484784"/>
            <a:ext cx="7776864" cy="475252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 algn="ctr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  <a:p>
            <a:pPr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   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2016-2017г. </a:t>
            </a:r>
            <a:endParaRPr lang="ru-RU" sz="1600" b="1" dirty="0">
              <a:solidFill>
                <a:srgbClr val="C00000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5623" y="5805264"/>
            <a:ext cx="698377" cy="836214"/>
          </a:xfrm>
          <a:prstGeom prst="triangle">
            <a:avLst/>
          </a:prstGeom>
        </p:spPr>
      </p:pic>
      <p:pic>
        <p:nvPicPr>
          <p:cNvPr id="11" name="Рисунок 10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32656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DSCN3661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72816"/>
            <a:ext cx="2710172" cy="3240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C:\Users\user\Desktop\фото сбережем лес\DSCN44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3056"/>
            <a:ext cx="3024336" cy="19585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772816"/>
            <a:ext cx="2994025" cy="1871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539553" y="260648"/>
            <a:ext cx="7920879" cy="153233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Участвовали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в конкурсе рисунков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«Сохраним  лес!»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539552" y="2060848"/>
            <a:ext cx="7906070" cy="4176464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algn="just" eaLnBrk="0" hangingPunct="0">
              <a:lnSpc>
                <a:spcPct val="150000"/>
              </a:lnSpc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На конкурс  рисунков «Останови огонь» были представлены работы, отражающие не только правила тушения пожаров, но и причины возникновения источников опасности и их последствия. Активное участие приняли следующие учащиеся: 6а класс - Расторгуева Лиза, Карасева Виктория, Колупаева Юлия, Ершова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Арианна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, 6б –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Валев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Александр, Васильева Виктория, 5б -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Дряблова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Мария, 10 – 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Шебаршова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К. </a:t>
            </a:r>
            <a:endParaRPr kumimoji="0" lang="ru-RU" sz="2000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5623" y="5877272"/>
            <a:ext cx="698377" cy="836214"/>
          </a:xfrm>
          <a:prstGeom prst="triangle">
            <a:avLst/>
          </a:prstGeom>
        </p:spPr>
      </p:pic>
      <p:pic>
        <p:nvPicPr>
          <p:cNvPr id="11" name="Рисунок 10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2656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471986866"/>
      </p:ext>
    </p:extLst>
  </p:cSld>
  <p:clrMapOvr>
    <a:masterClrMapping/>
  </p:clrMapOvr>
  <p:transition advClick="0" advTm="1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539551" y="332656"/>
            <a:ext cx="7992889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Авторы проекта</a:t>
            </a:r>
          </a:p>
          <a:p>
            <a:pPr algn="ctr"/>
            <a:endParaRPr lang="ru-RU" sz="28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467544" y="1772816"/>
            <a:ext cx="7992888" cy="433696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eaLnBrk="0" hangingPunct="0">
              <a:defRPr/>
            </a:pPr>
            <a:endParaRPr kumimoji="0" lang="ru-RU" sz="2400" i="1" dirty="0">
              <a:latin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8" y="4797152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8" descr="P32000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1917700"/>
            <a:ext cx="6192688" cy="4103588"/>
          </a:xfrm>
          <a:prstGeom prst="cloud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pic>
        <p:nvPicPr>
          <p:cNvPr id="14" name="Рисунок 13" descr="DSC06228.JPG"/>
          <p:cNvPicPr>
            <a:picLocks noChangeAspect="1"/>
          </p:cNvPicPr>
          <p:nvPr/>
        </p:nvPicPr>
        <p:blipFill>
          <a:blip r:embed="rId4" cstate="print"/>
          <a:srcRect l="19769" t="18109" r="61827" b="43300"/>
          <a:stretch>
            <a:fillRect/>
          </a:stretch>
        </p:blipFill>
        <p:spPr>
          <a:xfrm>
            <a:off x="2915816" y="2852936"/>
            <a:ext cx="1496417" cy="1773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DSC06228.JPG"/>
          <p:cNvPicPr>
            <a:picLocks noChangeAspect="1"/>
          </p:cNvPicPr>
          <p:nvPr/>
        </p:nvPicPr>
        <p:blipFill>
          <a:blip r:embed="rId5" cstate="print"/>
          <a:srcRect l="50578" t="21609" r="33252" b="51183"/>
          <a:stretch>
            <a:fillRect/>
          </a:stretch>
        </p:blipFill>
        <p:spPr>
          <a:xfrm>
            <a:off x="5076056" y="2924944"/>
            <a:ext cx="1575174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2987824" y="4797152"/>
            <a:ext cx="1512168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Налимова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 Наталья</a:t>
            </a:r>
            <a:endParaRPr lang="ru-RU" sz="16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148064" y="4797152"/>
            <a:ext cx="1512168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Чермянина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ea typeface="Verdana" pitchFamily="34" charset="0"/>
                <a:cs typeface="Verdana" pitchFamily="34" charset="0"/>
              </a:rPr>
              <a:t> Мария</a:t>
            </a:r>
            <a:endParaRPr lang="ru-RU" sz="1600" b="1" dirty="0">
              <a:solidFill>
                <a:schemeClr val="tx2">
                  <a:lumMod val="50000"/>
                </a:schemeClr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316416" y="5805264"/>
            <a:ext cx="827584" cy="922932"/>
          </a:xfrm>
          <a:prstGeom prst="triangle">
            <a:avLst/>
          </a:prstGeom>
        </p:spPr>
      </p:pic>
      <p:pic>
        <p:nvPicPr>
          <p:cNvPr id="19" name="Рисунок 18" descr="C:\Users\Али\Downloads\Bez1212_tsvtsv1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3568" y="404664"/>
            <a:ext cx="792088" cy="71623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89039205"/>
      </p:ext>
    </p:extLst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539553" y="260648"/>
            <a:ext cx="7992888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 Конкурс кроссвордов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«Стихия огня»</a:t>
            </a: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467544" y="1628800"/>
            <a:ext cx="7834061" cy="482453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algn="just" eaLnBrk="0" hangingPunct="0">
              <a:defRPr/>
            </a:pPr>
            <a:r>
              <a:rPr kumimoji="0" lang="ru-RU" sz="2000" b="1" dirty="0" smtClean="0">
                <a:solidFill>
                  <a:schemeClr val="tx2">
                    <a:lumMod val="75000"/>
                  </a:schemeClr>
                </a:solidFill>
              </a:rPr>
              <a:t>Учащиеся 5-7 - </a:t>
            </a:r>
            <a:r>
              <a:rPr kumimoji="0"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х</a:t>
            </a:r>
            <a:r>
              <a:rPr kumimoji="0" lang="ru-RU" sz="2000" b="1" dirty="0" smtClean="0">
                <a:solidFill>
                  <a:schemeClr val="tx2">
                    <a:lumMod val="75000"/>
                  </a:schemeClr>
                </a:solidFill>
              </a:rPr>
              <a:t> классов </a:t>
            </a:r>
          </a:p>
          <a:p>
            <a:pPr algn="just" eaLnBrk="0" hangingPunct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endParaRPr kumimoji="0"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endParaRPr kumimoji="0"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endParaRPr kumimoji="0"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endParaRPr kumimoji="0"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just" eaLnBrk="0" hangingPunct="0">
              <a:defRPr/>
            </a:pPr>
            <a:r>
              <a:rPr kumimoji="0"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kumimoji="0" lang="ru-RU" sz="1600" b="1" dirty="0" smtClean="0">
                <a:solidFill>
                  <a:schemeClr val="tx2">
                    <a:lumMod val="75000"/>
                  </a:schemeClr>
                </a:solidFill>
              </a:rPr>
              <a:t>     2016 -2017г.</a:t>
            </a:r>
            <a:endParaRPr kumimoji="0"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45622" y="5473106"/>
            <a:ext cx="698377" cy="836214"/>
          </a:xfrm>
          <a:prstGeom prst="triangle">
            <a:avLst/>
          </a:prstGeom>
        </p:spPr>
      </p:pic>
      <p:pic>
        <p:nvPicPr>
          <p:cNvPr id="11" name="Рисунок 10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32656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916832"/>
            <a:ext cx="2880320" cy="2143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93096"/>
            <a:ext cx="288032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20888"/>
            <a:ext cx="3744416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763351988"/>
      </p:ext>
    </p:extLst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23528" y="1628800"/>
            <a:ext cx="7776864" cy="4536504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eaLnBrk="0" hangingPunct="0">
              <a:defRPr/>
            </a:pPr>
            <a:endParaRPr kumimoji="0"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467545" y="260648"/>
            <a:ext cx="7992888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Verdana" pitchFamily="34" charset="0"/>
              </a:rPr>
              <a:t>  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Посетили выставку на тему:  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«Восстановим леса вместе»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5517232"/>
            <a:ext cx="698377" cy="836214"/>
          </a:xfrm>
          <a:prstGeom prst="triangle">
            <a:avLst/>
          </a:prstGeom>
        </p:spPr>
      </p:pic>
      <p:pic>
        <p:nvPicPr>
          <p:cNvPr id="37894" name="Picture 6" descr="http://i.booksee.org/covers/108000/b2dcc4964892c65b452599450db654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149080"/>
            <a:ext cx="1368152" cy="1800200"/>
          </a:xfrm>
          <a:prstGeom prst="rect">
            <a:avLst/>
          </a:prstGeom>
          <a:noFill/>
        </p:spPr>
      </p:pic>
      <p:pic>
        <p:nvPicPr>
          <p:cNvPr id="37896" name="Picture 8" descr="http://uhimik.ru/kak-vibrate-mesto-dlya-posadki-lesa-5-kak-vibrate-porodi-derev-v2/4488_html_72e85c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1988840"/>
            <a:ext cx="1368152" cy="1872208"/>
          </a:xfrm>
          <a:prstGeom prst="rect">
            <a:avLst/>
          </a:prstGeom>
          <a:noFill/>
        </p:spPr>
      </p:pic>
      <p:pic>
        <p:nvPicPr>
          <p:cNvPr id="37900" name="Picture 12" descr="http://www.pro.pr-kvadrat.ru/prefix/ba4fa7673c3ce5e84e8f90d6cd2e48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4149080"/>
            <a:ext cx="1368152" cy="1800200"/>
          </a:xfrm>
          <a:prstGeom prst="rect">
            <a:avLst/>
          </a:prstGeom>
          <a:noFill/>
        </p:spPr>
      </p:pic>
      <p:pic>
        <p:nvPicPr>
          <p:cNvPr id="37902" name="Picture 14" descr="http://accessories.mypartnershop.ru/img/1013169550.jpg"/>
          <p:cNvPicPr>
            <a:picLocks noChangeAspect="1" noChangeArrowheads="1"/>
          </p:cNvPicPr>
          <p:nvPr/>
        </p:nvPicPr>
        <p:blipFill>
          <a:blip r:embed="rId7" cstate="print"/>
          <a:srcRect b="5971"/>
          <a:stretch>
            <a:fillRect/>
          </a:stretch>
        </p:blipFill>
        <p:spPr bwMode="auto">
          <a:xfrm>
            <a:off x="4788024" y="1988840"/>
            <a:ext cx="1440160" cy="1872208"/>
          </a:xfrm>
          <a:prstGeom prst="rect">
            <a:avLst/>
          </a:prstGeom>
          <a:noFill/>
        </p:spPr>
      </p:pic>
      <p:pic>
        <p:nvPicPr>
          <p:cNvPr id="1026" name="Picture 2" descr="https://vos-school-5.edumsko.ru/uploads/2000/1770/section/100710/2017-18/18.09/i.jpg?150575635484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3568" y="1988840"/>
            <a:ext cx="2364913" cy="1872208"/>
          </a:xfrm>
          <a:prstGeom prst="rect">
            <a:avLst/>
          </a:prstGeom>
          <a:noFill/>
        </p:spPr>
      </p:pic>
      <p:pic>
        <p:nvPicPr>
          <p:cNvPr id="1028" name="Picture 4" descr="https://bookinist.com.ua/res/books/0/82/525/main_img.jpg"/>
          <p:cNvPicPr>
            <a:picLocks noChangeAspect="1" noChangeArrowheads="1"/>
          </p:cNvPicPr>
          <p:nvPr/>
        </p:nvPicPr>
        <p:blipFill>
          <a:blip r:embed="rId9" cstate="print"/>
          <a:srcRect b="3124"/>
          <a:stretch>
            <a:fillRect/>
          </a:stretch>
        </p:blipFill>
        <p:spPr bwMode="auto">
          <a:xfrm>
            <a:off x="6444208" y="1988840"/>
            <a:ext cx="1368152" cy="1872208"/>
          </a:xfrm>
          <a:prstGeom prst="rect">
            <a:avLst/>
          </a:prstGeom>
          <a:noFill/>
        </p:spPr>
      </p:pic>
      <p:pic>
        <p:nvPicPr>
          <p:cNvPr id="37898" name="Picture 10" descr="http://old.vmr-mo.ru/upload/iblock/163/kak-pravilno-posadit-derevo-s-pomoshchyu-posadochnoy-truby.jpg"/>
          <p:cNvPicPr>
            <a:picLocks noChangeAspect="1" noChangeArrowheads="1"/>
          </p:cNvPicPr>
          <p:nvPr/>
        </p:nvPicPr>
        <p:blipFill>
          <a:blip r:embed="rId10" cstate="print"/>
          <a:srcRect t="17308" r="74352" b="38462"/>
          <a:stretch>
            <a:fillRect/>
          </a:stretch>
        </p:blipFill>
        <p:spPr bwMode="auto">
          <a:xfrm>
            <a:off x="755576" y="4149080"/>
            <a:ext cx="1152128" cy="1008112"/>
          </a:xfrm>
          <a:prstGeom prst="ellipse">
            <a:avLst/>
          </a:prstGeom>
          <a:noFill/>
        </p:spPr>
      </p:pic>
      <p:pic>
        <p:nvPicPr>
          <p:cNvPr id="14" name="Рисунок 13" descr="D:\мамина папка 1\экология\живи лес КОНКУРС\живи лес фото\живи лес\DSCN2588.JPG"/>
          <p:cNvPicPr/>
          <p:nvPr/>
        </p:nvPicPr>
        <p:blipFill>
          <a:blip r:embed="rId11" cstate="print"/>
          <a:srcRect l="10134" t="22778"/>
          <a:stretch>
            <a:fillRect/>
          </a:stretch>
        </p:blipFill>
        <p:spPr bwMode="auto">
          <a:xfrm>
            <a:off x="2339752" y="4149080"/>
            <a:ext cx="23762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Али\Downloads\Bez1212_tsvtsv1.png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9552" y="332656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53182925"/>
      </p:ext>
    </p:extLst>
  </p:cSld>
  <p:clrMapOvr>
    <a:masterClrMapping/>
  </p:clrMapOvr>
  <p:transition advClick="0" advTm="3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539552" y="332656"/>
            <a:ext cx="8064896" cy="139612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Как сохранить лес? </a:t>
            </a:r>
          </a:p>
          <a:p>
            <a:pPr algn="ctr">
              <a:defRPr/>
            </a:pPr>
            <a:r>
              <a:rPr kumimoji="0" lang="ru-RU" sz="24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Что можем   лично мы сами для этого сделать?</a:t>
            </a:r>
            <a:endParaRPr kumimoji="0" lang="ru-RU" sz="2400" b="1" dirty="0">
              <a:solidFill>
                <a:schemeClr val="tx2">
                  <a:lumMod val="75000"/>
                </a:schemeClr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539552" y="2060848"/>
            <a:ext cx="7920880" cy="404893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eaLnBrk="0" hangingPunct="0">
              <a:defRPr/>
            </a:pPr>
            <a:endParaRPr kumimoji="0" lang="ru-RU" sz="2400" i="1" dirty="0">
              <a:latin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564904"/>
            <a:ext cx="4317151" cy="244827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16417" y="5805263"/>
            <a:ext cx="827584" cy="990923"/>
          </a:xfrm>
          <a:prstGeom prst="triangle">
            <a:avLst/>
          </a:prstGeom>
        </p:spPr>
      </p:pic>
      <p:pic>
        <p:nvPicPr>
          <p:cNvPr id="11" name="Рисунок 10" descr="D:\мамина папка 1\экология\конкурс контейнер\P1010106.JPG"/>
          <p:cNvPicPr/>
          <p:nvPr/>
        </p:nvPicPr>
        <p:blipFill>
          <a:blip r:embed="rId5" cstate="print">
            <a:lum/>
          </a:blip>
          <a:srcRect/>
          <a:stretch>
            <a:fillRect/>
          </a:stretch>
        </p:blipFill>
        <p:spPr bwMode="auto">
          <a:xfrm>
            <a:off x="1043608" y="2492896"/>
            <a:ext cx="216024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275856" y="5157192"/>
            <a:ext cx="489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Подумали все вместе и создали новый проект «Пусть всегда будет лес!» </a:t>
            </a:r>
            <a:endParaRPr lang="ru-RU" sz="20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Picture 17" descr="BD10499_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875830"/>
            <a:ext cx="1080120" cy="804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C:\Users\Али\Downloads\Bez1212_tsvtsv1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332656"/>
            <a:ext cx="648072" cy="576064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89039205"/>
      </p:ext>
    </p:extLst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9C3C7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95536" y="548680"/>
            <a:ext cx="8064896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  <a:t>Этапы проекта </a:t>
            </a:r>
            <a:b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</a:br>
            <a: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  <a:t>«Пусть всегда будет лес!»</a:t>
            </a:r>
            <a:endParaRPr kumimoji="0" lang="ru-RU" sz="28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467544" y="1844824"/>
            <a:ext cx="7776864" cy="403244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eaLnBrk="0" hangingPunct="0">
              <a:defRPr/>
            </a:pPr>
            <a:endParaRPr kumimoji="0" lang="ru-RU" sz="2400" i="1" dirty="0">
              <a:latin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16416" y="5709166"/>
            <a:ext cx="827584" cy="990922"/>
          </a:xfrm>
          <a:prstGeom prst="triangle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3848" y="4797152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8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620689"/>
            <a:ext cx="648072" cy="57606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1672550724"/>
              </p:ext>
            </p:extLst>
          </p:nvPr>
        </p:nvGraphicFramePr>
        <p:xfrm>
          <a:off x="1618908" y="1988840"/>
          <a:ext cx="6001092" cy="3008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55576" y="2132856"/>
            <a:ext cx="23434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</a:rPr>
              <a:t>        2014-2017г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89039205"/>
      </p:ext>
    </p:extLst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5868144" y="2492897"/>
            <a:ext cx="2016224" cy="64807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9FC0D5">
                  <a:alpha val="39998"/>
                </a:srgbClr>
              </a:gs>
              <a:gs pos="100000">
                <a:srgbClr val="8FADC0">
                  <a:alpha val="39998"/>
                </a:srgbClr>
              </a:gs>
            </a:gsLst>
            <a:lin ang="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467544" y="3429000"/>
            <a:ext cx="1224136" cy="64807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9FC0D5">
                  <a:alpha val="39998"/>
                </a:srgbClr>
              </a:gs>
              <a:gs pos="100000">
                <a:srgbClr val="8FADC0">
                  <a:alpha val="39998"/>
                </a:srgbClr>
              </a:gs>
            </a:gsLst>
            <a:lin ang="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5864439" y="3789040"/>
            <a:ext cx="1659889" cy="64807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9FC0D5">
                  <a:alpha val="39998"/>
                </a:srgbClr>
              </a:gs>
              <a:gs pos="100000">
                <a:srgbClr val="8FADC0">
                  <a:alpha val="39998"/>
                </a:srgbClr>
              </a:gs>
            </a:gsLst>
            <a:lin ang="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923928" y="4725144"/>
            <a:ext cx="1512168" cy="64807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9FC0D5">
                  <a:alpha val="39998"/>
                </a:srgbClr>
              </a:gs>
              <a:gs pos="100000">
                <a:srgbClr val="8FADC0">
                  <a:alpha val="39998"/>
                </a:srgbClr>
              </a:gs>
            </a:gsLst>
            <a:lin ang="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683568" y="5013176"/>
            <a:ext cx="1944216" cy="792088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9FC0D5">
                  <a:alpha val="39998"/>
                </a:srgbClr>
              </a:gs>
              <a:gs pos="100000">
                <a:srgbClr val="8FADC0">
                  <a:alpha val="39998"/>
                </a:srgbClr>
              </a:gs>
            </a:gsLst>
            <a:lin ang="0" scaled="1"/>
          </a:gradFill>
          <a:ln w="9525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3258131" y="4725144"/>
            <a:ext cx="3024187" cy="6596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162000" tIns="82800" rIns="162000" bIns="82800">
            <a:spAutoFit/>
          </a:bodyPr>
          <a:lstStyle/>
          <a:p>
            <a:pPr marL="457200" indent="-457200" algn="ctr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Учителя,</a:t>
            </a:r>
          </a:p>
          <a:p>
            <a:pPr marL="457200" indent="-457200" algn="ctr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родители</a:t>
            </a:r>
            <a:endParaRPr lang="ru-RU" sz="2000" b="1" dirty="0">
              <a:solidFill>
                <a:schemeClr val="tx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323528" y="3624625"/>
            <a:ext cx="14393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80000"/>
              </a:lnSpc>
              <a:defRPr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«</a:t>
            </a:r>
            <a:r>
              <a:rPr lang="ru-RU" sz="2000" b="1" dirty="0" err="1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СДиВ</a:t>
            </a:r>
            <a:r>
              <a:rPr lang="ru-RU" sz="2000" b="1" dirty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»</a:t>
            </a:r>
          </a:p>
          <a:p>
            <a:pPr algn="ctr">
              <a:defRPr/>
            </a:pPr>
            <a:endParaRPr kumimoji="0" lang="ru-RU" sz="2000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5740481" y="2511523"/>
            <a:ext cx="19998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kumimoji="0"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Совет </a:t>
            </a:r>
          </a:p>
          <a:p>
            <a:pPr algn="ctr">
              <a:lnSpc>
                <a:spcPct val="80000"/>
              </a:lnSpc>
              <a:defRPr/>
            </a:pPr>
            <a:r>
              <a:rPr kumimoji="0"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Актива школы</a:t>
            </a:r>
            <a:endParaRPr kumimoji="0" lang="ru-RU" sz="2000" b="1" dirty="0">
              <a:solidFill>
                <a:schemeClr val="tx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23528" y="5013176"/>
            <a:ext cx="26200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Жители</a:t>
            </a:r>
          </a:p>
          <a:p>
            <a:pPr marL="457200" indent="-457200" algn="ctr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Куйбышевского</a:t>
            </a:r>
          </a:p>
          <a:p>
            <a:pPr marL="457200" indent="-457200" algn="ctr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района</a:t>
            </a:r>
            <a:endParaRPr lang="ru-RU" sz="2000" b="1" dirty="0">
              <a:solidFill>
                <a:schemeClr val="tx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6084168" y="3793988"/>
            <a:ext cx="13681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Эко-отряд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cs typeface="Times New Roman" panose="02020603050405020304" pitchFamily="18" charset="0"/>
              </a:rPr>
              <a:t>«Забота»</a:t>
            </a:r>
            <a:endParaRPr kumimoji="0" lang="ru-RU" sz="2000" b="1" dirty="0">
              <a:solidFill>
                <a:schemeClr val="tx2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2301" name="Line 13"/>
          <p:cNvSpPr>
            <a:spLocks noChangeShapeType="1"/>
          </p:cNvSpPr>
          <p:nvPr/>
        </p:nvSpPr>
        <p:spPr bwMode="auto">
          <a:xfrm flipV="1">
            <a:off x="1331913" y="2565400"/>
            <a:ext cx="144462" cy="503238"/>
          </a:xfrm>
          <a:prstGeom prst="line">
            <a:avLst/>
          </a:prstGeom>
          <a:noFill/>
          <a:ln w="22225">
            <a:solidFill>
              <a:srgbClr val="6F97E7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259632" y="1556792"/>
            <a:ext cx="1008112" cy="935582"/>
            <a:chOff x="1020" y="754"/>
            <a:chExt cx="816" cy="816"/>
          </a:xfrm>
        </p:grpSpPr>
        <p:sp>
          <p:nvSpPr>
            <p:cNvPr id="14359" name="Oval 15"/>
            <p:cNvSpPr>
              <a:spLocks noChangeArrowheads="1"/>
            </p:cNvSpPr>
            <p:nvPr/>
          </p:nvSpPr>
          <p:spPr bwMode="auto">
            <a:xfrm>
              <a:off x="1020" y="754"/>
              <a:ext cx="816" cy="816"/>
            </a:xfrm>
            <a:prstGeom prst="ellipse">
              <a:avLst/>
            </a:prstGeom>
            <a:noFill/>
            <a:ln w="219075">
              <a:solidFill>
                <a:srgbClr val="FFA18B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60" name="Oval 16"/>
            <p:cNvSpPr>
              <a:spLocks noChangeArrowheads="1"/>
            </p:cNvSpPr>
            <p:nvPr/>
          </p:nvSpPr>
          <p:spPr bwMode="auto">
            <a:xfrm>
              <a:off x="1246" y="980"/>
              <a:ext cx="364" cy="364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A18B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306" name="Line 18"/>
          <p:cNvSpPr>
            <a:spLocks noChangeShapeType="1"/>
          </p:cNvSpPr>
          <p:nvPr/>
        </p:nvSpPr>
        <p:spPr bwMode="auto">
          <a:xfrm flipH="1" flipV="1">
            <a:off x="1835150" y="2636838"/>
            <a:ext cx="433388" cy="1943100"/>
          </a:xfrm>
          <a:prstGeom prst="line">
            <a:avLst/>
          </a:prstGeom>
          <a:noFill/>
          <a:ln w="22225">
            <a:solidFill>
              <a:srgbClr val="6F97E7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7" name="Line 19"/>
          <p:cNvSpPr>
            <a:spLocks noChangeShapeType="1"/>
          </p:cNvSpPr>
          <p:nvPr/>
        </p:nvSpPr>
        <p:spPr bwMode="auto">
          <a:xfrm flipH="1" flipV="1">
            <a:off x="2051050" y="2565400"/>
            <a:ext cx="1730375" cy="1943100"/>
          </a:xfrm>
          <a:prstGeom prst="line">
            <a:avLst/>
          </a:prstGeom>
          <a:noFill/>
          <a:ln w="22225">
            <a:solidFill>
              <a:srgbClr val="6F97E7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8" name="Line 20"/>
          <p:cNvSpPr>
            <a:spLocks noChangeShapeType="1"/>
          </p:cNvSpPr>
          <p:nvPr/>
        </p:nvSpPr>
        <p:spPr bwMode="auto">
          <a:xfrm flipH="1" flipV="1">
            <a:off x="2411413" y="2276474"/>
            <a:ext cx="3312715" cy="360363"/>
          </a:xfrm>
          <a:prstGeom prst="line">
            <a:avLst/>
          </a:prstGeom>
          <a:noFill/>
          <a:ln w="22225">
            <a:solidFill>
              <a:srgbClr val="6F97E7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09" name="Line 21"/>
          <p:cNvSpPr>
            <a:spLocks noChangeShapeType="1"/>
          </p:cNvSpPr>
          <p:nvPr/>
        </p:nvSpPr>
        <p:spPr bwMode="auto">
          <a:xfrm flipH="1" flipV="1">
            <a:off x="2123728" y="2420888"/>
            <a:ext cx="3312591" cy="1366836"/>
          </a:xfrm>
          <a:prstGeom prst="line">
            <a:avLst/>
          </a:prstGeom>
          <a:noFill/>
          <a:ln w="22225">
            <a:solidFill>
              <a:srgbClr val="6F97E7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356" name="Rectangle 23"/>
          <p:cNvSpPr>
            <a:spLocks noChangeArrowheads="1"/>
          </p:cNvSpPr>
          <p:nvPr/>
        </p:nvSpPr>
        <p:spPr bwMode="auto">
          <a:xfrm>
            <a:off x="1403648" y="404665"/>
            <a:ext cx="6912768" cy="288031"/>
          </a:xfrm>
          <a:prstGeom prst="rect">
            <a:avLst/>
          </a:prstGeom>
          <a:solidFill>
            <a:schemeClr val="accent6">
              <a:lumMod val="40000"/>
              <a:lumOff val="60000"/>
              <a:alpha val="0"/>
            </a:schemeClr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kumimoji="0" lang="ru-RU" sz="2800" b="1" dirty="0" smtClean="0">
              <a:solidFill>
                <a:srgbClr val="000066"/>
              </a:solidFill>
              <a:latin typeface="Verdana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72400" y="5703884"/>
            <a:ext cx="812135" cy="972425"/>
          </a:xfrm>
          <a:prstGeom prst="triangle">
            <a:avLst/>
          </a:prstGeom>
        </p:spPr>
      </p:pic>
      <p:sp>
        <p:nvSpPr>
          <p:cNvPr id="38" name="Line 19"/>
          <p:cNvSpPr>
            <a:spLocks noChangeShapeType="1"/>
          </p:cNvSpPr>
          <p:nvPr/>
        </p:nvSpPr>
        <p:spPr bwMode="auto">
          <a:xfrm flipH="1" flipV="1">
            <a:off x="2051720" y="2564904"/>
            <a:ext cx="1730375" cy="1943100"/>
          </a:xfrm>
          <a:prstGeom prst="line">
            <a:avLst/>
          </a:prstGeom>
          <a:noFill/>
          <a:ln w="22225">
            <a:solidFill>
              <a:srgbClr val="6F97E7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9" name="Line 13"/>
          <p:cNvSpPr>
            <a:spLocks noChangeShapeType="1"/>
          </p:cNvSpPr>
          <p:nvPr/>
        </p:nvSpPr>
        <p:spPr bwMode="auto">
          <a:xfrm flipV="1">
            <a:off x="1331640" y="2564904"/>
            <a:ext cx="144462" cy="503238"/>
          </a:xfrm>
          <a:prstGeom prst="line">
            <a:avLst/>
          </a:prstGeom>
          <a:noFill/>
          <a:ln w="22225">
            <a:solidFill>
              <a:srgbClr val="6F97E7"/>
            </a:solidFill>
            <a:prstDash val="dash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7544" y="260648"/>
            <a:ext cx="8208912" cy="10081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  <a:t>Участники проекта</a:t>
            </a:r>
          </a:p>
        </p:txBody>
      </p:sp>
      <p:pic>
        <p:nvPicPr>
          <p:cNvPr id="33" name="Рисунок 32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32656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38662801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/>
      <p:bldP spid="12297" grpId="0"/>
      <p:bldP spid="12298" grpId="0"/>
      <p:bldP spid="12299" grpId="0"/>
      <p:bldP spid="12301" grpId="0" animBg="1"/>
      <p:bldP spid="12306" grpId="0" animBg="1"/>
      <p:bldP spid="12307" grpId="0" animBg="1"/>
      <p:bldP spid="12308" grpId="0" animBg="1"/>
      <p:bldP spid="12309" grpId="0" animBg="1"/>
      <p:bldP spid="38" grpId="0" animBg="1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395537" y="548680"/>
            <a:ext cx="8064895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</a:rPr>
              <a:t>Участники проекта</a:t>
            </a:r>
          </a:p>
          <a:p>
            <a:pPr algn="ctr">
              <a:defRPr/>
            </a:pPr>
            <a:endParaRPr kumimoji="0" lang="ru-RU" sz="28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95536" y="1844824"/>
            <a:ext cx="7937510" cy="4192952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 eaLnBrk="0" hangingPunct="0">
              <a:defRPr/>
            </a:pPr>
            <a:endParaRPr kumimoji="0"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kumimoji="0"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kumimoji="0"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endParaRPr kumimoji="0" lang="ru-RU" sz="16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eaLnBrk="0" hangingPunct="0">
              <a:defRPr/>
            </a:pPr>
            <a:r>
              <a:rPr kumimoji="0" lang="ru-RU" b="1" dirty="0" smtClean="0">
                <a:solidFill>
                  <a:schemeClr val="tx2">
                    <a:lumMod val="75000"/>
                  </a:schemeClr>
                </a:solidFill>
              </a:rPr>
              <a:t>Учащиеся</a:t>
            </a:r>
            <a:endParaRPr kumimoji="0"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" name="Рисунок 9" descr="C:\Users\Али\Downloads\Bez1212_tsvtsv1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620688"/>
            <a:ext cx="792088" cy="7200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395248" y="5805264"/>
            <a:ext cx="748752" cy="896532"/>
          </a:xfrm>
          <a:prstGeom prst="triangle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3848" y="4797152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8" descr="https://pp.userapi.com/c840222/v840222376/21ec/YeESxbo6Oi8.jpg"/>
          <p:cNvPicPr/>
          <p:nvPr/>
        </p:nvPicPr>
        <p:blipFill>
          <a:blip r:embed="rId5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060848"/>
            <a:ext cx="2376264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D:\мамина папка 1\экология\макул урок 2017\P1010030.JPG"/>
          <p:cNvPicPr/>
          <p:nvPr/>
        </p:nvPicPr>
        <p:blipFill>
          <a:blip r:embed="rId6" cstate="print">
            <a:lum bright="10000" contrast="20000"/>
          </a:blip>
          <a:srcRect l="4419" b="7519"/>
          <a:stretch>
            <a:fillRect/>
          </a:stretch>
        </p:blipFill>
        <p:spPr bwMode="auto">
          <a:xfrm>
            <a:off x="755576" y="3789040"/>
            <a:ext cx="194421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/>
          <p:nvPr/>
        </p:nvPicPr>
        <p:blipFill>
          <a:blip r:embed="rId7" cstate="print">
            <a:lum bright="20000" contrast="30000"/>
          </a:blip>
          <a:stretch>
            <a:fillRect/>
          </a:stretch>
        </p:blipFill>
        <p:spPr>
          <a:xfrm>
            <a:off x="5364088" y="4149080"/>
            <a:ext cx="2736304" cy="1224136"/>
          </a:xfrm>
          <a:prstGeom prst="rect">
            <a:avLst/>
          </a:prstGeom>
        </p:spPr>
      </p:pic>
      <p:pic>
        <p:nvPicPr>
          <p:cNvPr id="19" name="Рисунок 18" descr="D:\мамина папка 1\экология\клумба деревья посад\клумба волонтеры 15г\P7090337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87824" y="4077072"/>
            <a:ext cx="208823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6084168" y="3717032"/>
            <a:ext cx="7072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932040" y="537321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Экологический отряд «Забота»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59832" y="3717032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Родители                                       Активисты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87824" y="537321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Волонтеры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25" name="Picture 2" descr="D:\мамина папка 1\экология\проект сетевой\P1010007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59832" y="2060848"/>
            <a:ext cx="2489418" cy="1728192"/>
          </a:xfrm>
          <a:prstGeom prst="rect">
            <a:avLst/>
          </a:prstGeom>
          <a:noFill/>
        </p:spPr>
      </p:pic>
      <p:pic>
        <p:nvPicPr>
          <p:cNvPr id="26" name="Рисунок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11560" y="2060848"/>
            <a:ext cx="2256284" cy="14401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89039205"/>
      </p:ext>
    </p:extLst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467544" y="260648"/>
            <a:ext cx="8064896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  <a:t>  Мероприятия</a:t>
            </a:r>
          </a:p>
          <a:p>
            <a:pPr algn="ctr">
              <a:defRPr/>
            </a:pPr>
            <a:endParaRPr kumimoji="0" lang="ru-RU" sz="28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95536" y="1556792"/>
            <a:ext cx="8064896" cy="4680520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pPr>
              <a:buNone/>
            </a:pP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6743" y="5949280"/>
            <a:ext cx="717257" cy="792088"/>
          </a:xfrm>
          <a:prstGeom prst="triangle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3848" y="4797152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8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404665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683568" y="1633293"/>
            <a:ext cx="763284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Наш экологический отряд «Забота» совместно с активистами школьной организации 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СДиВ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», учащимися, учителями, родителями провели ряд мероприятий по улучшению экологического состояния пришкольной территории: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очистили территорию от мусора;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посадили деревья и кустарники: рябину, ель, вишню, облепиху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;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разбили клумбы, посадили цветы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рганизовали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сбор макулатуры и пластика.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Приняли участие в озеленении Сквера по улице Ермакова.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Во время похода на станцию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Лужба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 провели ряд мероприятий по сохранению природы заповедных мест, леса от пожара.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Очистили от мусора лесную зону в парке ДК Дзержинского, в 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Топольниках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cs typeface="Times New Roman" pitchFamily="18" charset="0"/>
              </a:rPr>
              <a:t>Приняли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cs typeface="Times New Roman" pitchFamily="18" charset="0"/>
              </a:rPr>
              <a:t> участие в конкурсах: рисунков, кроссвордов.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baseline="0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Посетили школьную выставку «Восстановим леса вместе».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cs typeface="Times New Roman" pitchFamily="18" charset="0"/>
              </a:rPr>
              <a:t>Провели разъяснительную агитационную работу: Зачем собирать вторсырье, как собирать, как жить </a:t>
            </a:r>
            <a:r>
              <a:rPr kumimoji="0" lang="ru-RU" sz="1600" b="1" i="0" u="none" strike="noStrike" cap="none" normalizeH="0" dirty="0" err="1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cs typeface="Times New Roman" pitchFamily="18" charset="0"/>
              </a:rPr>
              <a:t>экологично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cs typeface="Times New Roman" pitchFamily="18" charset="0"/>
              </a:rPr>
              <a:t> в мегаполисе и отдыхать в лесу, огонь враг леса.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039205"/>
      </p:ext>
    </p:extLst>
  </p:cSld>
  <p:clrMapOvr>
    <a:masterClrMapping/>
  </p:clrMapOvr>
  <p:transition advClick="0" advTm="27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467544" y="620688"/>
            <a:ext cx="8064896" cy="105560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  <a:t> Территория реализации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000066"/>
                </a:solidFill>
                <a:latin typeface="Verdana" pitchFamily="34" charset="0"/>
              </a:rPr>
              <a:t> проекта</a:t>
            </a:r>
            <a:endParaRPr kumimoji="0" lang="ru-RU" sz="2800" b="1" dirty="0">
              <a:solidFill>
                <a:srgbClr val="C00000"/>
              </a:solidFill>
              <a:latin typeface="Verdana" pitchFamily="34" charset="0"/>
            </a:endParaRPr>
          </a:p>
        </p:txBody>
      </p:sp>
      <p:sp>
        <p:nvSpPr>
          <p:cNvPr id="11273" name="Document" descr="Упаковочная бумага"/>
          <p:cNvSpPr>
            <a:spLocks noEditPoints="1" noChangeArrowheads="1"/>
          </p:cNvSpPr>
          <p:nvPr/>
        </p:nvSpPr>
        <p:spPr bwMode="auto">
          <a:xfrm>
            <a:off x="395536" y="1988840"/>
            <a:ext cx="7920880" cy="4048936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FF9900"/>
            </a:outerShdw>
          </a:effectLst>
        </p:spPr>
        <p:txBody>
          <a:bodyPr/>
          <a:lstStyle/>
          <a:p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Пришкольный участок  на улице Веры Соломиной,12, Куйбышевский район (Дальнее Куйбышево), сквер на улице Ермакова, станция 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Лужба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(Поднебесные Зубья), </a:t>
            </a:r>
            <a:r>
              <a:rPr lang="ru-RU" sz="1600" b="1" dirty="0" err="1" smtClean="0">
                <a:solidFill>
                  <a:schemeClr val="tx2">
                    <a:lumMod val="75000"/>
                  </a:schemeClr>
                </a:solidFill>
              </a:rPr>
              <a:t>Топольники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(берег реки Томи)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0428" y="5733255"/>
            <a:ext cx="616068" cy="792089"/>
          </a:xfrm>
          <a:prstGeom prst="triangle">
            <a:avLst>
              <a:gd name="adj" fmla="val 42441"/>
            </a:avLst>
          </a:prstGeom>
        </p:spPr>
      </p:pic>
      <p:sp>
        <p:nvSpPr>
          <p:cNvPr id="12" name="Прямоугольник 11"/>
          <p:cNvSpPr/>
          <p:nvPr/>
        </p:nvSpPr>
        <p:spPr>
          <a:xfrm>
            <a:off x="3203848" y="4797152"/>
            <a:ext cx="51125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" name="Рисунок 8" descr="C:\Users\Али\Downloads\Bez1212_tsvtsv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92697"/>
            <a:ext cx="720080" cy="648072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3124092"/>
            <a:ext cx="1808981" cy="1313020"/>
          </a:xfrm>
          <a:prstGeom prst="rect">
            <a:avLst/>
          </a:prstGeom>
        </p:spPr>
      </p:pic>
      <p:pic>
        <p:nvPicPr>
          <p:cNvPr id="14" name="Рисунок 13" descr="D:\мамина папка 1\экология\проект сквер\PB020203.JPG"/>
          <p:cNvPicPr/>
          <p:nvPr/>
        </p:nvPicPr>
        <p:blipFill>
          <a:blip r:embed="rId6" cstate="print"/>
          <a:srcRect l="6798" r="26371" b="43835"/>
          <a:stretch>
            <a:fillRect/>
          </a:stretch>
        </p:blipFill>
        <p:spPr bwMode="auto">
          <a:xfrm>
            <a:off x="2555776" y="3068960"/>
            <a:ext cx="1512168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 descr="D:\мамина папка 1\экология\фото живи лес\PA010615.JPG"/>
          <p:cNvPicPr>
            <a:picLocks noChangeAspect="1" noChangeArrowheads="1"/>
          </p:cNvPicPr>
          <p:nvPr/>
        </p:nvPicPr>
        <p:blipFill>
          <a:blip r:embed="rId7" cstate="print"/>
          <a:srcRect l="3077" r="16923" b="7328"/>
          <a:stretch>
            <a:fillRect/>
          </a:stretch>
        </p:blipFill>
        <p:spPr bwMode="auto">
          <a:xfrm>
            <a:off x="4211960" y="3068960"/>
            <a:ext cx="1807400" cy="1368152"/>
          </a:xfrm>
          <a:prstGeom prst="rect">
            <a:avLst/>
          </a:prstGeom>
          <a:noFill/>
        </p:spPr>
      </p:pic>
      <p:pic>
        <p:nvPicPr>
          <p:cNvPr id="15" name="Рисунок 14" descr="C:\Users\Галина\Desktop\DSC0152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11760" y="4581128"/>
            <a:ext cx="187220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Галина\Desktop\DSC01491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4" y="3068960"/>
            <a:ext cx="1584176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Users\Галина\Downloads\DSC02548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4581128"/>
            <a:ext cx="1728192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C:\Users\Галина\Desktop\DSCN8258.JPG"/>
          <p:cNvPicPr/>
          <p:nvPr/>
        </p:nvPicPr>
        <p:blipFill>
          <a:blip r:embed="rId11" cstate="print"/>
          <a:srcRect l="5648" r="10926" b="8272"/>
          <a:stretch>
            <a:fillRect/>
          </a:stretch>
        </p:blipFill>
        <p:spPr bwMode="auto">
          <a:xfrm>
            <a:off x="6372200" y="4581128"/>
            <a:ext cx="1428373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331640" y="5301208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2016 г. 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9039205"/>
      </p:ext>
    </p:extLst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1526</TotalTime>
  <Words>1021</Words>
  <Application>Microsoft Office PowerPoint</Application>
  <PresentationFormat>Экран (4:3)</PresentationFormat>
  <Paragraphs>378</Paragraphs>
  <Slides>31</Slides>
  <Notes>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      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Пусть всегда будет лес!</dc:title>
  <dc:creator>Галина</dc:creator>
  <cp:lastModifiedBy>Галина</cp:lastModifiedBy>
  <cp:revision>166</cp:revision>
  <dcterms:created xsi:type="dcterms:W3CDTF">2017-11-05T01:14:35Z</dcterms:created>
  <dcterms:modified xsi:type="dcterms:W3CDTF">2018-03-31T05:32:41Z</dcterms:modified>
</cp:coreProperties>
</file>