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79" r:id="rId4"/>
    <p:sldId id="278" r:id="rId5"/>
    <p:sldId id="257" r:id="rId6"/>
    <p:sldId id="282" r:id="rId7"/>
    <p:sldId id="291" r:id="rId8"/>
    <p:sldId id="289" r:id="rId9"/>
    <p:sldId id="286" r:id="rId10"/>
    <p:sldId id="287" r:id="rId11"/>
    <p:sldId id="290" r:id="rId12"/>
    <p:sldId id="284" r:id="rId13"/>
    <p:sldId id="268" r:id="rId14"/>
    <p:sldId id="261" r:id="rId15"/>
    <p:sldId id="273" r:id="rId16"/>
    <p:sldId id="274" r:id="rId17"/>
    <p:sldId id="262" r:id="rId18"/>
    <p:sldId id="260" r:id="rId19"/>
    <p:sldId id="272" r:id="rId20"/>
    <p:sldId id="288" r:id="rId21"/>
    <p:sldId id="267" r:id="rId22"/>
    <p:sldId id="276" r:id="rId23"/>
    <p:sldId id="277" r:id="rId24"/>
    <p:sldId id="25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0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6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0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1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6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53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0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7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0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36113-9035-46BF-8374-36E49BA428E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1EA29-1444-4346-B381-244E74DDC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44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7789" y="2227379"/>
            <a:ext cx="7491761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Предложения с обращениями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587" y="363335"/>
            <a:ext cx="1068298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О</a:t>
            </a:r>
            <a:r>
              <a:rPr lang="ru-RU" sz="4400" b="1" dirty="0" smtClean="0"/>
              <a:t>бращаться </a:t>
            </a:r>
            <a:r>
              <a:rPr lang="ru-RU" sz="4400" b="1" dirty="0"/>
              <a:t>мы можем как к одушевленным, так и к неодушевленным </a:t>
            </a:r>
            <a:r>
              <a:rPr lang="ru-RU" sz="4400" b="1" dirty="0" smtClean="0"/>
              <a:t>предметам. </a:t>
            </a:r>
          </a:p>
          <a:p>
            <a:endParaRPr lang="ru-RU" sz="4400" b="1" dirty="0" smtClean="0"/>
          </a:p>
          <a:p>
            <a:r>
              <a:rPr lang="ru-RU" sz="4400" b="1" dirty="0" smtClean="0"/>
              <a:t>Слушайтесь, </a:t>
            </a:r>
            <a:r>
              <a:rPr lang="ru-RU" sz="4400" b="1" dirty="0" smtClean="0">
                <a:solidFill>
                  <a:srgbClr val="FF0000"/>
                </a:solidFill>
              </a:rPr>
              <a:t>зайчики</a:t>
            </a:r>
            <a:r>
              <a:rPr lang="ru-RU" sz="4400" b="1" dirty="0" smtClean="0"/>
              <a:t>, деда </a:t>
            </a:r>
            <a:r>
              <a:rPr lang="ru-RU" sz="4400" b="1" dirty="0" err="1" smtClean="0"/>
              <a:t>Мазая</a:t>
            </a:r>
            <a:r>
              <a:rPr lang="ru-RU" sz="4400" b="1" dirty="0" smtClean="0"/>
              <a:t>! (</a:t>
            </a:r>
            <a:r>
              <a:rPr lang="ru-RU" sz="4400" b="1" dirty="0" err="1" smtClean="0"/>
              <a:t>Н.А.Некрасов</a:t>
            </a:r>
            <a:r>
              <a:rPr lang="ru-RU" sz="4400" b="1" dirty="0" smtClean="0"/>
              <a:t>)</a:t>
            </a:r>
          </a:p>
          <a:p>
            <a:endParaRPr lang="ru-RU" sz="4400" b="1" dirty="0"/>
          </a:p>
          <a:p>
            <a:r>
              <a:rPr lang="ru-RU" sz="4400" b="1" dirty="0">
                <a:solidFill>
                  <a:srgbClr val="FF0000"/>
                </a:solidFill>
              </a:rPr>
              <a:t>Печенье</a:t>
            </a:r>
            <a:r>
              <a:rPr lang="ru-RU" sz="4400" b="1" dirty="0"/>
              <a:t>, я тебя съем.</a:t>
            </a:r>
          </a:p>
        </p:txBody>
      </p:sp>
    </p:spTree>
    <p:extLst>
      <p:ext uri="{BB962C8B-B14F-4D97-AF65-F5344CB8AC3E}">
        <p14:creationId xmlns:p14="http://schemas.microsoft.com/office/powerpoint/2010/main" val="31042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808" y="463833"/>
            <a:ext cx="11091672" cy="500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местоимения Ты и Вы не выступают в роли </a:t>
            </a:r>
            <a:r>
              <a:rPr lang="ru-RU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обращения и не выделяются запятыми, </a:t>
            </a:r>
            <a:r>
              <a:rPr lang="ru-RU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 выполняют функцию подлежащего</a:t>
            </a:r>
            <a:r>
              <a:rPr lang="ru-RU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4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Например: </a:t>
            </a:r>
            <a:r>
              <a:rPr lang="ru-RU" sz="4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ru-RU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верите в чудеса?</a:t>
            </a:r>
          </a:p>
        </p:txBody>
      </p:sp>
    </p:spTree>
    <p:extLst>
      <p:ext uri="{BB962C8B-B14F-4D97-AF65-F5344CB8AC3E}">
        <p14:creationId xmlns:p14="http://schemas.microsoft.com/office/powerpoint/2010/main" val="28807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4863" y="683188"/>
            <a:ext cx="897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Мы узнали, что: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366" y="1640812"/>
            <a:ext cx="1136039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/>
              <a:t>Обращение в предложении может стоять в начале, в середине, в конце предложения</a:t>
            </a:r>
            <a:r>
              <a:rPr lang="ru-RU" sz="3600" b="1" dirty="0" smtClean="0"/>
              <a:t>.</a:t>
            </a:r>
          </a:p>
          <a:p>
            <a:endParaRPr lang="ru-RU" sz="3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/>
              <a:t>На письме обращения всегда выделяются запятыми.</a:t>
            </a:r>
          </a:p>
          <a:p>
            <a:endParaRPr lang="ru-RU" sz="3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/>
              <a:t>Иногда вместо запятой при обращении может стоять восклицательный знак.</a:t>
            </a:r>
          </a:p>
          <a:p>
            <a:r>
              <a:rPr lang="ru-RU" sz="3200" b="1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477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9425" y="137160"/>
            <a:ext cx="9802368" cy="50292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Выпишите </a:t>
            </a:r>
            <a:r>
              <a:rPr lang="ru-RU" sz="2700" b="1" dirty="0">
                <a:solidFill>
                  <a:srgbClr val="FF0000"/>
                </a:solidFill>
              </a:rPr>
              <a:t>обращения из приведенных ниже стихотворений </a:t>
            </a:r>
            <a:r>
              <a:rPr lang="ru-RU" sz="2700" b="1" dirty="0" err="1" smtClean="0">
                <a:solidFill>
                  <a:srgbClr val="FF0000"/>
                </a:solidFill>
              </a:rPr>
              <a:t>Б.Заходера</a:t>
            </a:r>
            <a:r>
              <a:rPr lang="ru-RU" sz="2700" b="1" dirty="0" smtClean="0">
                <a:solidFill>
                  <a:srgbClr val="FF0000"/>
                </a:solidFill>
              </a:rPr>
              <a:t>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5" y="217456"/>
            <a:ext cx="1920403" cy="2348008"/>
          </a:xfrm>
        </p:spPr>
      </p:pic>
      <p:sp>
        <p:nvSpPr>
          <p:cNvPr id="4" name="TextBox 3"/>
          <p:cNvSpPr txBox="1"/>
          <p:nvPr/>
        </p:nvSpPr>
        <p:spPr>
          <a:xfrm>
            <a:off x="2249425" y="850392"/>
            <a:ext cx="4374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 Друзья мои! В тот страшный час</a:t>
            </a:r>
          </a:p>
          <a:p>
            <a:r>
              <a:rPr lang="ru-RU" dirty="0"/>
              <a:t>    Никто-никто бы нас не спас.</a:t>
            </a:r>
          </a:p>
          <a:p>
            <a:r>
              <a:rPr lang="ru-RU" dirty="0"/>
              <a:t>    Никто бы нам бы не помог,</a:t>
            </a:r>
          </a:p>
          <a:p>
            <a:r>
              <a:rPr lang="ru-RU" dirty="0"/>
              <a:t>    Когда б не Храбрый Пятачок!</a:t>
            </a:r>
          </a:p>
          <a:p>
            <a:r>
              <a:rPr lang="ru-RU" dirty="0"/>
              <a:t>                           («Винни-Пух и все-все-все»)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9425" y="2538032"/>
            <a:ext cx="44490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2. </a:t>
            </a:r>
            <a:r>
              <a:rPr lang="ru-RU" dirty="0" smtClean="0"/>
              <a:t> Побежал </a:t>
            </a:r>
            <a:r>
              <a:rPr lang="ru-RU" dirty="0"/>
              <a:t>Тюлень к Еноту:</a:t>
            </a:r>
          </a:p>
          <a:p>
            <a:r>
              <a:rPr lang="ru-RU" dirty="0"/>
              <a:t>     - Не в чем выйти на работу!</a:t>
            </a:r>
          </a:p>
          <a:p>
            <a:r>
              <a:rPr lang="ru-RU" dirty="0"/>
              <a:t>     Дай мне шубу, куманёк!</a:t>
            </a:r>
          </a:p>
          <a:p>
            <a:r>
              <a:rPr lang="ru-RU" dirty="0"/>
              <a:t>    </a:t>
            </a:r>
            <a:r>
              <a:rPr lang="ru-RU" dirty="0" smtClean="0"/>
              <a:t> Одолжи </a:t>
            </a:r>
            <a:r>
              <a:rPr lang="ru-RU" dirty="0"/>
              <a:t>хоть на денёк!</a:t>
            </a:r>
          </a:p>
          <a:p>
            <a:r>
              <a:rPr lang="ru-RU" dirty="0"/>
              <a:t>                          («Как тюлень стал тюленем»)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2249425" y="4161664"/>
            <a:ext cx="4492752" cy="22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3</a:t>
            </a:r>
            <a:r>
              <a:rPr lang="ru-RU" sz="1800" dirty="0" smtClean="0"/>
              <a:t>. Это зверюшка вполне безобидная,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Правда, наружность у ней незавидная.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Люди бедняжку назвали – «ЕХИДНА».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Люди, одумайтесь!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Как вам не стыдно?!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                                               («Ехидна»)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8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7440" y="667512"/>
            <a:ext cx="35648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  <a:r>
              <a:rPr lang="ru-RU" dirty="0" smtClean="0"/>
              <a:t>. А </a:t>
            </a:r>
            <a:r>
              <a:rPr lang="ru-RU" dirty="0"/>
              <a:t>сердитый Твёрдый Знак</a:t>
            </a:r>
          </a:p>
          <a:p>
            <a:r>
              <a:rPr lang="ru-RU" dirty="0" smtClean="0"/>
              <a:t>    Молча </a:t>
            </a:r>
            <a:r>
              <a:rPr lang="ru-RU" dirty="0"/>
              <a:t>показал кулак.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Ти</a:t>
            </a:r>
            <a:r>
              <a:rPr lang="ru-RU" dirty="0" smtClean="0"/>
              <a:t>-и-</a:t>
            </a:r>
            <a:r>
              <a:rPr lang="ru-RU" dirty="0" err="1" smtClean="0"/>
              <a:t>ше</a:t>
            </a:r>
            <a:r>
              <a:rPr lang="ru-RU" dirty="0"/>
              <a:t>, буквы! Стыдно, знаки!-</a:t>
            </a:r>
          </a:p>
          <a:p>
            <a:r>
              <a:rPr lang="ru-RU" dirty="0" smtClean="0"/>
              <a:t>    Закричали </a:t>
            </a:r>
            <a:r>
              <a:rPr lang="ru-RU" dirty="0"/>
              <a:t>Гласные. -</a:t>
            </a:r>
          </a:p>
          <a:p>
            <a:r>
              <a:rPr lang="ru-RU" dirty="0" smtClean="0"/>
              <a:t>    Не </a:t>
            </a:r>
            <a:r>
              <a:rPr lang="ru-RU" dirty="0"/>
              <a:t>хватало только драки!</a:t>
            </a:r>
          </a:p>
          <a:p>
            <a:r>
              <a:rPr lang="ru-RU" dirty="0" smtClean="0"/>
              <a:t>    А </a:t>
            </a:r>
            <a:r>
              <a:rPr lang="ru-RU" dirty="0"/>
              <a:t>ещё согласные!</a:t>
            </a:r>
          </a:p>
          <a:p>
            <a:r>
              <a:rPr lang="ru-RU" dirty="0" smtClean="0"/>
              <a:t>    Надо </a:t>
            </a:r>
            <a:r>
              <a:rPr lang="ru-RU" dirty="0"/>
              <a:t>раньше разобраться, </a:t>
            </a:r>
          </a:p>
          <a:p>
            <a:r>
              <a:rPr lang="ru-RU" dirty="0" smtClean="0"/>
              <a:t>    А </a:t>
            </a:r>
            <a:r>
              <a:rPr lang="ru-RU" dirty="0"/>
              <a:t>потом уже и драться!</a:t>
            </a:r>
          </a:p>
          <a:p>
            <a:r>
              <a:rPr lang="ru-RU" dirty="0"/>
              <a:t>                                 («Буква «Я»)</a:t>
            </a: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5" y="217456"/>
            <a:ext cx="1920403" cy="2348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7440" y="3677032"/>
            <a:ext cx="38661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.   </a:t>
            </a:r>
            <a:r>
              <a:rPr lang="ru-RU" dirty="0"/>
              <a:t>-О мой чешуйчатый собрат!</a:t>
            </a:r>
          </a:p>
          <a:p>
            <a:r>
              <a:rPr lang="ru-RU" dirty="0" smtClean="0"/>
              <a:t>      Ведь </a:t>
            </a:r>
            <a:r>
              <a:rPr lang="ru-RU" dirty="0"/>
              <a:t>ты слыхал и сам,</a:t>
            </a:r>
          </a:p>
          <a:p>
            <a:r>
              <a:rPr lang="ru-RU" dirty="0" smtClean="0"/>
              <a:t>      Что </a:t>
            </a:r>
            <a:r>
              <a:rPr lang="ru-RU" dirty="0"/>
              <a:t>крокодиловым слезам</a:t>
            </a:r>
          </a:p>
          <a:p>
            <a:r>
              <a:rPr lang="ru-RU" dirty="0" smtClean="0"/>
              <a:t>      Никто</a:t>
            </a:r>
            <a:r>
              <a:rPr lang="ru-RU" dirty="0"/>
              <a:t>, никто не рад.</a:t>
            </a:r>
          </a:p>
          <a:p>
            <a:r>
              <a:rPr lang="ru-RU" dirty="0" smtClean="0"/>
              <a:t>      Да </a:t>
            </a:r>
            <a:r>
              <a:rPr lang="ru-RU" dirty="0"/>
              <a:t>спору нет, не всё вокруг</a:t>
            </a:r>
          </a:p>
          <a:p>
            <a:r>
              <a:rPr lang="ru-RU" dirty="0" smtClean="0"/>
              <a:t>      Сплошная </a:t>
            </a:r>
            <a:r>
              <a:rPr lang="ru-RU" dirty="0"/>
              <a:t>благодать,</a:t>
            </a:r>
          </a:p>
          <a:p>
            <a:r>
              <a:rPr lang="ru-RU" dirty="0" smtClean="0"/>
              <a:t>      Но </a:t>
            </a:r>
            <a:r>
              <a:rPr lang="ru-RU" dirty="0"/>
              <a:t>лучше, мой зубастый друг,</a:t>
            </a:r>
          </a:p>
          <a:p>
            <a:r>
              <a:rPr lang="ru-RU" dirty="0" smtClean="0"/>
              <a:t>      Смеяться</a:t>
            </a:r>
            <a:r>
              <a:rPr lang="ru-RU" dirty="0"/>
              <a:t>, чем рыдать.</a:t>
            </a:r>
          </a:p>
          <a:p>
            <a:r>
              <a:rPr lang="ru-RU" dirty="0"/>
              <a:t>     </a:t>
            </a:r>
            <a:r>
              <a:rPr lang="ru-RU" dirty="0" smtClean="0"/>
              <a:t>             («</a:t>
            </a:r>
            <a:r>
              <a:rPr lang="ru-RU" dirty="0"/>
              <a:t>Когда танцует крокодил»)</a:t>
            </a:r>
          </a:p>
        </p:txBody>
      </p:sp>
    </p:spTree>
    <p:extLst>
      <p:ext uri="{BB962C8B-B14F-4D97-AF65-F5344CB8AC3E}">
        <p14:creationId xmlns:p14="http://schemas.microsoft.com/office/powerpoint/2010/main" val="36999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9425" y="54864"/>
            <a:ext cx="8650223" cy="71323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Проверь себя! Обращения в тексте выделены красным цветом.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5" y="217456"/>
            <a:ext cx="1920403" cy="2348008"/>
          </a:xfrm>
        </p:spPr>
      </p:pic>
      <p:sp>
        <p:nvSpPr>
          <p:cNvPr id="4" name="TextBox 3"/>
          <p:cNvSpPr txBox="1"/>
          <p:nvPr/>
        </p:nvSpPr>
        <p:spPr>
          <a:xfrm>
            <a:off x="2249425" y="914400"/>
            <a:ext cx="4374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 </a:t>
            </a:r>
            <a:r>
              <a:rPr lang="ru-RU" b="1" dirty="0">
                <a:solidFill>
                  <a:srgbClr val="FF0000"/>
                </a:solidFill>
              </a:rPr>
              <a:t>Друзья мои! </a:t>
            </a:r>
            <a:r>
              <a:rPr lang="ru-RU" dirty="0"/>
              <a:t>В тот страшный час</a:t>
            </a:r>
          </a:p>
          <a:p>
            <a:r>
              <a:rPr lang="ru-RU" dirty="0"/>
              <a:t>    Никто-никто бы нас не спас.</a:t>
            </a:r>
          </a:p>
          <a:p>
            <a:r>
              <a:rPr lang="ru-RU" dirty="0"/>
              <a:t>    Никто бы нам бы не помог,</a:t>
            </a:r>
          </a:p>
          <a:p>
            <a:r>
              <a:rPr lang="ru-RU" dirty="0"/>
              <a:t>    Когда б не Храбрый Пятачок!</a:t>
            </a:r>
          </a:p>
          <a:p>
            <a:r>
              <a:rPr lang="ru-RU" dirty="0"/>
              <a:t>                           («Винни-Пух и все-все-все»)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9425" y="2538032"/>
            <a:ext cx="44490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2. </a:t>
            </a:r>
            <a:r>
              <a:rPr lang="ru-RU" dirty="0" smtClean="0"/>
              <a:t> Побежал </a:t>
            </a:r>
            <a:r>
              <a:rPr lang="ru-RU" dirty="0"/>
              <a:t>Тюлень к Еноту:</a:t>
            </a:r>
          </a:p>
          <a:p>
            <a:r>
              <a:rPr lang="ru-RU" dirty="0"/>
              <a:t>     - Не в чем выйти на работу!</a:t>
            </a:r>
          </a:p>
          <a:p>
            <a:r>
              <a:rPr lang="ru-RU" dirty="0"/>
              <a:t>     Дай мне шубу, </a:t>
            </a:r>
            <a:r>
              <a:rPr lang="ru-RU" b="1" dirty="0">
                <a:solidFill>
                  <a:srgbClr val="FF0000"/>
                </a:solidFill>
              </a:rPr>
              <a:t>куманёк!</a:t>
            </a:r>
          </a:p>
          <a:p>
            <a:r>
              <a:rPr lang="ru-RU" dirty="0"/>
              <a:t>    </a:t>
            </a:r>
            <a:r>
              <a:rPr lang="ru-RU" dirty="0" smtClean="0"/>
              <a:t> Одолжи </a:t>
            </a:r>
            <a:r>
              <a:rPr lang="ru-RU" dirty="0"/>
              <a:t>хоть на денёк!</a:t>
            </a:r>
          </a:p>
          <a:p>
            <a:r>
              <a:rPr lang="ru-RU" dirty="0"/>
              <a:t>                          («Как тюлень стал тюленем»)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2249425" y="4161664"/>
            <a:ext cx="4492752" cy="22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3</a:t>
            </a:r>
            <a:r>
              <a:rPr lang="ru-RU" sz="1800" dirty="0" smtClean="0"/>
              <a:t>. Это зверюшка вполне безобидная,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Правда, наружность у ней незавидная.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Люди бедняжку назвали – «ЕХИДНА».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</a:t>
            </a:r>
            <a:r>
              <a:rPr lang="ru-RU" sz="1800" b="1" dirty="0" smtClean="0">
                <a:solidFill>
                  <a:srgbClr val="FF0000"/>
                </a:solidFill>
              </a:rPr>
              <a:t>Люди, </a:t>
            </a:r>
            <a:r>
              <a:rPr lang="ru-RU" sz="1800" dirty="0" smtClean="0"/>
              <a:t>одумайтесь!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Как вам не стыдно?!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/>
              <a:t>                                                   («Ехидна»)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5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7440" y="667512"/>
            <a:ext cx="36057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  <a:r>
              <a:rPr lang="ru-RU" dirty="0" smtClean="0"/>
              <a:t>. А </a:t>
            </a:r>
            <a:r>
              <a:rPr lang="ru-RU" dirty="0"/>
              <a:t>сердитый Твёрдый Знак</a:t>
            </a:r>
          </a:p>
          <a:p>
            <a:r>
              <a:rPr lang="ru-RU" dirty="0" smtClean="0"/>
              <a:t>    Молча </a:t>
            </a:r>
            <a:r>
              <a:rPr lang="ru-RU" dirty="0"/>
              <a:t>показал кулак.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Ти</a:t>
            </a:r>
            <a:r>
              <a:rPr lang="ru-RU" dirty="0" smtClean="0"/>
              <a:t>-и-</a:t>
            </a:r>
            <a:r>
              <a:rPr lang="ru-RU" dirty="0" err="1" smtClean="0"/>
              <a:t>ше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буквы! </a:t>
            </a:r>
            <a:r>
              <a:rPr lang="ru-RU" dirty="0"/>
              <a:t>Стыдно, </a:t>
            </a:r>
            <a:r>
              <a:rPr lang="ru-RU" b="1" dirty="0">
                <a:solidFill>
                  <a:srgbClr val="FF0000"/>
                </a:solidFill>
              </a:rPr>
              <a:t>знаки!-</a:t>
            </a:r>
          </a:p>
          <a:p>
            <a:r>
              <a:rPr lang="ru-RU" dirty="0" smtClean="0"/>
              <a:t>    Закричали </a:t>
            </a:r>
            <a:r>
              <a:rPr lang="ru-RU" dirty="0"/>
              <a:t>Гласные. -</a:t>
            </a:r>
          </a:p>
          <a:p>
            <a:r>
              <a:rPr lang="ru-RU" dirty="0" smtClean="0"/>
              <a:t>    Не </a:t>
            </a:r>
            <a:r>
              <a:rPr lang="ru-RU" dirty="0"/>
              <a:t>хватало только драки!</a:t>
            </a:r>
          </a:p>
          <a:p>
            <a:r>
              <a:rPr lang="ru-RU" dirty="0" smtClean="0"/>
              <a:t>    А </a:t>
            </a:r>
            <a:r>
              <a:rPr lang="ru-RU" dirty="0"/>
              <a:t>ещё согласные!</a:t>
            </a:r>
          </a:p>
          <a:p>
            <a:r>
              <a:rPr lang="ru-RU" dirty="0" smtClean="0"/>
              <a:t>    Надо </a:t>
            </a:r>
            <a:r>
              <a:rPr lang="ru-RU" dirty="0"/>
              <a:t>раньше разобраться, </a:t>
            </a:r>
          </a:p>
          <a:p>
            <a:r>
              <a:rPr lang="ru-RU" dirty="0" smtClean="0"/>
              <a:t>    А </a:t>
            </a:r>
            <a:r>
              <a:rPr lang="ru-RU" dirty="0"/>
              <a:t>потом уже и драться!</a:t>
            </a:r>
          </a:p>
          <a:p>
            <a:r>
              <a:rPr lang="ru-RU" dirty="0"/>
              <a:t>                                 («Буква «Я»)</a:t>
            </a: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5" y="217456"/>
            <a:ext cx="1920403" cy="2348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7440" y="3677032"/>
            <a:ext cx="38661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.   </a:t>
            </a:r>
            <a:r>
              <a:rPr lang="ru-RU" dirty="0"/>
              <a:t>-О </a:t>
            </a:r>
            <a:r>
              <a:rPr lang="ru-RU" b="1" dirty="0">
                <a:solidFill>
                  <a:srgbClr val="FF0000"/>
                </a:solidFill>
              </a:rPr>
              <a:t>мой чешуйчатый собрат!</a:t>
            </a:r>
          </a:p>
          <a:p>
            <a:r>
              <a:rPr lang="ru-RU" dirty="0" smtClean="0"/>
              <a:t>      Ведь </a:t>
            </a:r>
            <a:r>
              <a:rPr lang="ru-RU" dirty="0"/>
              <a:t>ты слыхал и сам,</a:t>
            </a:r>
          </a:p>
          <a:p>
            <a:r>
              <a:rPr lang="ru-RU" dirty="0" smtClean="0"/>
              <a:t>      Что </a:t>
            </a:r>
            <a:r>
              <a:rPr lang="ru-RU" dirty="0"/>
              <a:t>крокодиловым слезам</a:t>
            </a:r>
          </a:p>
          <a:p>
            <a:r>
              <a:rPr lang="ru-RU" dirty="0" smtClean="0"/>
              <a:t>      Никто</a:t>
            </a:r>
            <a:r>
              <a:rPr lang="ru-RU" dirty="0"/>
              <a:t>, никто не рад.</a:t>
            </a:r>
          </a:p>
          <a:p>
            <a:r>
              <a:rPr lang="ru-RU" dirty="0" smtClean="0"/>
              <a:t>      Да </a:t>
            </a:r>
            <a:r>
              <a:rPr lang="ru-RU" dirty="0"/>
              <a:t>спору нет, не всё вокруг</a:t>
            </a:r>
          </a:p>
          <a:p>
            <a:r>
              <a:rPr lang="ru-RU" dirty="0" smtClean="0"/>
              <a:t>      Сплошная </a:t>
            </a:r>
            <a:r>
              <a:rPr lang="ru-RU" dirty="0"/>
              <a:t>благодать,</a:t>
            </a:r>
          </a:p>
          <a:p>
            <a:r>
              <a:rPr lang="ru-RU" dirty="0" smtClean="0"/>
              <a:t>      Но </a:t>
            </a:r>
            <a:r>
              <a:rPr lang="ru-RU" dirty="0"/>
              <a:t>лучше, </a:t>
            </a:r>
            <a:r>
              <a:rPr lang="ru-RU" b="1" dirty="0">
                <a:solidFill>
                  <a:srgbClr val="FF0000"/>
                </a:solidFill>
              </a:rPr>
              <a:t>мой зубастый друг,</a:t>
            </a:r>
          </a:p>
          <a:p>
            <a:r>
              <a:rPr lang="ru-RU" dirty="0" smtClean="0"/>
              <a:t>      Смеяться</a:t>
            </a:r>
            <a:r>
              <a:rPr lang="ru-RU" dirty="0"/>
              <a:t>, чем рыдать.</a:t>
            </a:r>
          </a:p>
          <a:p>
            <a:r>
              <a:rPr lang="ru-RU" dirty="0"/>
              <a:t>     </a:t>
            </a:r>
            <a:r>
              <a:rPr lang="ru-RU" dirty="0" smtClean="0"/>
              <a:t>             («</a:t>
            </a:r>
            <a:r>
              <a:rPr lang="ru-RU" dirty="0"/>
              <a:t>Когда танцует крокодил»)</a:t>
            </a:r>
          </a:p>
        </p:txBody>
      </p:sp>
    </p:spTree>
    <p:extLst>
      <p:ext uri="{BB962C8B-B14F-4D97-AF65-F5344CB8AC3E}">
        <p14:creationId xmlns:p14="http://schemas.microsoft.com/office/powerpoint/2010/main" val="40179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435" y="1282167"/>
            <a:ext cx="4917688" cy="64994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Не огорчайся … я тебе помогу.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91" y="1282167"/>
            <a:ext cx="3566607" cy="22291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37435" y="295134"/>
            <a:ext cx="11686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Вставьте подходящие по смыслу обращения, расставьте знаки препинания.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13" y="4266492"/>
            <a:ext cx="3496237" cy="2493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435" y="4279566"/>
            <a:ext cx="6397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… Бережно обращайтесь с учебниками.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460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642" y="2209484"/>
            <a:ext cx="6135624" cy="449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/>
              <a:t>Ребята помогают зимующим птицам.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84" y="1536868"/>
            <a:ext cx="4876800" cy="220218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88785" y="4411664"/>
            <a:ext cx="7063574" cy="1458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Пешеходы внимательны и осторожны при переходе улицы.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29" y="4359413"/>
            <a:ext cx="3153110" cy="2234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665" y="272578"/>
            <a:ext cx="11433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Запишите предложения. Выделите </a:t>
            </a:r>
            <a:r>
              <a:rPr lang="ru-RU" sz="2800" b="1" dirty="0" smtClean="0">
                <a:solidFill>
                  <a:srgbClr val="FF0000"/>
                </a:solidFill>
              </a:rPr>
              <a:t>в них грамматическую основу. Перестройте предложения </a:t>
            </a:r>
            <a:r>
              <a:rPr lang="ru-RU" sz="2800" b="1" dirty="0">
                <a:solidFill>
                  <a:srgbClr val="FF0000"/>
                </a:solidFill>
              </a:rPr>
              <a:t>так, чтобы подлежащее стало обращением. </a:t>
            </a:r>
          </a:p>
        </p:txBody>
      </p:sp>
    </p:spTree>
    <p:extLst>
      <p:ext uri="{BB962C8B-B14F-4D97-AF65-F5344CB8AC3E}">
        <p14:creationId xmlns:p14="http://schemas.microsoft.com/office/powerpoint/2010/main" val="10257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643" y="2055820"/>
            <a:ext cx="6135624" cy="449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/>
              <a:t>Ребята помогают зимующим птицам.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79" y="1623618"/>
            <a:ext cx="4257861" cy="192269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46603" y="4280949"/>
            <a:ext cx="7063574" cy="1458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Пешеходы внимательны и осторожны при переходе улицы.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73" y="4344843"/>
            <a:ext cx="2905768" cy="2059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643" y="3002590"/>
            <a:ext cx="640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Ребята</a:t>
            </a:r>
            <a:r>
              <a:rPr lang="ru-RU" sz="2800" b="1" dirty="0" smtClean="0"/>
              <a:t>, помогайте зимующим птицам!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79643" y="5274167"/>
            <a:ext cx="7072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Пешеходы</a:t>
            </a:r>
            <a:r>
              <a:rPr lang="ru-RU" sz="2800" b="1" dirty="0" smtClean="0"/>
              <a:t>, будьте внимательны и осторожны при переходе улицы!</a:t>
            </a:r>
            <a:endParaRPr lang="ru-RU" sz="2800" b="1" dirty="0"/>
          </a:p>
        </p:txBody>
      </p:sp>
      <p:sp>
        <p:nvSpPr>
          <p:cNvPr id="19" name="Минус 18"/>
          <p:cNvSpPr/>
          <p:nvPr/>
        </p:nvSpPr>
        <p:spPr>
          <a:xfrm>
            <a:off x="289248" y="2418444"/>
            <a:ext cx="1375707" cy="1768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Минус 22"/>
          <p:cNvSpPr/>
          <p:nvPr/>
        </p:nvSpPr>
        <p:spPr>
          <a:xfrm flipV="1">
            <a:off x="166730" y="4642210"/>
            <a:ext cx="2206139" cy="18868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 23"/>
          <p:cNvSpPr/>
          <p:nvPr/>
        </p:nvSpPr>
        <p:spPr>
          <a:xfrm>
            <a:off x="1811078" y="5703112"/>
            <a:ext cx="4191558" cy="151312"/>
          </a:xfrm>
          <a:prstGeom prst="mathEqual">
            <a:avLst>
              <a:gd name="adj1" fmla="val 23520"/>
              <a:gd name="adj2" fmla="val 2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Равно 25"/>
          <p:cNvSpPr/>
          <p:nvPr/>
        </p:nvSpPr>
        <p:spPr>
          <a:xfrm>
            <a:off x="114673" y="6131199"/>
            <a:ext cx="2485861" cy="198882"/>
          </a:xfrm>
          <a:prstGeom prst="mathEqual">
            <a:avLst>
              <a:gd name="adj1" fmla="val 23520"/>
              <a:gd name="adj2" fmla="val 2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Равно 26"/>
          <p:cNvSpPr/>
          <p:nvPr/>
        </p:nvSpPr>
        <p:spPr>
          <a:xfrm>
            <a:off x="1281478" y="3446867"/>
            <a:ext cx="2485861" cy="198882"/>
          </a:xfrm>
          <a:prstGeom prst="mathEqual">
            <a:avLst>
              <a:gd name="adj1" fmla="val 23520"/>
              <a:gd name="adj2" fmla="val 2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Равно 27"/>
          <p:cNvSpPr/>
          <p:nvPr/>
        </p:nvSpPr>
        <p:spPr>
          <a:xfrm>
            <a:off x="1304523" y="2448827"/>
            <a:ext cx="2181135" cy="217774"/>
          </a:xfrm>
          <a:prstGeom prst="mathEqual">
            <a:avLst>
              <a:gd name="adj1" fmla="val 23520"/>
              <a:gd name="adj2" fmla="val 2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Равно 28"/>
          <p:cNvSpPr/>
          <p:nvPr/>
        </p:nvSpPr>
        <p:spPr>
          <a:xfrm>
            <a:off x="4303723" y="4623624"/>
            <a:ext cx="2485861" cy="198882"/>
          </a:xfrm>
          <a:prstGeom prst="mathEqual">
            <a:avLst>
              <a:gd name="adj1" fmla="val 23520"/>
              <a:gd name="adj2" fmla="val 2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Равно 29"/>
          <p:cNvSpPr/>
          <p:nvPr/>
        </p:nvSpPr>
        <p:spPr>
          <a:xfrm>
            <a:off x="1964850" y="4631870"/>
            <a:ext cx="2485861" cy="198882"/>
          </a:xfrm>
          <a:prstGeom prst="mathEqual">
            <a:avLst>
              <a:gd name="adj1" fmla="val 23520"/>
              <a:gd name="adj2" fmla="val 2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549" y="142127"/>
            <a:ext cx="10703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            Запомните!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Обращение не является членом предложения.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20496" y="7192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Задание:</a:t>
            </a:r>
          </a:p>
          <a:p>
            <a:pPr marL="0" indent="0">
              <a:buNone/>
            </a:pPr>
            <a:r>
              <a:rPr lang="ru-RU" sz="4000" dirty="0" smtClean="0"/>
              <a:t>Прослушайте отрывок </a:t>
            </a:r>
            <a:r>
              <a:rPr lang="ru-RU" sz="4000" dirty="0"/>
              <a:t>из произведения </a:t>
            </a:r>
            <a:r>
              <a:rPr lang="ru-RU" sz="4000" dirty="0" err="1"/>
              <a:t>А.Пушкина</a:t>
            </a:r>
            <a:r>
              <a:rPr lang="ru-RU" sz="4000" dirty="0"/>
              <a:t> «Сказка о мёртвой царевне и семи богатырях». К кому обращается королевич Елисей</a:t>
            </a:r>
            <a:r>
              <a:rPr lang="ru-RU" sz="4000" dirty="0" smtClean="0"/>
              <a:t>? </a:t>
            </a:r>
            <a:r>
              <a:rPr lang="ru-RU" sz="4000" dirty="0"/>
              <a:t>Какие слова он использует, чтобы </a:t>
            </a:r>
            <a:r>
              <a:rPr lang="ru-RU" sz="4000" dirty="0" smtClean="0"/>
              <a:t>обратиться к силам природы? </a:t>
            </a:r>
            <a:r>
              <a:rPr lang="ru-RU" sz="4000" dirty="0"/>
              <a:t>Назовите их.</a:t>
            </a:r>
          </a:p>
        </p:txBody>
      </p:sp>
    </p:spTree>
    <p:extLst>
      <p:ext uri="{BB962C8B-B14F-4D97-AF65-F5344CB8AC3E}">
        <p14:creationId xmlns:p14="http://schemas.microsoft.com/office/powerpoint/2010/main" val="25342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28" y="384048"/>
            <a:ext cx="8421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Тестовые задания</a:t>
            </a:r>
          </a:p>
          <a:p>
            <a:r>
              <a:rPr lang="ru-RU" sz="7200" dirty="0"/>
              <a:t>п</a:t>
            </a:r>
            <a:r>
              <a:rPr lang="ru-RU" sz="7200" dirty="0" smtClean="0"/>
              <a:t>о теме </a:t>
            </a:r>
            <a:r>
              <a:rPr lang="ru-RU" sz="7200" dirty="0" smtClean="0">
                <a:solidFill>
                  <a:srgbClr val="FF0000"/>
                </a:solidFill>
              </a:rPr>
              <a:t>«Предложения с обращениями»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53" y="1133856"/>
            <a:ext cx="4538472" cy="45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29004" y="460235"/>
            <a:ext cx="9563691" cy="890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FF0000"/>
                </a:solidFill>
              </a:rPr>
              <a:t>В обращении могут проявляться чувства. Обычно в этих случаях обращение бывает выражено словосочетанием</a:t>
            </a:r>
            <a:r>
              <a:rPr lang="ru-RU" sz="30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45" y="4320540"/>
            <a:ext cx="2743200" cy="205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07" y="1609344"/>
            <a:ext cx="1885569" cy="1885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617" y="4418179"/>
            <a:ext cx="5322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Ты не устала, </a:t>
            </a:r>
            <a:r>
              <a:rPr lang="ru-RU" sz="3200" dirty="0" smtClean="0">
                <a:solidFill>
                  <a:srgbClr val="0070C0"/>
                </a:solidFill>
              </a:rPr>
              <a:t>солнышко моё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7617" y="2098000"/>
            <a:ext cx="7019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Что ты наделал, </a:t>
            </a:r>
            <a:r>
              <a:rPr lang="ru-RU" sz="3200" dirty="0">
                <a:solidFill>
                  <a:srgbClr val="0070C0"/>
                </a:solidFill>
              </a:rPr>
              <a:t>негодный мальчишка</a:t>
            </a:r>
            <a:r>
              <a:rPr lang="ru-RU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85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168" y="383413"/>
            <a:ext cx="9503664" cy="1325563"/>
          </a:xfrm>
        </p:spPr>
        <p:txBody>
          <a:bodyPr/>
          <a:lstStyle/>
          <a:p>
            <a:r>
              <a:rPr lang="ru-RU" b="1" dirty="0" smtClean="0"/>
              <a:t>Что мы узнали на уроке об обращении?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11" y="1825625"/>
            <a:ext cx="4183978" cy="4351338"/>
          </a:xfrm>
        </p:spPr>
      </p:pic>
    </p:spTree>
    <p:extLst>
      <p:ext uri="{BB962C8B-B14F-4D97-AF65-F5344CB8AC3E}">
        <p14:creationId xmlns:p14="http://schemas.microsoft.com/office/powerpoint/2010/main" val="28257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760" y="600328"/>
            <a:ext cx="10765536" cy="544385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Проверьте </a:t>
            </a:r>
            <a:r>
              <a:rPr lang="ru-RU" sz="4400" b="1" dirty="0">
                <a:solidFill>
                  <a:srgbClr val="FF0000"/>
                </a:solidFill>
              </a:rPr>
              <a:t>себя, насколько хорошо вы поняли тему урока</a:t>
            </a:r>
            <a:r>
              <a:rPr lang="ru-RU" sz="44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Вставьте </a:t>
            </a:r>
            <a:r>
              <a:rPr lang="ru-RU" sz="4400" b="1" dirty="0">
                <a:solidFill>
                  <a:srgbClr val="FF0000"/>
                </a:solidFill>
              </a:rPr>
              <a:t>пропущенные слова в </a:t>
            </a:r>
            <a:r>
              <a:rPr lang="ru-RU" sz="4400" b="1" dirty="0" smtClean="0">
                <a:solidFill>
                  <a:srgbClr val="FF0000"/>
                </a:solidFill>
              </a:rPr>
              <a:t>предложения.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Работа </a:t>
            </a:r>
            <a:r>
              <a:rPr lang="ru-RU" sz="4400" b="1" dirty="0">
                <a:solidFill>
                  <a:srgbClr val="FF0000"/>
                </a:solidFill>
              </a:rPr>
              <a:t>выполняется </a:t>
            </a:r>
            <a:r>
              <a:rPr lang="ru-RU" sz="4400" b="1" dirty="0" smtClean="0">
                <a:solidFill>
                  <a:srgbClr val="FF0000"/>
                </a:solidFill>
              </a:rPr>
              <a:t>устно.</a:t>
            </a:r>
            <a:endParaRPr lang="ru-RU" sz="4400" b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 smtClean="0"/>
              <a:t>Сегодня </a:t>
            </a:r>
            <a:r>
              <a:rPr lang="ru-RU" sz="4400" b="1" dirty="0"/>
              <a:t>на уроке мы узнали, что </a:t>
            </a:r>
            <a:r>
              <a:rPr lang="ru-RU" sz="4400" b="1" dirty="0" smtClean="0"/>
              <a:t>обращения </a:t>
            </a:r>
            <a:r>
              <a:rPr lang="ru-RU" sz="4400" b="1" dirty="0"/>
              <a:t>- это слова, которые  называют  </a:t>
            </a:r>
            <a:r>
              <a:rPr lang="ru-RU" sz="4400" b="1" dirty="0" smtClean="0"/>
              <a:t>.....…  </a:t>
            </a:r>
            <a:endParaRPr lang="ru-RU" sz="4400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>Обращения могут стоять в </a:t>
            </a:r>
            <a:r>
              <a:rPr lang="ru-RU" sz="4400" b="1" dirty="0" smtClean="0"/>
              <a:t>........., </a:t>
            </a:r>
            <a:r>
              <a:rPr lang="ru-RU" sz="4400" b="1" dirty="0"/>
              <a:t>в </a:t>
            </a:r>
            <a:r>
              <a:rPr lang="ru-RU" sz="4400" b="1" dirty="0" smtClean="0"/>
              <a:t>….... и </a:t>
            </a:r>
            <a:r>
              <a:rPr lang="ru-RU" sz="4400" b="1" dirty="0"/>
              <a:t> </a:t>
            </a:r>
            <a:r>
              <a:rPr lang="ru-RU" sz="4400" b="1" dirty="0" smtClean="0"/>
              <a:t> в …..... </a:t>
            </a:r>
            <a:r>
              <a:rPr lang="ru-RU" sz="4400" b="1" dirty="0"/>
              <a:t>предложения.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>Обращения могут состоять не только из  </a:t>
            </a:r>
            <a:r>
              <a:rPr lang="ru-RU" sz="4400" b="1" dirty="0" smtClean="0"/>
              <a:t>......… </a:t>
            </a:r>
            <a:r>
              <a:rPr lang="ru-RU" sz="4400" b="1" dirty="0"/>
              <a:t> </a:t>
            </a:r>
            <a:r>
              <a:rPr lang="ru-RU" sz="4400" b="1" dirty="0" smtClean="0"/>
              <a:t>слова</a:t>
            </a:r>
            <a:r>
              <a:rPr lang="ru-RU" sz="4400" b="1" dirty="0"/>
              <a:t>, но и из </a:t>
            </a:r>
            <a:r>
              <a:rPr lang="ru-RU" sz="4400" b="1" dirty="0" smtClean="0"/>
              <a:t>.....… слов</a:t>
            </a:r>
            <a:r>
              <a:rPr lang="ru-RU" sz="4400" b="1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>На письме обращения выделяются </a:t>
            </a:r>
            <a:r>
              <a:rPr lang="ru-RU" sz="4400" b="1" dirty="0" smtClean="0"/>
              <a:t>....…. или ….... .</a:t>
            </a:r>
            <a:endParaRPr lang="ru-RU" sz="4400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>Обращения произносятся с особой  </a:t>
            </a:r>
            <a:r>
              <a:rPr lang="ru-RU" sz="4400" b="1" dirty="0" smtClean="0"/>
              <a:t>....…. </a:t>
            </a:r>
            <a:r>
              <a:rPr lang="ru-RU" sz="4400" b="1" dirty="0"/>
              <a:t> </a:t>
            </a:r>
            <a:r>
              <a:rPr lang="ru-RU" sz="4400" b="1" dirty="0" smtClean="0"/>
              <a:t>интонацией</a:t>
            </a:r>
            <a:r>
              <a:rPr lang="ru-RU" sz="4400" b="1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>Обращения не являются </a:t>
            </a:r>
            <a:r>
              <a:rPr lang="ru-RU" sz="4400" b="1" dirty="0" smtClean="0"/>
              <a:t>…...... предложения</a:t>
            </a:r>
            <a:r>
              <a:rPr lang="ru-RU" sz="4400" b="1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400" b="1" dirty="0"/>
              <a:t>В обращении могут проявляться </a:t>
            </a:r>
            <a:r>
              <a:rPr lang="ru-RU" sz="4400" b="1" dirty="0" smtClean="0"/>
              <a:t>…..... </a:t>
            </a:r>
            <a:r>
              <a:rPr lang="ru-RU" sz="4400" b="1" dirty="0"/>
              <a:t>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1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4544" y="239750"/>
            <a:ext cx="9144000" cy="64789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Домашнее задание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264" y="2068550"/>
            <a:ext cx="10622280" cy="18705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3200" b="1" dirty="0" smtClean="0"/>
              <a:t>Найдите в сказках </a:t>
            </a:r>
            <a:r>
              <a:rPr lang="ru-RU" sz="3200" b="1" dirty="0" err="1" smtClean="0"/>
              <a:t>А.С.Пушкина</a:t>
            </a:r>
            <a:r>
              <a:rPr lang="ru-RU" sz="3200" b="1" dirty="0" smtClean="0"/>
              <a:t> предложения с обращениями (6-8 предложений).</a:t>
            </a:r>
          </a:p>
          <a:p>
            <a:pPr algn="l"/>
            <a:r>
              <a:rPr lang="ru-RU" sz="3200" b="1" dirty="0" smtClean="0"/>
              <a:t>Запишите их в таблицу.</a:t>
            </a:r>
          </a:p>
          <a:p>
            <a:pPr algn="l"/>
            <a:r>
              <a:rPr lang="ru-RU" sz="3200" b="1" dirty="0" smtClean="0"/>
              <a:t>Подумайте</a:t>
            </a:r>
            <a:r>
              <a:rPr lang="ru-RU" sz="3200" b="1" dirty="0"/>
              <a:t>, какие чувства могут </a:t>
            </a:r>
            <a:r>
              <a:rPr lang="ru-RU" sz="3200" b="1" dirty="0" smtClean="0"/>
              <a:t>передать эти </a:t>
            </a:r>
            <a:r>
              <a:rPr lang="ru-RU" sz="3200" b="1" dirty="0"/>
              <a:t>обращения.</a:t>
            </a:r>
          </a:p>
          <a:p>
            <a:endParaRPr lang="ru-RU" sz="3200" b="1" dirty="0" smtClean="0"/>
          </a:p>
          <a:p>
            <a:endParaRPr lang="ru-RU" sz="3200" b="1" dirty="0" smtClean="0"/>
          </a:p>
          <a:p>
            <a:endParaRPr lang="ru-RU" sz="3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51234"/>
              </p:ext>
            </p:extLst>
          </p:nvPr>
        </p:nvGraphicFramePr>
        <p:xfrm>
          <a:off x="289932" y="4277831"/>
          <a:ext cx="11485755" cy="1371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97536">
                  <a:extLst>
                    <a:ext uri="{9D8B030D-6E8A-4147-A177-3AD203B41FA5}">
                      <a16:colId xmlns:a16="http://schemas.microsoft.com/office/drawing/2014/main" val="4096552900"/>
                    </a:ext>
                  </a:extLst>
                </a:gridCol>
                <a:gridCol w="4384932">
                  <a:extLst>
                    <a:ext uri="{9D8B030D-6E8A-4147-A177-3AD203B41FA5}">
                      <a16:colId xmlns:a16="http://schemas.microsoft.com/office/drawing/2014/main" val="1963805228"/>
                    </a:ext>
                  </a:extLst>
                </a:gridCol>
                <a:gridCol w="4003287">
                  <a:extLst>
                    <a:ext uri="{9D8B030D-6E8A-4147-A177-3AD203B41FA5}">
                      <a16:colId xmlns:a16="http://schemas.microsoft.com/office/drawing/2014/main" val="2559653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Название сказки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Предложения с распространенными</a:t>
                      </a:r>
                      <a:r>
                        <a:rPr lang="ru-RU" sz="2800" baseline="0" dirty="0" smtClean="0"/>
                        <a:t> обращениями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Предложения с нераспространенными обращениями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42351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" y="175742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ращения к солнцу, месяцу, ветру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327" y="0"/>
            <a:ext cx="9144831" cy="6858000"/>
          </a:xfrm>
        </p:spPr>
      </p:pic>
    </p:spTree>
    <p:extLst>
      <p:ext uri="{BB962C8B-B14F-4D97-AF65-F5344CB8AC3E}">
        <p14:creationId xmlns:p14="http://schemas.microsoft.com/office/powerpoint/2010/main" val="34614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20197"/>
              </p:ext>
            </p:extLst>
          </p:nvPr>
        </p:nvGraphicFramePr>
        <p:xfrm>
          <a:off x="256031" y="1298447"/>
          <a:ext cx="11098317" cy="5042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439">
                  <a:extLst>
                    <a:ext uri="{9D8B030D-6E8A-4147-A177-3AD203B41FA5}">
                      <a16:colId xmlns:a16="http://schemas.microsoft.com/office/drawing/2014/main" val="1639293973"/>
                    </a:ext>
                  </a:extLst>
                </a:gridCol>
                <a:gridCol w="3699439">
                  <a:extLst>
                    <a:ext uri="{9D8B030D-6E8A-4147-A177-3AD203B41FA5}">
                      <a16:colId xmlns:a16="http://schemas.microsoft.com/office/drawing/2014/main" val="2062478767"/>
                    </a:ext>
                  </a:extLst>
                </a:gridCol>
                <a:gridCol w="3699439">
                  <a:extLst>
                    <a:ext uri="{9D8B030D-6E8A-4147-A177-3AD203B41FA5}">
                      <a16:colId xmlns:a16="http://schemas.microsoft.com/office/drawing/2014/main" val="2091308170"/>
                    </a:ext>
                  </a:extLst>
                </a:gridCol>
              </a:tblGrid>
              <a:tr h="504279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35463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6668" y="1696087"/>
            <a:ext cx="3508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dirty="0">
                <a:solidFill>
                  <a:srgbClr val="FF0000"/>
                </a:solidFill>
              </a:rPr>
              <a:t>Свет наш солнышко</a:t>
            </a:r>
            <a:r>
              <a:rPr lang="ru-RU" dirty="0"/>
              <a:t>!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Ты ходишь</a:t>
            </a:r>
          </a:p>
          <a:p>
            <a:r>
              <a:rPr lang="ru-RU" dirty="0"/>
              <a:t>Круглый год по небу, сводишь</a:t>
            </a:r>
          </a:p>
          <a:p>
            <a:r>
              <a:rPr lang="ru-RU" dirty="0"/>
              <a:t>Зиму с теплою весной,</a:t>
            </a:r>
          </a:p>
          <a:p>
            <a:r>
              <a:rPr lang="ru-RU" dirty="0"/>
              <a:t>Всех нас видишь под собой.</a:t>
            </a:r>
          </a:p>
          <a:p>
            <a:r>
              <a:rPr lang="ru-RU" dirty="0"/>
              <a:t>Аль откажешь мне в ответе?</a:t>
            </a:r>
          </a:p>
          <a:p>
            <a:r>
              <a:rPr lang="ru-RU" dirty="0"/>
              <a:t>Не </a:t>
            </a:r>
            <a:r>
              <a:rPr lang="ru-RU" dirty="0" err="1"/>
              <a:t>видало</a:t>
            </a:r>
            <a:r>
              <a:rPr lang="ru-RU" dirty="0"/>
              <a:t> ль где на свете</a:t>
            </a:r>
          </a:p>
          <a:p>
            <a:r>
              <a:rPr lang="ru-RU" dirty="0"/>
              <a:t>Ты царевны молодой?</a:t>
            </a:r>
          </a:p>
          <a:p>
            <a:r>
              <a:rPr lang="ru-RU" dirty="0"/>
              <a:t>Я жених ей». — «</a:t>
            </a:r>
            <a:r>
              <a:rPr lang="ru-RU" dirty="0">
                <a:solidFill>
                  <a:srgbClr val="FF0000"/>
                </a:solidFill>
              </a:rPr>
              <a:t>Свет ты мой</a:t>
            </a:r>
            <a:r>
              <a:rPr lang="ru-RU" dirty="0"/>
              <a:t>, —</a:t>
            </a:r>
          </a:p>
          <a:p>
            <a:r>
              <a:rPr lang="ru-RU" dirty="0"/>
              <a:t>Красно солнце отвечало, —</a:t>
            </a:r>
          </a:p>
          <a:p>
            <a:r>
              <a:rPr lang="ru-RU" dirty="0"/>
              <a:t>Я царевны не </a:t>
            </a:r>
            <a:r>
              <a:rPr lang="ru-RU" dirty="0" err="1"/>
              <a:t>видало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1540" y="1696087"/>
            <a:ext cx="30956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dirty="0">
                <a:solidFill>
                  <a:srgbClr val="FF0000"/>
                </a:solidFill>
              </a:rPr>
              <a:t>Месяц, месяц, мой дружок,</a:t>
            </a:r>
          </a:p>
          <a:p>
            <a:r>
              <a:rPr lang="ru-RU" dirty="0"/>
              <a:t>Позолоченный рожок!</a:t>
            </a:r>
          </a:p>
          <a:p>
            <a:r>
              <a:rPr lang="ru-RU" dirty="0"/>
              <a:t>Ты встаешь во тьме глубокой,</a:t>
            </a:r>
          </a:p>
          <a:p>
            <a:r>
              <a:rPr lang="ru-RU" dirty="0"/>
              <a:t>Круглолицый, светлоокий,</a:t>
            </a:r>
          </a:p>
          <a:p>
            <a:r>
              <a:rPr lang="ru-RU" dirty="0"/>
              <a:t>И, обычай твой любя,</a:t>
            </a:r>
          </a:p>
          <a:p>
            <a:r>
              <a:rPr lang="ru-RU" dirty="0"/>
              <a:t>Звезды смотрят на тебя.</a:t>
            </a:r>
          </a:p>
          <a:p>
            <a:r>
              <a:rPr lang="ru-RU" dirty="0"/>
              <a:t>Аль откажешь мне в ответе?</a:t>
            </a:r>
          </a:p>
          <a:p>
            <a:r>
              <a:rPr lang="ru-RU" dirty="0"/>
              <a:t>Не видал ли где на свете</a:t>
            </a:r>
          </a:p>
          <a:p>
            <a:r>
              <a:rPr lang="ru-RU" dirty="0"/>
              <a:t>Ты царевны молодой?</a:t>
            </a:r>
          </a:p>
          <a:p>
            <a:r>
              <a:rPr lang="ru-RU" dirty="0"/>
              <a:t>Я жених ей». — «</a:t>
            </a:r>
            <a:r>
              <a:rPr lang="ru-RU" dirty="0">
                <a:solidFill>
                  <a:srgbClr val="FF0000"/>
                </a:solidFill>
              </a:rPr>
              <a:t>Братец мой</a:t>
            </a:r>
            <a:r>
              <a:rPr lang="ru-RU" dirty="0"/>
              <a:t>,</a:t>
            </a:r>
          </a:p>
          <a:p>
            <a:r>
              <a:rPr lang="ru-RU" dirty="0"/>
              <a:t>Отвечает месяц ясный, —</a:t>
            </a:r>
          </a:p>
          <a:p>
            <a:r>
              <a:rPr lang="ru-RU" dirty="0"/>
              <a:t>Не видал я девы красной.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0728" y="1696087"/>
            <a:ext cx="29784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dirty="0">
                <a:solidFill>
                  <a:srgbClr val="FF0000"/>
                </a:solidFill>
              </a:rPr>
              <a:t>Ветер, ветер</a:t>
            </a:r>
            <a:r>
              <a:rPr lang="ru-RU" dirty="0"/>
              <a:t>! Ты могуч,</a:t>
            </a:r>
          </a:p>
          <a:p>
            <a:r>
              <a:rPr lang="ru-RU" dirty="0"/>
              <a:t>Ты гоняешь стаи туч,</a:t>
            </a:r>
          </a:p>
          <a:p>
            <a:r>
              <a:rPr lang="ru-RU" dirty="0"/>
              <a:t>Ты волнуешь сине море,</a:t>
            </a:r>
          </a:p>
          <a:p>
            <a:r>
              <a:rPr lang="ru-RU" dirty="0"/>
              <a:t>Всюду веешь на просторе,</a:t>
            </a:r>
          </a:p>
          <a:p>
            <a:r>
              <a:rPr lang="ru-RU" dirty="0"/>
              <a:t>Не боишься никого,</a:t>
            </a:r>
          </a:p>
          <a:p>
            <a:r>
              <a:rPr lang="ru-RU" dirty="0"/>
              <a:t>Кроме бога одного.</a:t>
            </a:r>
          </a:p>
          <a:p>
            <a:r>
              <a:rPr lang="ru-RU" dirty="0"/>
              <a:t>Аль откажешь мне в ответе?</a:t>
            </a:r>
          </a:p>
          <a:p>
            <a:r>
              <a:rPr lang="ru-RU" dirty="0"/>
              <a:t>Не видал ли где на свете</a:t>
            </a:r>
          </a:p>
          <a:p>
            <a:r>
              <a:rPr lang="ru-RU" dirty="0"/>
              <a:t>Ты царевны молодой?</a:t>
            </a:r>
          </a:p>
          <a:p>
            <a:r>
              <a:rPr lang="ru-RU" dirty="0"/>
              <a:t>Я жених </a:t>
            </a:r>
            <a:r>
              <a:rPr lang="ru-RU" dirty="0" smtClean="0"/>
              <a:t>её».</a:t>
            </a:r>
            <a:r>
              <a:rPr lang="ru-RU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916" y="301752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Проверь себя!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44" y="348353"/>
            <a:ext cx="3129078" cy="3182113"/>
          </a:xfrm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3556" y="3530466"/>
            <a:ext cx="9263363" cy="1063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 Как оформить обращение на письме?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6350" y="662367"/>
            <a:ext cx="7326353" cy="142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Что такое обращение?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350" y="2274849"/>
            <a:ext cx="701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Для чего служит обращение?</a:t>
            </a:r>
            <a:endParaRPr lang="ru-RU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9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6152" y="1298449"/>
            <a:ext cx="10351008" cy="3519488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Обращение – это слово или сочетание слов, называющее того, к кому обращаются с речью.</a:t>
            </a:r>
          </a:p>
        </p:txBody>
      </p:sp>
    </p:spTree>
    <p:extLst>
      <p:ext uri="{BB962C8B-B14F-4D97-AF65-F5344CB8AC3E}">
        <p14:creationId xmlns:p14="http://schemas.microsoft.com/office/powerpoint/2010/main" val="12817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265860" y="725923"/>
            <a:ext cx="7641772" cy="1276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Россия</a:t>
            </a:r>
            <a:r>
              <a:rPr lang="ru-RU" sz="6000" b="1" dirty="0" smtClean="0"/>
              <a:t>,</a:t>
            </a:r>
            <a:r>
              <a:rPr lang="en-US" sz="6000" b="1" dirty="0" smtClean="0"/>
              <a:t> </a:t>
            </a:r>
            <a:r>
              <a:rPr lang="ru-RU" sz="6000" b="1" dirty="0" smtClean="0"/>
              <a:t>я </a:t>
            </a:r>
            <a:r>
              <a:rPr lang="ru-RU" sz="6000" b="1" dirty="0"/>
              <a:t>люблю тебя.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7209" y="411695"/>
            <a:ext cx="2642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[</a:t>
            </a:r>
            <a:r>
              <a:rPr lang="ru-RU" sz="6600" b="1" dirty="0">
                <a:solidFill>
                  <a:srgbClr val="FF0000"/>
                </a:solidFill>
              </a:rPr>
              <a:t>О</a:t>
            </a:r>
            <a:r>
              <a:rPr lang="ru-RU" sz="6600" b="1" dirty="0" smtClean="0"/>
              <a:t>,</a:t>
            </a:r>
            <a:r>
              <a:rPr lang="en-US" sz="6600" b="1" dirty="0" smtClean="0"/>
              <a:t> </a:t>
            </a:r>
            <a:r>
              <a:rPr lang="ru-RU" sz="6600" b="1" dirty="0" smtClean="0"/>
              <a:t>…</a:t>
            </a:r>
            <a:r>
              <a:rPr lang="en-US" sz="6600" b="1" dirty="0" smtClean="0"/>
              <a:t>]</a:t>
            </a:r>
            <a:r>
              <a:rPr lang="ru-RU" sz="6600" b="1" dirty="0" smtClean="0"/>
              <a:t>.</a:t>
            </a:r>
            <a:endParaRPr lang="ru-RU" sz="6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5860" y="2606040"/>
            <a:ext cx="7856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Я </a:t>
            </a:r>
            <a:r>
              <a:rPr lang="ru-RU" sz="6000" b="1" dirty="0" smtClean="0"/>
              <a:t>люблю,</a:t>
            </a:r>
            <a:r>
              <a:rPr lang="en-US" sz="6000" b="1" dirty="0" smtClean="0"/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Россия</a:t>
            </a:r>
            <a:r>
              <a:rPr lang="ru-RU" sz="6000" b="1" dirty="0"/>
              <a:t>, тебя.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98069" y="2386690"/>
            <a:ext cx="39180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 </a:t>
            </a:r>
            <a:r>
              <a:rPr lang="ru-RU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6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]</a:t>
            </a:r>
            <a:r>
              <a:rPr lang="ru-RU" sz="6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6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5860" y="4639365"/>
            <a:ext cx="78322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люблю тебя, </a:t>
            </a:r>
            <a:r>
              <a:rPr lang="ru-RU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</a:t>
            </a:r>
            <a:r>
              <a:rPr lang="ru-RU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417209" y="4547032"/>
            <a:ext cx="25426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[</a:t>
            </a:r>
            <a:r>
              <a:rPr lang="ru-RU" sz="6600" b="1" dirty="0" smtClean="0"/>
              <a:t>…</a:t>
            </a:r>
            <a:r>
              <a:rPr lang="en-US" sz="6600" b="1" dirty="0" smtClean="0"/>
              <a:t> </a:t>
            </a:r>
            <a:r>
              <a:rPr lang="ru-RU" sz="6600" b="1" dirty="0" smtClean="0"/>
              <a:t>,</a:t>
            </a:r>
            <a:r>
              <a:rPr lang="ru-RU" sz="6600" b="1" dirty="0">
                <a:solidFill>
                  <a:srgbClr val="FF0000"/>
                </a:solidFill>
              </a:rPr>
              <a:t>О</a:t>
            </a:r>
            <a:r>
              <a:rPr lang="en-US" sz="6600" b="1" dirty="0" smtClean="0"/>
              <a:t>]</a:t>
            </a:r>
            <a:r>
              <a:rPr lang="ru-RU" sz="6600" b="1" dirty="0" smtClean="0"/>
              <a:t>.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413321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928" y="3507857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Ребята!</a:t>
            </a:r>
            <a:r>
              <a:rPr lang="ru-RU" sz="4000" b="1" dirty="0"/>
              <a:t> Не Москва ль за нами? (</a:t>
            </a:r>
            <a:r>
              <a:rPr lang="ru-RU" sz="4000" b="1" dirty="0" err="1"/>
              <a:t>М.Ю.Лермонтов</a:t>
            </a:r>
            <a:r>
              <a:rPr lang="ru-RU" sz="4000" b="1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0904" y="1499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566928" y="297756"/>
            <a:ext cx="11320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Если обращение находится в начале предложения и произносится с восклицательной интонацией, то после него ставится восклицательный </a:t>
            </a:r>
            <a:r>
              <a:rPr lang="ru-RU" sz="4000" b="1" dirty="0" smtClean="0"/>
              <a:t>знак.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6928" y="4718304"/>
            <a:ext cx="1944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/>
              <a:t>[</a:t>
            </a:r>
            <a:r>
              <a:rPr lang="ru-RU" sz="4800" b="1" dirty="0">
                <a:solidFill>
                  <a:srgbClr val="FF0000"/>
                </a:solidFill>
              </a:rPr>
              <a:t>О</a:t>
            </a:r>
            <a:r>
              <a:rPr lang="ru-RU" sz="4800" b="1" dirty="0"/>
              <a:t>! </a:t>
            </a:r>
            <a:r>
              <a:rPr lang="ru-RU" sz="4800" b="1" dirty="0" smtClean="0"/>
              <a:t>…].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573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12788"/>
            <a:ext cx="1131112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Обращение может состоять из одного слова (</a:t>
            </a:r>
            <a:r>
              <a:rPr lang="ru-RU" sz="4400" b="1" dirty="0" smtClean="0"/>
              <a:t>нераспространенные). </a:t>
            </a:r>
            <a:endParaRPr lang="ru-RU" sz="4400" b="1" dirty="0"/>
          </a:p>
          <a:p>
            <a:r>
              <a:rPr lang="ru-RU" sz="4400" b="1" dirty="0" smtClean="0"/>
              <a:t>или </a:t>
            </a:r>
            <a:r>
              <a:rPr lang="ru-RU" sz="4400" b="1" dirty="0"/>
              <a:t>из нескольких </a:t>
            </a:r>
            <a:r>
              <a:rPr lang="ru-RU" sz="4400" b="1" dirty="0" smtClean="0"/>
              <a:t>слов (распространенные).</a:t>
            </a:r>
          </a:p>
          <a:p>
            <a:endParaRPr lang="ru-RU" sz="4400" b="1" dirty="0"/>
          </a:p>
          <a:p>
            <a:r>
              <a:rPr lang="ru-RU" sz="4400" b="1" dirty="0" smtClean="0"/>
              <a:t>Спи</a:t>
            </a:r>
            <a:r>
              <a:rPr lang="ru-RU" sz="4400" b="1" dirty="0"/>
              <a:t>, </a:t>
            </a:r>
            <a:r>
              <a:rPr lang="ru-RU" sz="4400" b="1" dirty="0">
                <a:solidFill>
                  <a:srgbClr val="FF0000"/>
                </a:solidFill>
              </a:rPr>
              <a:t>дитя</a:t>
            </a:r>
            <a:r>
              <a:rPr lang="ru-RU" sz="4400" b="1" dirty="0"/>
              <a:t>, усни</a:t>
            </a:r>
            <a:r>
              <a:rPr lang="ru-RU" sz="4400" b="1" dirty="0" smtClean="0"/>
              <a:t>.</a:t>
            </a:r>
          </a:p>
          <a:p>
            <a:endParaRPr lang="ru-RU" sz="4400" b="1" dirty="0" smtClean="0"/>
          </a:p>
          <a:p>
            <a:r>
              <a:rPr lang="ru-RU" sz="4400" b="1" dirty="0">
                <a:solidFill>
                  <a:srgbClr val="FF0000"/>
                </a:solidFill>
              </a:rPr>
              <a:t>Подруга дней моих суровых, голубка дряхлая моя</a:t>
            </a:r>
            <a:r>
              <a:rPr lang="ru-RU" sz="4400" b="1" dirty="0"/>
              <a:t>! (</a:t>
            </a:r>
            <a:r>
              <a:rPr lang="ru-RU" sz="4400" b="1" dirty="0" err="1"/>
              <a:t>А.С.Пушкин</a:t>
            </a:r>
            <a:r>
              <a:rPr lang="ru-RU" sz="4400" b="1" dirty="0"/>
              <a:t>)</a:t>
            </a:r>
          </a:p>
          <a:p>
            <a:endParaRPr lang="ru-RU" sz="3600" dirty="0"/>
          </a:p>
          <a:p>
            <a:endParaRPr lang="ru-RU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4565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1099</Words>
  <Application>Microsoft Office PowerPoint</Application>
  <PresentationFormat>Широкоэкранный</PresentationFormat>
  <Paragraphs>177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Предложения с обращениями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Обращение – это слово или сочетание слов, называющее того, к кому обращаются с речью.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Выпишите обращения из приведенных ниже стихотворений Б.Заходера: </vt:lpstr>
      <vt:lpstr>Презентация PowerPoint</vt:lpstr>
      <vt:lpstr>  Проверь себя! Обращения в тексте выделены красным цветом.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мы узнали на уроке об обращении?</vt:lpstr>
      <vt:lpstr>Презентация PowerPoint</vt:lpstr>
      <vt:lpstr>Домашнее задание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Домашнее задание</dc:title>
  <dc:creator>Пользователь Windows</dc:creator>
  <cp:lastModifiedBy>Пользователь Windows</cp:lastModifiedBy>
  <cp:revision>89</cp:revision>
  <dcterms:created xsi:type="dcterms:W3CDTF">2017-12-03T10:51:13Z</dcterms:created>
  <dcterms:modified xsi:type="dcterms:W3CDTF">2017-12-21T20:22:23Z</dcterms:modified>
</cp:coreProperties>
</file>