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330" r:id="rId2"/>
    <p:sldId id="256" r:id="rId3"/>
    <p:sldId id="313" r:id="rId4"/>
    <p:sldId id="314" r:id="rId5"/>
    <p:sldId id="327" r:id="rId6"/>
    <p:sldId id="332" r:id="rId7"/>
    <p:sldId id="301" r:id="rId8"/>
    <p:sldId id="305" r:id="rId9"/>
    <p:sldId id="306" r:id="rId10"/>
    <p:sldId id="282" r:id="rId11"/>
    <p:sldId id="281" r:id="rId12"/>
    <p:sldId id="307" r:id="rId13"/>
    <p:sldId id="283" r:id="rId14"/>
    <p:sldId id="304" r:id="rId15"/>
    <p:sldId id="284" r:id="rId16"/>
    <p:sldId id="286" r:id="rId17"/>
    <p:sldId id="311" r:id="rId18"/>
    <p:sldId id="290" r:id="rId19"/>
    <p:sldId id="288" r:id="rId20"/>
    <p:sldId id="289" r:id="rId21"/>
    <p:sldId id="345" r:id="rId22"/>
    <p:sldId id="346" r:id="rId23"/>
    <p:sldId id="347" r:id="rId24"/>
    <p:sldId id="348" r:id="rId25"/>
    <p:sldId id="349" r:id="rId26"/>
    <p:sldId id="350" r:id="rId27"/>
    <p:sldId id="321" r:id="rId28"/>
    <p:sldId id="309" r:id="rId29"/>
    <p:sldId id="310" r:id="rId30"/>
    <p:sldId id="298" r:id="rId31"/>
    <p:sldId id="299" r:id="rId32"/>
    <p:sldId id="320" r:id="rId33"/>
    <p:sldId id="312" r:id="rId34"/>
    <p:sldId id="273" r:id="rId35"/>
    <p:sldId id="274" r:id="rId36"/>
    <p:sldId id="331" r:id="rId37"/>
    <p:sldId id="323" r:id="rId38"/>
    <p:sldId id="333" r:id="rId39"/>
    <p:sldId id="336" r:id="rId40"/>
    <p:sldId id="344" r:id="rId41"/>
    <p:sldId id="303" r:id="rId42"/>
    <p:sldId id="285" r:id="rId43"/>
    <p:sldId id="316" r:id="rId44"/>
    <p:sldId id="342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000"/>
    <a:srgbClr val="A818A8"/>
    <a:srgbClr val="FFABE7"/>
    <a:srgbClr val="CAD7EE"/>
    <a:srgbClr val="FF81DB"/>
    <a:srgbClr val="F9B1E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432" autoAdjust="0"/>
    <p:restoredTop sz="94676" autoAdjust="0"/>
  </p:normalViewPr>
  <p:slideViewPr>
    <p:cSldViewPr>
      <p:cViewPr varScale="1">
        <p:scale>
          <a:sx n="101" d="100"/>
          <a:sy n="101" d="100"/>
        </p:scale>
        <p:origin x="-84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93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76;&#1084;&#1080;&#1085;&#1080;&#1089;&#1090;&#1088;&#1072;&#1090;&#1086;&#1088;\Desktop\&#1053;&#1072;&#1089;&#1090;&#1103;\&#1040;&#1087;&#1088;&#1086;&#1077;&#1082;&#1090;\&#1040;&#1085;&#1082;&#1077;&#1090;&#1080;&#1088;&#1086;&#1074;&#1072;&#1085;&#1080;&#1077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76;&#1084;&#1080;&#1085;&#1080;&#1089;&#1090;&#1088;&#1072;&#1090;&#1086;&#1088;\Desktop\&#1053;&#1072;&#1089;&#1090;&#1103;\&#1040;&#1087;&#1088;&#1086;&#1077;&#1082;&#1090;\&#1040;&#1085;&#1082;&#1077;&#1090;&#1080;&#1088;&#1086;&#1074;&#1072;&#1085;&#1080;&#1077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dirty="0"/>
              <a:t>Результаты анкетирования студентов</a:t>
            </a:r>
            <a:r>
              <a:rPr lang="ru-RU" baseline="0" dirty="0"/>
              <a:t> 22 группы на </a:t>
            </a:r>
            <a:r>
              <a:rPr lang="ru-RU" baseline="0" dirty="0" smtClean="0"/>
              <a:t>определение типа кожи</a:t>
            </a:r>
            <a:endParaRPr lang="ru-RU" dirty="0"/>
          </a:p>
        </c:rich>
      </c:tx>
      <c:layout>
        <c:manualLayout>
          <c:xMode val="edge"/>
          <c:yMode val="edge"/>
          <c:x val="0.24795144356955451"/>
          <c:y val="3.7151702786377985E-2"/>
        </c:manualLayout>
      </c:layout>
    </c:title>
    <c:plotArea>
      <c:layout>
        <c:manualLayout>
          <c:layoutTarget val="inner"/>
          <c:xMode val="edge"/>
          <c:yMode val="edge"/>
          <c:x val="0.18047356580427446"/>
          <c:y val="0.21787897255877076"/>
          <c:w val="0.44675628046494298"/>
          <c:h val="0.77456197232312052"/>
        </c:manualLayout>
      </c:layout>
      <c:pieChart>
        <c:varyColors val="1"/>
        <c:ser>
          <c:idx val="0"/>
          <c:order val="0"/>
          <c:explosion val="9"/>
          <c:dPt>
            <c:idx val="0"/>
            <c:explosion val="1"/>
            <c:spPr>
              <a:solidFill>
                <a:srgbClr val="FF9900"/>
              </a:solidFill>
            </c:spPr>
          </c:dPt>
          <c:dPt>
            <c:idx val="1"/>
            <c:spPr>
              <a:solidFill>
                <a:srgbClr val="009900"/>
              </a:solidFill>
            </c:spPr>
          </c:dPt>
          <c:dPt>
            <c:idx val="2"/>
            <c:spPr>
              <a:solidFill>
                <a:srgbClr val="CC0099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Lbls>
            <c:showPercent val="1"/>
          </c:dLbls>
          <c:cat>
            <c:strRef>
              <c:f>Лист1!$B$3:$E$3</c:f>
              <c:strCache>
                <c:ptCount val="4"/>
                <c:pt idx="0">
                  <c:v>Холерик</c:v>
                </c:pt>
                <c:pt idx="1">
                  <c:v>Меланхолик </c:v>
                </c:pt>
                <c:pt idx="2">
                  <c:v>Флегматик</c:v>
                </c:pt>
                <c:pt idx="3">
                  <c:v>Санвиник </c:v>
                </c:pt>
              </c:strCache>
            </c:strRef>
          </c:cat>
          <c:val>
            <c:numRef>
              <c:f>Лист1!$B$4:$E$4</c:f>
              <c:numCache>
                <c:formatCode>General</c:formatCode>
                <c:ptCount val="4"/>
                <c:pt idx="0">
                  <c:v>11</c:v>
                </c:pt>
                <c:pt idx="1">
                  <c:v>8</c:v>
                </c:pt>
                <c:pt idx="2">
                  <c:v>1</c:v>
                </c:pt>
                <c:pt idx="3">
                  <c:v>5</c:v>
                </c:pt>
              </c:numCache>
            </c:numRef>
          </c:val>
        </c:ser>
        <c:dLbls>
          <c:showPercent val="1"/>
        </c:dLbls>
        <c:firstSliceAng val="0"/>
      </c:pieChart>
    </c:plotArea>
    <c:plotVisOnly val="1"/>
    <c:dispBlanksAs val="zero"/>
  </c:chart>
  <c:spPr>
    <a:solidFill>
      <a:schemeClr val="lt1"/>
    </a:solidFill>
    <a:ln w="25400" cap="flat" cmpd="sng" algn="ctr">
      <a:solidFill>
        <a:schemeClr val="accent5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Результаты анкетирования студентов</a:t>
            </a:r>
            <a:r>
              <a:rPr lang="ru-RU" baseline="0" dirty="0">
                <a:latin typeface="Times New Roman" pitchFamily="18" charset="0"/>
                <a:cs typeface="Times New Roman" pitchFamily="18" charset="0"/>
              </a:rPr>
              <a:t> 22 группы 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для определения типа кожи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4795144356955451"/>
          <c:y val="3.7151702786377985E-2"/>
        </c:manualLayout>
      </c:layout>
    </c:title>
    <c:plotArea>
      <c:layout>
        <c:manualLayout>
          <c:layoutTarget val="inner"/>
          <c:xMode val="edge"/>
          <c:yMode val="edge"/>
          <c:x val="0.19952118485189357"/>
          <c:y val="0.22543802767688095"/>
          <c:w val="0.44675628046494292"/>
          <c:h val="0.77456197232312063"/>
        </c:manualLayout>
      </c:layout>
      <c:pieChart>
        <c:varyColors val="1"/>
        <c:ser>
          <c:idx val="0"/>
          <c:order val="0"/>
          <c:explosion val="9"/>
          <c:dPt>
            <c:idx val="0"/>
            <c:explosion val="1"/>
            <c:spPr>
              <a:solidFill>
                <a:srgbClr val="FF9900"/>
              </a:solidFill>
            </c:spPr>
          </c:dPt>
          <c:dPt>
            <c:idx val="1"/>
            <c:spPr>
              <a:solidFill>
                <a:srgbClr val="009900"/>
              </a:solidFill>
            </c:spPr>
          </c:dPt>
          <c:dPt>
            <c:idx val="2"/>
            <c:spPr>
              <a:solidFill>
                <a:srgbClr val="CC0099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Lbls>
            <c:showPercent val="1"/>
          </c:dLbls>
          <c:cat>
            <c:strRef>
              <c:f>Лист1!$B$3:$E$3</c:f>
              <c:strCache>
                <c:ptCount val="4"/>
                <c:pt idx="0">
                  <c:v>Холерик</c:v>
                </c:pt>
                <c:pt idx="1">
                  <c:v>Меланхолик </c:v>
                </c:pt>
                <c:pt idx="2">
                  <c:v>Флегматик</c:v>
                </c:pt>
                <c:pt idx="3">
                  <c:v>Санвиник </c:v>
                </c:pt>
              </c:strCache>
            </c:strRef>
          </c:cat>
          <c:val>
            <c:numRef>
              <c:f>Лист1!$B$4:$E$4</c:f>
              <c:numCache>
                <c:formatCode>General</c:formatCode>
                <c:ptCount val="4"/>
                <c:pt idx="0">
                  <c:v>11</c:v>
                </c:pt>
                <c:pt idx="1">
                  <c:v>8</c:v>
                </c:pt>
                <c:pt idx="2">
                  <c:v>1</c:v>
                </c:pt>
                <c:pt idx="3">
                  <c:v>5</c:v>
                </c:pt>
              </c:numCache>
            </c:numRef>
          </c:val>
        </c:ser>
        <c:dLbls>
          <c:showPercent val="1"/>
        </c:dLbls>
        <c:firstSliceAng val="0"/>
      </c:pieChart>
    </c:plotArea>
    <c:plotVisOnly val="1"/>
    <c:dispBlanksAs val="zero"/>
  </c:chart>
  <c:spPr>
    <a:solidFill>
      <a:schemeClr val="lt1"/>
    </a:solidFill>
    <a:ln w="25400" cap="flat" cmpd="sng" algn="ctr">
      <a:solidFill>
        <a:schemeClr val="accent5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80DD7-DE54-4F67-92A7-6B4393509E1D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11CC54-DF4A-4790-98E1-4CA424669B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9736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60F94-EDDE-4B4C-AD1C-4A3483458837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1156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8E77D-1795-4A24-8DF2-EBFC383ECCE6}" type="slidenum">
              <a:rPr lang="ru-RU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6461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KATERINA\Desktop\&#1050;&#1088;&#1072;&#1089;&#1086;&#1090;&#1072;%20&#1060;&#1077;&#1089;&#1090;&#1080;&#1074;&#1072;&#1083;&#1100;%201&#1089;&#1077;&#1085;&#1090;&#1103;&#1073;&#1088;&#1103;\&#1050;&#1088;&#1072;&#1089;&#1086;&#1090;&#1072;%20&#1074;&#1099;&#1089;&#1090;&#1091;&#1087;&#1083;&#1077;&#1085;&#1080;&#1077;\&#1052;&#1072;&#1084;&#1072;&#1096;,&#1072;%20&#1090;&#1099;%20&#1077;&#1081;%20&#1073;&#1088;&#1086;&#1074;&#1080;%20&#1079;&#1072;&#1084;&#1072;&#1078;&#1100;!).wm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KATERINA\Desktop\&#1050;&#1088;&#1072;&#1089;&#1086;&#1090;&#1072;%20&#1060;&#1077;&#1089;&#1090;&#1080;&#1074;&#1072;&#1083;&#1100;%201&#1089;&#1077;&#1085;&#1090;&#1103;&#1073;&#1088;&#1103;\&#1050;&#1088;&#1072;&#1089;&#1086;&#1090;&#1072;%20&#1074;&#1099;&#1089;&#1090;&#1091;&#1087;&#1083;&#1077;&#1085;&#1080;&#1077;\trim.2B0320F2-DC57-4D06-A226-027846581E78.wmv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KATERINA\Desktop\&#1050;&#1088;&#1072;&#1089;&#1086;&#1090;&#1072;%20&#1060;&#1077;&#1089;&#1090;&#1080;&#1074;&#1072;&#1083;&#1100;%201&#1089;&#1077;&#1085;&#1090;&#1103;&#1073;&#1088;&#1103;\&#1050;&#1088;&#1072;&#1089;&#1086;&#1090;&#1072;%20&#1074;&#1099;&#1089;&#1090;&#1091;&#1087;&#1083;&#1077;&#1085;&#1080;&#1077;\&#1050;&#1086;&#1087;&#1080;&#1103;%20Mask.wm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KATERINA\Desktop\&#1050;&#1088;&#1072;&#1089;&#1086;&#1090;&#1072;%20&#1060;&#1077;&#1089;&#1090;&#1080;&#1074;&#1072;&#1083;&#1100;%201&#1089;&#1077;&#1085;&#1090;&#1103;&#1073;&#1088;&#1103;\&#1050;&#1088;&#1072;&#1089;&#1086;&#1090;&#1072;%20&#1074;&#1099;&#1089;&#1090;&#1091;&#1087;&#1083;&#1077;&#1085;&#1080;&#1077;\trim.C7F3D335-E02A-4BAC-96E3-A695A0DA54C5.wmv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KATERINA\Desktop\&#1050;&#1088;&#1072;&#1089;&#1086;&#1090;&#1072;%20&#1060;&#1077;&#1089;&#1090;&#1080;&#1074;&#1072;&#1083;&#1100;%201&#1089;&#1077;&#1085;&#1090;&#1103;&#1073;&#1088;&#1103;\&#1050;&#1088;&#1072;&#1089;&#1086;&#1090;&#1072;%20&#1074;&#1099;&#1089;&#1090;&#1091;&#1087;&#1083;&#1077;&#1085;&#1080;&#1077;\&#1050;&#1086;&#1087;&#1080;&#1103;%20Beutifull.wmv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KATERINA\Desktop\&#1050;&#1088;&#1072;&#1089;&#1086;&#1090;&#1072;%20&#1060;&#1077;&#1089;&#1090;&#1080;&#1074;&#1072;&#1083;&#1100;%201&#1089;&#1077;&#1085;&#1090;&#1103;&#1073;&#1088;&#1103;\&#1050;&#1088;&#1072;&#1089;&#1086;&#1090;&#1072;%20&#1074;&#1099;&#1089;&#1090;&#1091;&#1087;&#1083;&#1077;&#1085;&#1080;&#1077;\&#1050;&#1086;&#1078;&#1072;%20%20&#1089;&#1090;&#1088;&#1086;&#1077;&#1085;&#1080;&#1077;.wm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Мамаш,а ты ей брови замажь!)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86000" y="2149475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904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5476"/>
            <a:ext cx="8229600" cy="65722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Типы кожи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7992" y="620689"/>
            <a:ext cx="9044488" cy="720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Тип кожи определяется в зависимости от ее жирности и влажности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31357"/>
            <a:ext cx="2820917" cy="1800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3241548"/>
            <a:ext cx="2421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Нормальная кожа.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54" y="3742698"/>
            <a:ext cx="2569396" cy="21077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9129" y="5872370"/>
            <a:ext cx="2421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Жирная кожа.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742698"/>
            <a:ext cx="3024336" cy="21077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67990" y="5872370"/>
            <a:ext cx="2612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Комбинированная кожа.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362513"/>
            <a:ext cx="3024336" cy="18002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436096" y="3162714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Сухая кожа.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8178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571" y="308774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Типы кожи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tudent\Desktop\chuvstvitelnaya-kozha-lica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0355"/>
          <a:stretch/>
        </p:blipFill>
        <p:spPr bwMode="auto">
          <a:xfrm>
            <a:off x="212540" y="1052736"/>
            <a:ext cx="3413785" cy="2943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569" y="4077072"/>
            <a:ext cx="3456384" cy="160043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Сухая кожа: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-маленькие поры;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-матовый оттенок;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редкое появление прыщей.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Student\Desktop\siln_prishi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24" r="9152"/>
          <a:stretch/>
        </p:blipFill>
        <p:spPr bwMode="auto">
          <a:xfrm>
            <a:off x="6128795" y="847328"/>
            <a:ext cx="2814452" cy="24081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626" r="25779"/>
          <a:stretch/>
        </p:blipFill>
        <p:spPr bwMode="auto">
          <a:xfrm>
            <a:off x="6173787" y="3556204"/>
            <a:ext cx="2600696" cy="30323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79746" y="2524348"/>
            <a:ext cx="213285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Жирная кожа: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-жирный блеск;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-крупные поры;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-наличие; прыщей, угрей.</a:t>
            </a:r>
          </a:p>
        </p:txBody>
      </p:sp>
    </p:spTree>
    <p:extLst>
      <p:ext uri="{BB962C8B-B14F-4D97-AF65-F5344CB8AC3E}">
        <p14:creationId xmlns="" xmlns:p14="http://schemas.microsoft.com/office/powerpoint/2010/main" val="9578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4922" y="519691"/>
            <a:ext cx="6858000" cy="633701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Нормальная кожа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6865" y="2215438"/>
            <a:ext cx="3907103" cy="4565218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Может защищать себя снаружи и питать изнутри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Устойчива к ❄, ☀, </a:t>
            </a:r>
            <a:r>
              <a:rPr lang="ru-RU" dirty="0">
                <a:solidFill>
                  <a:schemeClr val="tx1"/>
                </a:solidFill>
              </a:rPr>
              <a:t>☁ </a:t>
            </a:r>
            <a:r>
              <a:rPr lang="ru-RU" dirty="0" smtClean="0">
                <a:solidFill>
                  <a:schemeClr val="tx1"/>
                </a:solidFill>
              </a:rPr>
              <a:t>,☂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Упругая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Неприхотливая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/>
                </a:solidFill>
              </a:rPr>
              <a:t>Не боится умывания и косметики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21295"/>
            <a:ext cx="4476054" cy="19363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27" y="158435"/>
            <a:ext cx="2621756" cy="19132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40" y="4500570"/>
            <a:ext cx="1714512" cy="21671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52" y="122211"/>
            <a:ext cx="1564266" cy="2047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90158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9672" y="476672"/>
            <a:ext cx="5966666" cy="13151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Комбинированный тип кожи</a:t>
            </a: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krasotka.org.ua/wp-content/uploads/2016/05/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3415" b="11764"/>
          <a:stretch/>
        </p:blipFill>
        <p:spPr bwMode="auto">
          <a:xfrm>
            <a:off x="323528" y="1340768"/>
            <a:ext cx="2067445" cy="22873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57422" y="2597439"/>
            <a:ext cx="40867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Жирная кожа на лбу,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носу,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подбородке 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Сухая на щеках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://lizamaker.ru/uploads/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429000"/>
            <a:ext cx="2735796" cy="31860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Типы кожи лиц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11458"/>
            <a:ext cx="2806941" cy="1872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Типы кожи лиц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053" y="1242675"/>
            <a:ext cx="2691633" cy="16822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0816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1766798"/>
            <a:ext cx="2592288" cy="115212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Обезвоженная кожа: любой тип кожи с нарушенным водным балансом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Student\Desktop\Tips+Mengatasi+Kulit+Kering+dan+Kusam+Secara+Alami-300x1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2688581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tudent\Desktop\suhaya-kozha-lits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047" y="1412776"/>
            <a:ext cx="3191335" cy="2045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tudent\Desktop\chto-delat-chtoby-vernut-kozhe-vlag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63" y="3861048"/>
            <a:ext cx="3672408" cy="27419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270" y="3861048"/>
            <a:ext cx="4056112" cy="2741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404664"/>
            <a:ext cx="6792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Обезвоженная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кожа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025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Солнце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Влажность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Температурные колебания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Ветер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Питание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Физическая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ктивность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Стресс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Токсические вещества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Медикаменты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924" y="1039699"/>
            <a:ext cx="1854401" cy="2016224"/>
          </a:xfrm>
          <a:prstGeom prst="rect">
            <a:avLst/>
          </a:prstGeom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330"/>
          <a:stretch/>
        </p:blipFill>
        <p:spPr bwMode="auto">
          <a:xfrm>
            <a:off x="7331218" y="4989401"/>
            <a:ext cx="1627429" cy="1656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9" descr="Картинки по запросу какие факторы влияют на кожу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01042"/>
            <a:ext cx="2450308" cy="16338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871112"/>
            <a:ext cx="2584182" cy="177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Картинки по запросу какие факторы влияют на кожу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016219"/>
            <a:ext cx="1952322" cy="14842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034896"/>
            <a:ext cx="2577316" cy="1757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854" y="3116437"/>
            <a:ext cx="2724150" cy="1676400"/>
          </a:xfrm>
          <a:prstGeom prst="rect">
            <a:avLst/>
          </a:prstGeom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717079" y="-1088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Факторы,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влияющие на состояние кожи</a:t>
            </a:r>
          </a:p>
        </p:txBody>
      </p:sp>
    </p:spTree>
    <p:extLst>
      <p:ext uri="{BB962C8B-B14F-4D97-AF65-F5344CB8AC3E}">
        <p14:creationId xmlns="" xmlns:p14="http://schemas.microsoft.com/office/powerpoint/2010/main" val="55751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-243408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Правильный уход за кожей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84" y="1628800"/>
            <a:ext cx="2535886" cy="29616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484" y="4725144"/>
            <a:ext cx="2504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Очищение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tudent\Desktop\гронргогшгшгшгш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852" y="1629956"/>
            <a:ext cx="2564558" cy="2971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tudent\Desktop\тьорлолпроновр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681" y="1601376"/>
            <a:ext cx="3017471" cy="2961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22680" y="4739676"/>
            <a:ext cx="30174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Тонизирование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46948" y="4725144"/>
            <a:ext cx="2563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Питание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944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962" y="3789040"/>
            <a:ext cx="3182937" cy="3672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11663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Очищение кожи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428" y="962073"/>
            <a:ext cx="4024313" cy="234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76" y="1154850"/>
            <a:ext cx="2932584" cy="19560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3568" y="3284984"/>
            <a:ext cx="2602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Лосьон и эмульсионный крем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2120" y="3110861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Кислое молочко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47864" y="6021288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Растительное масло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241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Очищение кожи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124744"/>
            <a:ext cx="4101852" cy="885775"/>
          </a:xfrm>
        </p:spPr>
        <p:txBody>
          <a:bodyPr>
            <a:normAutofit fontScale="85000" lnSpcReduction="20000"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Умывание молоком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Оказывает успокаивающее действие на кожу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1556792"/>
            <a:ext cx="4114801" cy="1173808"/>
          </a:xfrm>
        </p:spPr>
        <p:txBody>
          <a:bodyPr>
            <a:noAutofit/>
          </a:bodyPr>
          <a:lstStyle/>
          <a:p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Очищение яичным желтком и очистка отрубями или мякишем черного хлеба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Такие виды очищения кожи лица подходят любому типу кожи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79" y="2248160"/>
            <a:ext cx="4283968" cy="243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79" y="4906241"/>
            <a:ext cx="4283968" cy="161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914" y="2718804"/>
            <a:ext cx="2665382" cy="199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066" y="4771032"/>
            <a:ext cx="3025422" cy="2009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7602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Student\Desktop\919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613" y="2734558"/>
            <a:ext cx="3049537" cy="20279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tudent\Desktop\3fb492560710b212f8dd764270ca030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108" y="4762500"/>
            <a:ext cx="2857500" cy="2095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Student\Desktop\Паровая-сауна-для-лица-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08720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-744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Очищение кожи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8718" y="1700808"/>
            <a:ext cx="5220072" cy="4968552"/>
          </a:xfrm>
        </p:spPr>
        <p:txBody>
          <a:bodyPr>
            <a:normAutofit/>
          </a:bodyPr>
          <a:lstStyle/>
          <a:p>
            <a:pPr marL="541338" indent="-541338" algn="l"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Паровые ванночки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очищают поры, улучшают кровообращение.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41338" indent="-541338" algn="l">
              <a:buFont typeface="Arial" pitchFamily="34" charset="0"/>
              <a:buChar char="•"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Мыло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очищения и ухода за кожей.</a:t>
            </a:r>
          </a:p>
          <a:p>
            <a:pPr marL="541338" indent="-541338" algn="l">
              <a:buFont typeface="Arial" pitchFamily="34" charset="0"/>
              <a:buChar char="•"/>
            </a:pP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Скрабы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содержат твёрдые частицы и удаляют верхний слой роговых чешуек.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09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F81DB"/>
            </a:gs>
            <a:gs pos="39000">
              <a:srgbClr val="E1A9E4"/>
            </a:gs>
            <a:gs pos="0">
              <a:schemeClr val="accent1">
                <a:tint val="44500"/>
                <a:satMod val="160000"/>
              </a:schemeClr>
            </a:gs>
            <a:gs pos="75000">
              <a:srgbClr val="CAD7EE">
                <a:lumMod val="93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6632"/>
            <a:ext cx="7772400" cy="1470025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Филиал № 1 Государственного бюджетного профессионального общеобразовательного учреждения Департамента здравоохранения города Москвы «Медицинский колледж № 6»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(филиал № 1 ГБПОУ ДЗМ «МК № 6»)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772816"/>
            <a:ext cx="9144000" cy="25202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Красота – это королева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…, которая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правит очень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недолго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Красивая кожа - здоровая кожа»</a:t>
            </a: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информационно-исследовательский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 по анатомии и физиологии человека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30932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Москва 2017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1" y="3982998"/>
            <a:ext cx="2367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первая    </a:t>
            </a:r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4000504"/>
            <a:ext cx="23574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познавательная…</a:t>
            </a:r>
            <a:endParaRPr lang="ru-RU" sz="20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920880" cy="93610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Очищение кожи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692696"/>
            <a:ext cx="3898776" cy="1266155"/>
          </a:xfrm>
        </p:spPr>
        <p:txBody>
          <a:bodyPr>
            <a:normAutofit fontScale="40000" lnSpcReduction="20000"/>
          </a:bodyPr>
          <a:lstStyle/>
          <a:p>
            <a:r>
              <a:rPr lang="ru-RU" sz="4900" u="sng" dirty="0" smtClean="0">
                <a:latin typeface="Times New Roman" pitchFamily="18" charset="0"/>
                <a:cs typeface="Times New Roman" pitchFamily="18" charset="0"/>
              </a:rPr>
              <a:t>Пенки для умывания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0" dirty="0" smtClean="0">
                <a:latin typeface="Times New Roman" pitchFamily="18" charset="0"/>
                <a:cs typeface="Times New Roman" pitchFamily="18" charset="0"/>
              </a:rPr>
              <a:t>В пенках содержатся: экстракты, витамины, аминокислоты.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27984" y="1124744"/>
            <a:ext cx="4258817" cy="1050131"/>
          </a:xfrm>
        </p:spPr>
        <p:txBody>
          <a:bodyPr>
            <a:noAutofit/>
          </a:bodyPr>
          <a:lstStyle/>
          <a:p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Тоники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Тоники-жидкости, содержащие этиловый спирт и растворители - сушат кожу.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48880"/>
            <a:ext cx="4176464" cy="3499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30405"/>
            <a:ext cx="4219056" cy="3536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5461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Питательные и тонизирующие маски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r>
              <a:rPr lang="ru-RU" dirty="0" smtClean="0"/>
              <a:t>Дрожжевая маска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Маска из огуречной кожуры </a:t>
            </a:r>
          </a:p>
        </p:txBody>
      </p:sp>
      <p:pic>
        <p:nvPicPr>
          <p:cNvPr id="3074" name="Picture 2" descr="C:\Users\Student\Desktop\Новая папка\maska-iz-drozhzhej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60" y="1268759"/>
            <a:ext cx="3600400" cy="20677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Student\Desktop\Новая папка\ogurec_dly_lic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86644"/>
            <a:ext cx="4289713" cy="21806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3588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trim.2B0320F2-DC57-4D06-A226-027846581E78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86000" y="2109788"/>
            <a:ext cx="45720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Питательные и тонизирующие маски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●</a:t>
            </a:r>
            <a:r>
              <a:rPr lang="en-US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Медовая маска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C:\Users\Student\Desktop\Новая папка\medovye-maski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277" y="980728"/>
            <a:ext cx="476250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tudent\Desktop\Новая папка\73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933056"/>
            <a:ext cx="3446749" cy="22978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08422" y="4681862"/>
            <a:ext cx="290297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/>
              <a:t>●</a:t>
            </a:r>
            <a:r>
              <a:rPr lang="en-US" sz="2800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Белковая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маска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Копия Mask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15763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3428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Питательные и тонизирующие маски</a:t>
            </a:r>
            <a:endParaRPr lang="ru-RU" sz="2800" dirty="0"/>
          </a:p>
        </p:txBody>
      </p:sp>
      <p:pic>
        <p:nvPicPr>
          <p:cNvPr id="4099" name="Picture 3" descr="C:\Users\Student\Desktop\Новая папка\1345485670_trava_maska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99065"/>
            <a:ext cx="3368741" cy="22628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Student\Desktop\Новая папка\Sredstva-dlya-suzheniya-por-na-litse_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824" y="1576377"/>
            <a:ext cx="3237350" cy="18821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Student\Desktop\Новая папка\imgpreview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92" y="1390592"/>
            <a:ext cx="3072864" cy="20401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Student\Desktop\Новая папка\dd2-450x3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171" y="3730350"/>
            <a:ext cx="2979893" cy="2231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9358" y="599524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Фруктовые маски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904145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Травяные маски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trim.C7F3D335-E02A-4BAC-96E3-A695A0DA54C5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85984" y="2143116"/>
            <a:ext cx="45720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772400" cy="893961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Профилактика прежде всего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836712"/>
            <a:ext cx="6264696" cy="1752600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Избегать: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нервных расстройств;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психических травм;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 деятельности эндокринной системы;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нарушения состояние ЖКТ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52" y="3973043"/>
            <a:ext cx="2075616" cy="2653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0635"/>
          <a:stretch/>
        </p:blipFill>
        <p:spPr bwMode="auto">
          <a:xfrm>
            <a:off x="5796136" y="980727"/>
            <a:ext cx="2759386" cy="286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825600"/>
            <a:ext cx="2470966" cy="2902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9252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вещества и витамины для кожи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2789562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63420"/>
            <a:ext cx="2162809" cy="2162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074" y="1124744"/>
            <a:ext cx="2663358" cy="201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35806"/>
            <a:ext cx="3113924" cy="2078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304" y="4152372"/>
            <a:ext cx="2062128" cy="206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6314" y="3212976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Укрепляет соединительную ткань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0443" y="6251653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Укрепляет кожу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24129" y="3134941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Улучшает кровоснабжение тканей, питает кожу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4877" y="6241941"/>
            <a:ext cx="1938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 веществ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638465" y="450912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 кислорода в организме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94720" y="1268760"/>
            <a:ext cx="2162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8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" y="53752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1923"/>
            <a:ext cx="2120854" cy="207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75" y="4077072"/>
            <a:ext cx="1955961" cy="196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752"/>
            <a:ext cx="1864503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650" y="3933056"/>
            <a:ext cx="2061323" cy="205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14330" y="1972205"/>
            <a:ext cx="2880320" cy="103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Эластичность кожи, образование новых клеток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3500438"/>
            <a:ext cx="2733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Кожный обмен веществ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33731" y="2137759"/>
            <a:ext cx="270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соединительной ткани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1375" y="4786322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Замедляет образование морщин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4547" y="5460326"/>
            <a:ext cx="2500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Кожа чистая и упругая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486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«Красота – это королева…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42984"/>
            <a:ext cx="8676456" cy="4651739"/>
          </a:xfrm>
        </p:spPr>
        <p:txBody>
          <a:bodyPr>
            <a:normAutofit fontScale="32500" lnSpcReduction="20000"/>
          </a:bodyPr>
          <a:lstStyle/>
          <a:p>
            <a:pPr lvl="0"/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7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Проблема исследования:</a:t>
            </a:r>
            <a:r>
              <a:rPr lang="ru-RU" sz="7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почему красивая кожа - здоровая кожа?</a:t>
            </a:r>
          </a:p>
          <a:p>
            <a:pPr lvl="0"/>
            <a:r>
              <a:rPr lang="ru-RU" sz="7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sz="7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кожа человека</a:t>
            </a:r>
          </a:p>
          <a:p>
            <a:pPr lvl="0"/>
            <a:r>
              <a:rPr lang="ru-RU" sz="7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  <a:r>
              <a:rPr lang="ru-RU" sz="7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строение и функции кожи</a:t>
            </a:r>
          </a:p>
          <a:p>
            <a:pPr lvl="0"/>
            <a:r>
              <a:rPr lang="ru-RU" sz="7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Задачи исследования:</a:t>
            </a:r>
          </a:p>
          <a:p>
            <a:r>
              <a:rPr lang="ru-RU" sz="6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6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познакомиться с особенностями строения кожи человека;</a:t>
            </a:r>
          </a:p>
          <a:p>
            <a:r>
              <a:rPr lang="ru-RU" sz="6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расширить знания о функциях кожи человека: защитной, рецепторной, выделительной и терморегуляторной;</a:t>
            </a:r>
          </a:p>
          <a:p>
            <a:r>
              <a:rPr lang="ru-RU" sz="6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определить свой тип кожи;</a:t>
            </a:r>
          </a:p>
          <a:p>
            <a:r>
              <a:rPr lang="ru-RU" sz="6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6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уметь подобрать маску под  индивидуальный тип кожи;</a:t>
            </a:r>
          </a:p>
          <a:p>
            <a:r>
              <a:rPr lang="ru-RU" sz="6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научиться делать массаж лица, шеи, подбородка;</a:t>
            </a:r>
          </a:p>
          <a:p>
            <a:r>
              <a:rPr lang="ru-RU" sz="6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проводить гимнастику для мышц лица и шеи.</a:t>
            </a:r>
            <a:r>
              <a:rPr lang="ru-RU" sz="6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7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Методы исследования: </a:t>
            </a:r>
            <a:r>
              <a:rPr lang="ru-RU" sz="6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анализ, анкетирование, моделирование, эксперимент</a:t>
            </a:r>
          </a:p>
          <a:p>
            <a:pPr lvl="0"/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972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2776"/>
            <a:ext cx="3888432" cy="27858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568030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Практические советы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0827" y="4581128"/>
            <a:ext cx="408013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Крема с ультрафиолетовой защитой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12775"/>
            <a:ext cx="3672408" cy="278581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08311" y="447038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чищающие средства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660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375660"/>
            <a:ext cx="3734332" cy="1040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Растительные масла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3744416" cy="3600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309" y="2336583"/>
            <a:ext cx="4156364" cy="27616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05719" y="5301208"/>
            <a:ext cx="4063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Увлажняющие крема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620688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Практические советы</a:t>
            </a:r>
          </a:p>
        </p:txBody>
      </p:sp>
    </p:spTree>
    <p:extLst>
      <p:ext uri="{BB962C8B-B14F-4D97-AF65-F5344CB8AC3E}">
        <p14:creationId xmlns="" xmlns:p14="http://schemas.microsoft.com/office/powerpoint/2010/main" val="363121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Факторы риска: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применение нежирных кремов;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плавание в бассейне с хлорированной водой;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частый прием душа;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частый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пилинг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избыток солнечных ванн.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841" b="12326"/>
          <a:stretch/>
        </p:blipFill>
        <p:spPr bwMode="auto">
          <a:xfrm>
            <a:off x="6963077" y="157767"/>
            <a:ext cx="1800200" cy="1280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48" y="3573793"/>
            <a:ext cx="3168352" cy="228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533" y="3936555"/>
            <a:ext cx="3313887" cy="208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06" r="6081"/>
          <a:stretch/>
        </p:blipFill>
        <p:spPr bwMode="auto">
          <a:xfrm>
            <a:off x="3026543" y="5176583"/>
            <a:ext cx="2354580" cy="1521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19576"/>
            <a:ext cx="2715113" cy="1590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5514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980728"/>
            <a:ext cx="5256584" cy="3384376"/>
          </a:xfrm>
        </p:spPr>
        <p:txBody>
          <a:bodyPr>
            <a:no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падает активность сальных желез;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сокращается выработка кожных жиров;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ухудшается кровоснабжение;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появляются покраснения. </a:t>
            </a:r>
          </a:p>
          <a:p>
            <a:pPr algn="just"/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938" y="188640"/>
            <a:ext cx="905106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Защита кожи от зимних холодов:</a:t>
            </a:r>
            <a:endParaRPr lang="ru-RU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219" y="980728"/>
            <a:ext cx="3116014" cy="2017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90186"/>
            <a:ext cx="2736304" cy="3206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18" y="3616336"/>
            <a:ext cx="4119003" cy="2553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6894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807" y="16549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Косметический массаж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338" y="6165304"/>
            <a:ext cx="4266638" cy="3929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Массаж шеи и подбородка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Student\Desktop\Новая папка\1441171212544_hugeBloc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30066"/>
            <a:ext cx="3127694" cy="22199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tudent\Desktop\Новая папка\bed2f383d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21" y="4293096"/>
            <a:ext cx="2944327" cy="1656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6955" y="3288428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Массаж бровей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Users\Student\Desktop\Новая папка\32084094.48p2ajmjuv.W6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55" y="1639156"/>
            <a:ext cx="2939066" cy="16017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Student\Desktop\Новая папка\imgpreview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119912"/>
            <a:ext cx="4472968" cy="158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64088" y="3571329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Массаж щёк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35398" y="580526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Массаж лба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-23428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Гимнастика для лица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6336704" cy="35006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Упражнения для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глаз;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шеи;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рта;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щёк;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лба;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устранения «второго подбородка».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Student\Desktop\Новая папка\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221088"/>
            <a:ext cx="4900279" cy="22616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tudent\Desktop\Новая папка\2591750_77398-700x7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037632"/>
            <a:ext cx="4358493" cy="24317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Копия Beutifull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14546" y="1785926"/>
            <a:ext cx="5214950" cy="37480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088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7143768" cy="893961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Секреты  идеальной красоты…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7992888" cy="1518336"/>
          </a:xfrm>
        </p:spPr>
        <p:txBody>
          <a:bodyPr>
            <a:noAutofit/>
          </a:bodyPr>
          <a:lstStyle/>
          <a:p>
            <a:pPr algn="l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– уход за кожей, за волосами, ногтями;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тренированное тело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легкая походка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красивая осанка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со вкусом одета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Духовные качества: доброта, учтивость, скромность, хороший смех.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85984" y="142852"/>
            <a:ext cx="65008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Гордиться женщин заставляет часто красота</a:t>
            </a:r>
          </a:p>
          <a:p>
            <a:pPr algn="r"/>
            <a:r>
              <a:rPr lang="en-US" b="1" dirty="0" smtClean="0">
                <a:ln w="50800"/>
                <a:solidFill>
                  <a:srgbClr val="000000">
                    <a:shade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©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В. Шекспир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3000372"/>
            <a:ext cx="63579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Идеальная красота, самая восхитительная наружность ничего не стоят, если ими никто не восхищается.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</a:t>
            </a:r>
            <a:r>
              <a:rPr lang="en-US" b="1" dirty="0" smtClean="0">
                <a:ln w="50800"/>
                <a:solidFill>
                  <a:srgbClr val="000000">
                    <a:shade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©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О. Бальзак </a:t>
            </a:r>
          </a:p>
        </p:txBody>
      </p:sp>
      <p:pic>
        <p:nvPicPr>
          <p:cNvPr id="4" name="Picture 2" descr="C:\Documents and Settings\Admin\Рабочий стол\Красота\dzf8dPV8kH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143248"/>
            <a:ext cx="2143199" cy="3216848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Красота\W8MPWV2Kgv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750447"/>
            <a:ext cx="2071702" cy="28218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0068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«Красота – это королева…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Исследовательские проекты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Дисциплина: «Анатомия и физиология человека»</a:t>
            </a:r>
          </a:p>
          <a:p>
            <a:pPr mar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Практический этап</a:t>
            </a:r>
          </a:p>
          <a:p>
            <a:pPr mar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Часть вторая</a:t>
            </a:r>
          </a:p>
          <a:p>
            <a:pPr mar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Picture 3" descr="C:\Users\EKATERINA\Desktop\Фото выставка\фото 28 апреля ВСР 2017\DSC_0021 (1).JPG"/>
          <p:cNvPicPr>
            <a:picLocks noChangeAspect="1" noChangeArrowheads="1"/>
          </p:cNvPicPr>
          <p:nvPr/>
        </p:nvPicPr>
        <p:blipFill>
          <a:blip r:embed="rId2" cstate="print"/>
          <a:srcRect l="35308" t="54613" r="675" b="9084"/>
          <a:stretch>
            <a:fillRect/>
          </a:stretch>
        </p:blipFill>
        <p:spPr bwMode="auto">
          <a:xfrm>
            <a:off x="1285852" y="3286124"/>
            <a:ext cx="6858048" cy="3009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3234" y="457201"/>
            <a:ext cx="7514035" cy="104297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/>
              </a:rPr>
              <a:t>Практическая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проекта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zqWqQfKvww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5271" t="4358" r="12190" b="12841"/>
          <a:stretch>
            <a:fillRect/>
          </a:stretch>
        </p:blipFill>
        <p:spPr>
          <a:xfrm>
            <a:off x="5072066" y="1500174"/>
            <a:ext cx="3714776" cy="307183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00628" y="4786322"/>
            <a:ext cx="3500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/>
              </a:rPr>
              <a:t>Макет: строение кожи человека 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5" name="Рисунок 4" descr="http://www.doctorjohn.ru/wp-content/uploads/2016/01/skin-layers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14488"/>
            <a:ext cx="4768267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68" r="6518"/>
          <a:stretch/>
        </p:blipFill>
        <p:spPr bwMode="auto">
          <a:xfrm>
            <a:off x="1360019" y="4149477"/>
            <a:ext cx="3253840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196752" y="116632"/>
            <a:ext cx="7772400" cy="893961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Красота…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908720"/>
            <a:ext cx="7992888" cy="175260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– Здоровье, ухоженная, сияющая и упругая кожа 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7124"/>
          <a:stretch/>
        </p:blipFill>
        <p:spPr bwMode="auto">
          <a:xfrm>
            <a:off x="307651" y="1730561"/>
            <a:ext cx="3563888" cy="241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12777"/>
            <a:ext cx="301985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628" y="2824694"/>
            <a:ext cx="2880320" cy="1928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228" t="-1661" r="3147" b="10795"/>
          <a:stretch/>
        </p:blipFill>
        <p:spPr bwMode="auto">
          <a:xfrm>
            <a:off x="5796136" y="4005063"/>
            <a:ext cx="3201973" cy="27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0068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  <a:endParaRPr lang="ru-RU" sz="3600" dirty="0">
              <a:solidFill>
                <a:schemeClr val="tx2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428860" y="1285860"/>
          <a:ext cx="4643470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429388" y="2214555"/>
            <a:ext cx="257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44% Нормальная         кожа</a:t>
            </a:r>
            <a:endParaRPr lang="ru-RU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388" y="2928934"/>
            <a:ext cx="27146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32 % Комбинированная кожа </a:t>
            </a:r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00826" y="3714752"/>
            <a:ext cx="2428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20% Сухая кожа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57950" y="4429132"/>
            <a:ext cx="2571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A818A8"/>
                </a:solidFill>
                <a:latin typeface="Times New Roman" pitchFamily="18" charset="0"/>
                <a:cs typeface="Times New Roman" pitchFamily="18" charset="0"/>
              </a:rPr>
              <a:t>4% Жирная кожа</a:t>
            </a:r>
            <a:endParaRPr lang="ru-RU" dirty="0" smtClean="0">
              <a:solidFill>
                <a:srgbClr val="A818A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714348" y="1643050"/>
          <a:ext cx="5643602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571472" y="5752850"/>
            <a:ext cx="84296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Вывод: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определение типа кожи очень важно для правильного ухода за ней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57150"/>
            <a:ext cx="9104642" cy="651559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/>
              </a:rPr>
              <a:t>Определение типа кожи на разных участках лица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8" y="495301"/>
            <a:ext cx="9010650" cy="61886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000" b="1" dirty="0">
                <a:latin typeface="Times New Roman"/>
              </a:rPr>
              <a:t>Цель работы:</a:t>
            </a:r>
            <a:r>
              <a:rPr lang="ru-RU" sz="2000" dirty="0">
                <a:latin typeface="Times New Roman"/>
              </a:rPr>
              <a:t> изучить методику определения типов кожи на разных участках </a:t>
            </a:r>
            <a:r>
              <a:rPr lang="ru-RU" sz="2000" dirty="0" smtClean="0">
                <a:latin typeface="Times New Roman"/>
              </a:rPr>
              <a:t>лица.</a:t>
            </a:r>
            <a:endParaRPr lang="ru-RU" sz="20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2000" b="1" dirty="0">
                <a:latin typeface="Times New Roman"/>
              </a:rPr>
              <a:t>Материалы и оборудование:</a:t>
            </a:r>
            <a:r>
              <a:rPr lang="ru-RU" sz="2000" dirty="0">
                <a:latin typeface="Times New Roman"/>
              </a:rPr>
              <a:t> мягкая бумажная салфетка или </a:t>
            </a:r>
            <a:r>
              <a:rPr lang="ru-RU" sz="2000" dirty="0" smtClean="0">
                <a:latin typeface="Times New Roman"/>
              </a:rPr>
              <a:t>фильтровальная </a:t>
            </a:r>
            <a:r>
              <a:rPr lang="ru-RU" sz="2000" dirty="0">
                <a:latin typeface="Times New Roman"/>
              </a:rPr>
              <a:t>бумага, </a:t>
            </a:r>
            <a:r>
              <a:rPr lang="ru-RU" sz="2000" dirty="0" smtClean="0">
                <a:latin typeface="Times New Roman"/>
              </a:rPr>
              <a:t>зеркало.</a:t>
            </a:r>
            <a:endParaRPr lang="ru-RU" sz="2000" dirty="0">
              <a:latin typeface="Times New Roman"/>
            </a:endParaRPr>
          </a:p>
          <a:p>
            <a:pPr marL="0" indent="0" algn="r">
              <a:buNone/>
            </a:pPr>
            <a:r>
              <a:rPr lang="ru-RU" sz="2000" dirty="0" smtClean="0">
                <a:latin typeface="Times New Roman"/>
              </a:rPr>
              <a:t>Таблица 1</a:t>
            </a:r>
            <a:endParaRPr lang="ru-RU" sz="2000" dirty="0">
              <a:latin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</a:endParaRPr>
          </a:p>
          <a:p>
            <a:pPr marL="0" indent="0">
              <a:buNone/>
            </a:pPr>
            <a:r>
              <a:rPr lang="ru-RU" sz="2000" b="1" dirty="0" smtClean="0">
                <a:latin typeface="Times New Roman"/>
              </a:rPr>
              <a:t>Вывод: </a:t>
            </a:r>
            <a:r>
              <a:rPr lang="ru-RU" sz="2000" dirty="0" smtClean="0">
                <a:latin typeface="Times New Roman"/>
              </a:rPr>
              <a:t>изучили методику определения типов кожи на разных участках лица</a:t>
            </a:r>
            <a:endParaRPr lang="ru-RU" dirty="0">
              <a:latin typeface="Times New Roman"/>
            </a:endParaRPr>
          </a:p>
          <a:p>
            <a:pPr marL="0" indent="0">
              <a:buNone/>
            </a:pPr>
            <a:endParaRPr lang="ru-RU" dirty="0">
              <a:latin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78817524"/>
              </p:ext>
            </p:extLst>
          </p:nvPr>
        </p:nvGraphicFramePr>
        <p:xfrm>
          <a:off x="755576" y="2204864"/>
          <a:ext cx="7762628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0657">
                  <a:extLst>
                    <a:ext uri="{9D8B030D-6E8A-4147-A177-3AD203B41FA5}">
                      <a16:colId xmlns="" xmlns:a16="http://schemas.microsoft.com/office/drawing/2014/main" val="2909196107"/>
                    </a:ext>
                  </a:extLst>
                </a:gridCol>
                <a:gridCol w="1940657">
                  <a:extLst>
                    <a:ext uri="{9D8B030D-6E8A-4147-A177-3AD203B41FA5}">
                      <a16:colId xmlns="" xmlns:a16="http://schemas.microsoft.com/office/drawing/2014/main" val="1102693330"/>
                    </a:ext>
                  </a:extLst>
                </a:gridCol>
                <a:gridCol w="1940657">
                  <a:extLst>
                    <a:ext uri="{9D8B030D-6E8A-4147-A177-3AD203B41FA5}">
                      <a16:colId xmlns="" xmlns:a16="http://schemas.microsoft.com/office/drawing/2014/main" val="2300030085"/>
                    </a:ext>
                  </a:extLst>
                </a:gridCol>
                <a:gridCol w="1940657">
                  <a:extLst>
                    <a:ext uri="{9D8B030D-6E8A-4147-A177-3AD203B41FA5}">
                      <a16:colId xmlns="" xmlns:a16="http://schemas.microsoft.com/office/drawing/2014/main" val="928897343"/>
                    </a:ext>
                  </a:extLst>
                </a:gridCol>
              </a:tblGrid>
              <a:tr h="1305282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Участки лица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Величина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пор</a:t>
                      </a:r>
                    </a:p>
                    <a:p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(крупные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, мелкие, незаметные)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Цвет бумажной салфетки 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Тип кожи(жирная, нормальная, сухая)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917935782"/>
                  </a:ext>
                </a:extLst>
              </a:tr>
              <a:tr h="367125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Лоб у висков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незаметные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чистая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нормальная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433113215"/>
                  </a:ext>
                </a:extLst>
              </a:tr>
              <a:tr h="367125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Середина  лба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незаметные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чистая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нормальная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22255440"/>
                  </a:ext>
                </a:extLst>
              </a:tr>
              <a:tr h="367125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Нос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мелкие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немного жирная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жирная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110667198"/>
                  </a:ext>
                </a:extLst>
              </a:tr>
              <a:tr h="367125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Щеки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мелкие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чистая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сухая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581242488"/>
                  </a:ext>
                </a:extLst>
              </a:tr>
              <a:tr h="649529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Область под глазами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незаметные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чистая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нормальная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3069215863"/>
                  </a:ext>
                </a:extLst>
              </a:tr>
              <a:tr h="367125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Подбородок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мелкие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чистая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</a:rPr>
                        <a:t>нормальная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="" xmlns:a16="http://schemas.microsoft.com/office/drawing/2014/main" val="172020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7348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6859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 проекта: «Роль кожи в терморегуляции организма»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57158" y="1643050"/>
            <a:ext cx="8964488" cy="2951758"/>
          </a:xfrm>
        </p:spPr>
        <p:txBody>
          <a:bodyPr>
            <a:normAutofit fontScale="92500" lnSpcReduction="10000"/>
          </a:bodyPr>
          <a:lstStyle/>
          <a:p>
            <a:pPr marL="903288" indent="-903288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903288" indent="-903288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изучить участие кожи в поддержании постоянной температуры тела.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Проблема: 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какова роль кожи в терморегуляции организма?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Объект: 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кожа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Предмет: 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роль кожи в терморегуляции организма</a:t>
            </a:r>
          </a:p>
          <a:p>
            <a:pPr marL="1160463" indent="-1160463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Терморегуляция – 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это уравновешивание выработки тепла в организме и теплоотдачи во внешнюю среду. </a:t>
            </a:r>
            <a:endParaRPr lang="ru-RU" sz="20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84779" y="3715893"/>
            <a:ext cx="2880319" cy="2592288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44"/>
          <a:stretch/>
        </p:blipFill>
        <p:spPr>
          <a:xfrm rot="16200000">
            <a:off x="4446797" y="3697079"/>
            <a:ext cx="2808311" cy="2557905"/>
          </a:xfrm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6486147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86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Теплый воздух над головой и рукой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111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работа проекта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32" y="2071678"/>
            <a:ext cx="3597568" cy="2625155"/>
          </a:xfrm>
        </p:spPr>
      </p:pic>
      <p:sp>
        <p:nvSpPr>
          <p:cNvPr id="9" name="TextBox 8"/>
          <p:cNvSpPr txBox="1"/>
          <p:nvPr/>
        </p:nvSpPr>
        <p:spPr>
          <a:xfrm>
            <a:off x="294381" y="980728"/>
            <a:ext cx="89289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75" indent="-1793875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Цель работы: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исследовать разные участки кожи, изучить изменения      температуры тела сначала на тыльной стороне руки, а потом на ладони.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3528" y="6093296"/>
            <a:ext cx="8208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выделение тепла 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 разных участках кожи не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одинакова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4793376"/>
            <a:ext cx="87129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Макет руки человека, покрытой угольно-черной специальной жидкостью, которая окрашивается в различные цвета в зависимости от теплорегуляции отдельных участков кожи.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00760" y="2214554"/>
            <a:ext cx="2428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Красным цветом, где  выделяется тепло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3143248"/>
            <a:ext cx="35004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Синим цветом, где ощущается  холод, т.е. тепло не выделяется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23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Практический </a:t>
            </a:r>
            <a:r>
              <a:rPr lang="ru-RU" sz="3200" b="1" i="1" dirty="0" smtClean="0">
                <a:solidFill>
                  <a:schemeClr val="tx2"/>
                </a:solidFill>
              </a:rPr>
              <a:t>этап проекта</a:t>
            </a:r>
            <a:r>
              <a:rPr lang="ru-RU" sz="3200" dirty="0" smtClean="0">
                <a:solidFill>
                  <a:schemeClr val="tx2"/>
                </a:solidFill>
              </a:rPr>
              <a:t/>
            </a:r>
            <a:br>
              <a:rPr lang="ru-RU" sz="3200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>Выставка творческих работ студентов</a:t>
            </a:r>
            <a:r>
              <a:rPr lang="ru-RU" sz="3200" dirty="0" smtClean="0">
                <a:solidFill>
                  <a:schemeClr val="tx2"/>
                </a:solidFill>
              </a:rPr>
              <a:t/>
            </a:r>
            <a:br>
              <a:rPr lang="ru-RU" sz="3200" dirty="0" smtClean="0">
                <a:solidFill>
                  <a:schemeClr val="tx2"/>
                </a:solidFill>
              </a:rPr>
            </a:b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EKATERINA\Desktop\Фото выставка\IMG_6835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ryischipochemylitso.ru/rcboreyo/img4966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1073"/>
          <a:stretch/>
        </p:blipFill>
        <p:spPr bwMode="auto">
          <a:xfrm>
            <a:off x="5444197" y="0"/>
            <a:ext cx="372819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m0-tub-ru.yandex.net/i?id=df173ed9fad6e7216e23da9392a280c6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" y="3571874"/>
            <a:ext cx="4953000" cy="32861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12576" y="-99392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Структура кожи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19274"/>
            <a:ext cx="4958258" cy="1752600"/>
          </a:xfrm>
        </p:spPr>
        <p:txBody>
          <a:bodyPr>
            <a:normAutofit/>
          </a:bodyPr>
          <a:lstStyle/>
          <a:p>
            <a:pPr algn="l"/>
            <a:r>
              <a:rPr lang="ru-RU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Кожа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удивительная система, состоящая из многочисленных слоев и выполняющая множество функций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481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Кожа  строение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00166" y="164305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1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-214338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Интересные факты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8926" y="714356"/>
            <a:ext cx="6072230" cy="264320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год человек меняет свое «кожное» покрытие три раза: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полная смена клеток на ступнях -30дней;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локтях -10 дней.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возрасте 30 лет каждый час теряет 600 000 частичек кожи, за год  675 грамм.</a:t>
            </a:r>
          </a:p>
          <a:p>
            <a:pPr algn="l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1000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9" y="3143248"/>
            <a:ext cx="6254402" cy="3714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4112" y="3500438"/>
            <a:ext cx="3816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кусочке коже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2,5 см находится: 645 потовых желез, 75 сальных желез, 65 волосяных мешочков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10000" r="72167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974" y="0"/>
            <a:ext cx="4500594" cy="2786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9481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Функции кожи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4614866" cy="4829196"/>
          </a:xfrm>
        </p:spPr>
        <p:txBody>
          <a:bodyPr>
            <a:normAutofit/>
          </a:bodyPr>
          <a:lstStyle/>
          <a:p>
            <a:pPr>
              <a:spcBef>
                <a:spcPts val="60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Защитная:</a:t>
            </a:r>
          </a:p>
          <a:p>
            <a:pPr>
              <a:spcBef>
                <a:spcPts val="60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Рецепторная:</a:t>
            </a:r>
          </a:p>
          <a:p>
            <a:pPr>
              <a:spcBef>
                <a:spcPts val="60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Терморегулирующая:</a:t>
            </a:r>
          </a:p>
          <a:p>
            <a:pPr>
              <a:spcBef>
                <a:spcPts val="66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Дыхательная: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защитная функция кож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214422"/>
            <a:ext cx="4936722" cy="2915896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дыхательная функция кож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286256"/>
            <a:ext cx="3857652" cy="21814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3172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99" r="2520" b="7025"/>
          <a:stretch>
            <a:fillRect/>
          </a:stretch>
        </p:blipFill>
        <p:spPr>
          <a:xfrm>
            <a:off x="2928926" y="2071678"/>
            <a:ext cx="4214842" cy="2004344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5286380" cy="6572272"/>
          </a:xfrm>
        </p:spPr>
        <p:txBody>
          <a:bodyPr>
            <a:normAutofit/>
          </a:bodyPr>
          <a:lstStyle/>
          <a:p>
            <a:pPr>
              <a:spcBef>
                <a:spcPts val="102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Впитывающая:</a:t>
            </a:r>
          </a:p>
          <a:p>
            <a:pPr>
              <a:spcBef>
                <a:spcPts val="102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Выделительная:</a:t>
            </a:r>
          </a:p>
          <a:p>
            <a:pPr>
              <a:spcBef>
                <a:spcPts val="102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Обменная:</a:t>
            </a:r>
          </a:p>
          <a:p>
            <a:pPr>
              <a:spcBef>
                <a:spcPts val="102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Депонирующая: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прикрепление клеток базального слоя эпидермиса друг к друг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000504"/>
            <a:ext cx="3569388" cy="2303986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1" t="3124" r="2724" b="9371"/>
          <a:stretch>
            <a:fillRect/>
          </a:stretch>
        </p:blipFill>
        <p:spPr>
          <a:xfrm>
            <a:off x="4929190" y="214290"/>
            <a:ext cx="4055375" cy="19896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0627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785</TotalTime>
  <Words>991</Words>
  <Application>Microsoft Office PowerPoint</Application>
  <PresentationFormat>Экран (4:3)</PresentationFormat>
  <Paragraphs>252</Paragraphs>
  <Slides>44</Slides>
  <Notes>2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Филиал № 1 Государственного бюджетного профессионального общеобразовательного учреждения Департамента здравоохранения города Москвы «Медицинский колледж № 6» (филиал № 1 ГБПОУ ДЗМ «МК № 6») </vt:lpstr>
      <vt:lpstr>«Красота – это королева…</vt:lpstr>
      <vt:lpstr>Красота…</vt:lpstr>
      <vt:lpstr>Структура кожи</vt:lpstr>
      <vt:lpstr>Слайд 6</vt:lpstr>
      <vt:lpstr>Интересные факты</vt:lpstr>
      <vt:lpstr>Функции кожи</vt:lpstr>
      <vt:lpstr>Слайд 9</vt:lpstr>
      <vt:lpstr>Типы кожи</vt:lpstr>
      <vt:lpstr>Слайд 11</vt:lpstr>
      <vt:lpstr>Нормальная кожа</vt:lpstr>
      <vt:lpstr>Комбинированный тип кожи</vt:lpstr>
      <vt:lpstr>Слайд 14</vt:lpstr>
      <vt:lpstr>Факторы,  влияющие на состояние кожи</vt:lpstr>
      <vt:lpstr>Правильный уход за кожей</vt:lpstr>
      <vt:lpstr>Слайд 17</vt:lpstr>
      <vt:lpstr>Очищение кожи </vt:lpstr>
      <vt:lpstr>Очищение кожи </vt:lpstr>
      <vt:lpstr>Очищение кожи </vt:lpstr>
      <vt:lpstr>Питательные и тонизирующие маски</vt:lpstr>
      <vt:lpstr>Слайд 22</vt:lpstr>
      <vt:lpstr>Питательные и тонизирующие маски </vt:lpstr>
      <vt:lpstr>Слайд 24</vt:lpstr>
      <vt:lpstr>Питательные и тонизирующие маски</vt:lpstr>
      <vt:lpstr>Слайд 26</vt:lpstr>
      <vt:lpstr>Профилактика прежде всего</vt:lpstr>
      <vt:lpstr>Необходимые вещества и витамины для кожи</vt:lpstr>
      <vt:lpstr>Витамины</vt:lpstr>
      <vt:lpstr>Слайд 30</vt:lpstr>
      <vt:lpstr>Слайд 31</vt:lpstr>
      <vt:lpstr>Факторы риска:</vt:lpstr>
      <vt:lpstr>Слайд 33</vt:lpstr>
      <vt:lpstr>Косметический массаж </vt:lpstr>
      <vt:lpstr>Гимнастика для лица </vt:lpstr>
      <vt:lpstr>Слайд 36</vt:lpstr>
      <vt:lpstr>  Секреты  идеальной красоты… </vt:lpstr>
      <vt:lpstr>«Красота – это королева…</vt:lpstr>
      <vt:lpstr>Практическая часть проекта</vt:lpstr>
      <vt:lpstr>Результаты анкетирования</vt:lpstr>
      <vt:lpstr>Определение типа кожи на разных участках лица</vt:lpstr>
      <vt:lpstr>Тема проекта: «Роль кожи в терморегуляции организма»</vt:lpstr>
      <vt:lpstr>Практическая работа проекта</vt:lpstr>
      <vt:lpstr>Практический этап проекта Выставка творческих работ студентов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Just 3ArOJlOBOk</dc:title>
  <dc:creator>Simon</dc:creator>
  <cp:lastModifiedBy>EKATERINA</cp:lastModifiedBy>
  <cp:revision>90</cp:revision>
  <dcterms:modified xsi:type="dcterms:W3CDTF">2017-08-27T13:26:01Z</dcterms:modified>
</cp:coreProperties>
</file>