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327" r:id="rId10"/>
    <p:sldId id="264" r:id="rId11"/>
    <p:sldId id="265" r:id="rId12"/>
    <p:sldId id="266" r:id="rId13"/>
    <p:sldId id="267" r:id="rId14"/>
    <p:sldId id="268" r:id="rId15"/>
    <p:sldId id="272" r:id="rId16"/>
    <p:sldId id="273" r:id="rId17"/>
    <p:sldId id="274" r:id="rId18"/>
    <p:sldId id="275" r:id="rId19"/>
    <p:sldId id="276" r:id="rId20"/>
    <p:sldId id="328" r:id="rId21"/>
    <p:sldId id="277" r:id="rId22"/>
    <p:sldId id="278" r:id="rId23"/>
    <p:sldId id="280" r:id="rId24"/>
    <p:sldId id="281" r:id="rId25"/>
    <p:sldId id="282" r:id="rId26"/>
    <p:sldId id="284" r:id="rId27"/>
    <p:sldId id="283" r:id="rId28"/>
    <p:sldId id="285" r:id="rId29"/>
    <p:sldId id="286" r:id="rId30"/>
    <p:sldId id="287" r:id="rId31"/>
    <p:sldId id="288" r:id="rId32"/>
    <p:sldId id="330" r:id="rId33"/>
    <p:sldId id="329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31" r:id="rId44"/>
    <p:sldId id="298" r:id="rId45"/>
    <p:sldId id="299" r:id="rId46"/>
    <p:sldId id="332" r:id="rId47"/>
    <p:sldId id="300" r:id="rId48"/>
    <p:sldId id="301" r:id="rId49"/>
    <p:sldId id="333" r:id="rId50"/>
    <p:sldId id="303" r:id="rId51"/>
    <p:sldId id="302" r:id="rId52"/>
    <p:sldId id="334" r:id="rId53"/>
    <p:sldId id="335" r:id="rId54"/>
    <p:sldId id="304" r:id="rId55"/>
    <p:sldId id="305" r:id="rId56"/>
    <p:sldId id="306" r:id="rId57"/>
    <p:sldId id="307" r:id="rId58"/>
    <p:sldId id="308" r:id="rId59"/>
    <p:sldId id="309" r:id="rId60"/>
    <p:sldId id="311" r:id="rId61"/>
    <p:sldId id="310" r:id="rId62"/>
    <p:sldId id="312" r:id="rId63"/>
    <p:sldId id="336" r:id="rId64"/>
    <p:sldId id="337" r:id="rId65"/>
    <p:sldId id="313" r:id="rId66"/>
    <p:sldId id="314" r:id="rId67"/>
    <p:sldId id="339" r:id="rId68"/>
    <p:sldId id="338" r:id="rId69"/>
    <p:sldId id="315" r:id="rId70"/>
    <p:sldId id="341" r:id="rId71"/>
    <p:sldId id="340" r:id="rId72"/>
    <p:sldId id="316" r:id="rId73"/>
    <p:sldId id="343" r:id="rId74"/>
    <p:sldId id="342" r:id="rId75"/>
    <p:sldId id="317" r:id="rId76"/>
    <p:sldId id="345" r:id="rId77"/>
    <p:sldId id="344" r:id="rId78"/>
    <p:sldId id="318" r:id="rId79"/>
    <p:sldId id="347" r:id="rId80"/>
    <p:sldId id="346" r:id="rId81"/>
    <p:sldId id="319" r:id="rId82"/>
    <p:sldId id="326" r:id="rId83"/>
    <p:sldId id="348" r:id="rId84"/>
    <p:sldId id="321" r:id="rId85"/>
    <p:sldId id="271" r:id="rId86"/>
    <p:sldId id="322" r:id="rId87"/>
    <p:sldId id="324" r:id="rId88"/>
    <p:sldId id="323" r:id="rId89"/>
    <p:sldId id="325" r:id="rId9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39032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527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019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177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155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72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5183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493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967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333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799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4CFD7AFB-8A88-4360-A3B8-B41B36F2975E}" type="datetimeFigureOut">
              <a:rPr lang="ru-RU" smtClean="0"/>
              <a:t>20.07.2017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AD1495DC-70C6-4684-9ABB-E76BE642F6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529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7.png"/><Relationship Id="rId4" Type="http://schemas.openxmlformats.org/officeDocument/2006/relationships/image" Target="../media/image14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4.gif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0.gif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4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4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1.png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71.jpeg"/><Relationship Id="rId5" Type="http://schemas.openxmlformats.org/officeDocument/2006/relationships/image" Target="../media/image7.png"/><Relationship Id="rId4" Type="http://schemas.openxmlformats.org/officeDocument/2006/relationships/image" Target="../media/image70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7.png"/><Relationship Id="rId4" Type="http://schemas.openxmlformats.org/officeDocument/2006/relationships/image" Target="../media/image73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Волшебные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м</a:t>
            </a:r>
            <a:r>
              <a:rPr lang="ru-RU" dirty="0" smtClean="0"/>
              <a:t>елки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Макарова Татьяна Владимировна</a:t>
            </a:r>
            <a:endParaRPr lang="ru-RU" dirty="0"/>
          </a:p>
        </p:txBody>
      </p:sp>
      <p:pic>
        <p:nvPicPr>
          <p:cNvPr id="4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271799" y="1056269"/>
            <a:ext cx="3268224" cy="125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8639786" y="4579398"/>
            <a:ext cx="3268224" cy="125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13263" y="5113784"/>
            <a:ext cx="2263514" cy="871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9514769" y="799634"/>
            <a:ext cx="2274418" cy="875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5182564" y="824159"/>
            <a:ext cx="1814679" cy="69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9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картинка на прозрачном фоне зи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437" y="132009"/>
            <a:ext cx="4909483" cy="672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4400" y="367554"/>
            <a:ext cx="7010400" cy="419548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Этими </a:t>
            </a:r>
            <a:r>
              <a:rPr lang="ru-RU" dirty="0"/>
              <a:t>мелками напишите слово </a:t>
            </a:r>
            <a:r>
              <a:rPr lang="ru-RU" b="1" dirty="0">
                <a:solidFill>
                  <a:srgbClr val="FF0000"/>
                </a:solidFill>
              </a:rPr>
              <a:t>ВЕСНА</a:t>
            </a:r>
            <a:r>
              <a:rPr lang="ru-RU" dirty="0"/>
              <a:t> и она к вам явится. Помните, каждым мелком можно написать только одну букву.</a:t>
            </a:r>
          </a:p>
        </p:txBody>
      </p:sp>
      <p:pic>
        <p:nvPicPr>
          <p:cNvPr id="4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7029294" y="4974817"/>
            <a:ext cx="1814679" cy="698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225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483" y="286872"/>
            <a:ext cx="7234518" cy="6882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5401235" cy="5728448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Из болота не </a:t>
            </a:r>
            <a:r>
              <a:rPr lang="ru-RU" dirty="0" err="1"/>
              <a:t>вылазит</a:t>
            </a:r>
            <a:r>
              <a:rPr lang="ru-RU" dirty="0"/>
              <a:t>,</a:t>
            </a:r>
            <a:br>
              <a:rPr lang="ru-RU" dirty="0"/>
            </a:br>
            <a:r>
              <a:rPr lang="ru-RU" dirty="0"/>
              <a:t>Там живет в трясине, грязи,</a:t>
            </a:r>
            <a:br>
              <a:rPr lang="ru-RU" dirty="0"/>
            </a:br>
            <a:r>
              <a:rPr lang="ru-RU" dirty="0"/>
              <a:t>Любит плавать под водой</a:t>
            </a:r>
            <a:br>
              <a:rPr lang="ru-RU" dirty="0"/>
            </a:br>
            <a:r>
              <a:rPr lang="ru-RU" dirty="0"/>
              <a:t>Добродушный ... (водяной</a:t>
            </a:r>
            <a:r>
              <a:rPr lang="ru-RU" dirty="0" smtClean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444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34923" y="3146019"/>
            <a:ext cx="4717745" cy="18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08" y="276879"/>
            <a:ext cx="7170509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 мел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33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5276850" cy="34671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Давайте уже быстрее записывать первую </a:t>
            </a:r>
            <a:r>
              <a:rPr lang="ru-RU" dirty="0" smtClean="0"/>
              <a:t>букву!</a:t>
            </a:r>
            <a:r>
              <a:rPr lang="ru-RU" dirty="0"/>
              <a:t> </a:t>
            </a:r>
            <a:r>
              <a:rPr lang="ru-RU" dirty="0" smtClean="0"/>
              <a:t>Ребята</a:t>
            </a:r>
            <a:r>
              <a:rPr lang="ru-RU" dirty="0"/>
              <a:t>, какую букву пишем? Правильно! Букву ВЭ.</a:t>
            </a:r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24" y="276879"/>
            <a:ext cx="7042493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2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362575"/>
          </a:xfrm>
        </p:spPr>
        <p:txBody>
          <a:bodyPr>
            <a:noAutofit/>
          </a:bodyPr>
          <a:lstStyle/>
          <a:p>
            <a:pPr algn="just"/>
            <a:r>
              <a:rPr lang="ru-RU" sz="40000" dirty="0" smtClean="0"/>
              <a:t>В</a:t>
            </a:r>
            <a:endParaRPr lang="ru-RU" sz="40000" dirty="0"/>
          </a:p>
        </p:txBody>
      </p:sp>
    </p:spTree>
    <p:extLst>
      <p:ext uri="{BB962C8B-B14F-4D97-AF65-F5344CB8AC3E}">
        <p14:creationId xmlns:p14="http://schemas.microsoft.com/office/powerpoint/2010/main" val="401230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5276850" cy="34671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Давайте </a:t>
            </a:r>
            <a:r>
              <a:rPr lang="ru-RU" dirty="0" smtClean="0"/>
              <a:t>теперь отгадаем следующую загадку.</a:t>
            </a:r>
            <a:br>
              <a:rPr lang="ru-RU" dirty="0" smtClean="0"/>
            </a:br>
            <a:r>
              <a:rPr lang="ru-RU" dirty="0" smtClean="0"/>
              <a:t>Интересно, про кого она?</a:t>
            </a:r>
            <a:br>
              <a:rPr lang="ru-RU" dirty="0" smtClean="0"/>
            </a:br>
            <a:r>
              <a:rPr lang="ru-RU" dirty="0" smtClean="0"/>
              <a:t>Кто к нам придёт?</a:t>
            </a:r>
            <a:endParaRPr lang="ru-RU" dirty="0"/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46" y="276879"/>
            <a:ext cx="6043071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918" y="609599"/>
            <a:ext cx="4778188" cy="592567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Уплетая калачи,</a:t>
            </a:r>
            <a:br>
              <a:rPr lang="ru-RU" dirty="0"/>
            </a:br>
            <a:r>
              <a:rPr lang="ru-RU" dirty="0"/>
              <a:t>Ехал парень на печи.</a:t>
            </a:r>
            <a:br>
              <a:rPr lang="ru-RU" dirty="0"/>
            </a:br>
            <a:r>
              <a:rPr lang="ru-RU" dirty="0"/>
              <a:t>Прокатился по деревне</a:t>
            </a:r>
            <a:br>
              <a:rPr lang="ru-RU" dirty="0"/>
            </a:br>
            <a:r>
              <a:rPr lang="ru-RU" dirty="0"/>
              <a:t>И женился на царевне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1266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8165" y="-1488859"/>
            <a:ext cx="6608668" cy="819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4. Емел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69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452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1682" y="609600"/>
            <a:ext cx="3939988" cy="1356360"/>
          </a:xfrm>
        </p:spPr>
        <p:txBody>
          <a:bodyPr/>
          <a:lstStyle/>
          <a:p>
            <a:r>
              <a:rPr lang="ru-RU" dirty="0"/>
              <a:t>Вы меня звали, ребята?</a:t>
            </a:r>
          </a:p>
        </p:txBody>
      </p:sp>
      <p:pic>
        <p:nvPicPr>
          <p:cNvPr id="3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365" y="-1824969"/>
            <a:ext cx="8096810" cy="8521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09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5276850" cy="34671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Да, </a:t>
            </a:r>
            <a:r>
              <a:rPr lang="ru-RU" dirty="0" err="1"/>
              <a:t>Емелюшка</a:t>
            </a:r>
            <a:r>
              <a:rPr lang="ru-RU" dirty="0"/>
              <a:t>! Помоги, пожалуйста, весну нам выручить!</a:t>
            </a:r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224" y="276879"/>
            <a:ext cx="7799293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622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609599"/>
            <a:ext cx="3859306" cy="6086475"/>
          </a:xfrm>
        </p:spPr>
        <p:txBody>
          <a:bodyPr>
            <a:normAutofit/>
          </a:bodyPr>
          <a:lstStyle/>
          <a:p>
            <a:r>
              <a:rPr lang="ru-RU" dirty="0"/>
              <a:t>Я не </a:t>
            </a:r>
            <a:r>
              <a:rPr lang="ru-RU" dirty="0" smtClean="0"/>
              <a:t>волшебник!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Я </a:t>
            </a:r>
            <a:r>
              <a:rPr lang="ru-RU" dirty="0"/>
              <a:t>привык все делать своими руками, ну… иногда конечно щука помогает, но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3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494" y="-475847"/>
            <a:ext cx="6678705" cy="717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82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открытка 8 мар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42" y="262807"/>
            <a:ext cx="11736116" cy="6451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4447" y="551801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Приветствуем вас, гости дорогие!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всех детей вы самые родные.</a:t>
            </a:r>
          </a:p>
          <a:p>
            <a:pPr algn="ctr">
              <a:spcAft>
                <a:spcPts val="0"/>
              </a:spcAft>
            </a:pP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Смотрите, как глаза у них горят,</a:t>
            </a:r>
          </a:p>
          <a:p>
            <a:pPr algn="ctr"/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весенним праздником поздравить вас хотят!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03646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Картинки по запросу КАРТИНКА НА ПРОЗРАЧНОМ ФОНЕ ЗОЛОТАЯ ВОД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0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609599"/>
            <a:ext cx="3913094" cy="5791201"/>
          </a:xfrm>
        </p:spPr>
        <p:txBody>
          <a:bodyPr>
            <a:normAutofit/>
          </a:bodyPr>
          <a:lstStyle/>
          <a:p>
            <a:r>
              <a:rPr lang="ru-RU" dirty="0" smtClean="0"/>
              <a:t>Она </a:t>
            </a:r>
            <a:r>
              <a:rPr lang="ru-RU" dirty="0"/>
              <a:t>сейчас уплыла в гости к золотой рыбке, праздник отмечать. Никак до неё не докричишься.</a:t>
            </a:r>
          </a:p>
        </p:txBody>
      </p:sp>
      <p:pic>
        <p:nvPicPr>
          <p:cNvPr id="2050" name="Picture 2" descr="Картинки по запросу КАРТИНКА НА ПРОЗРАЧНОМ ФОНЕ ЩУ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2746" y="2332729"/>
            <a:ext cx="3394805" cy="406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96580" y="1730187"/>
            <a:ext cx="3206166" cy="405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22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5276850" cy="5915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Емеля, скажи, пожалуйста своё заветное </a:t>
            </a:r>
            <a:r>
              <a:rPr lang="ru-RU" dirty="0" smtClean="0"/>
              <a:t>желание.</a:t>
            </a:r>
            <a:br>
              <a:rPr lang="ru-RU" dirty="0" smtClean="0"/>
            </a:br>
            <a:r>
              <a:rPr lang="ru-RU" dirty="0" smtClean="0"/>
              <a:t>Мы его </a:t>
            </a:r>
            <a:r>
              <a:rPr lang="ru-RU" dirty="0"/>
              <a:t>выполним и у тебя в руках появится волшебный </a:t>
            </a:r>
            <a:r>
              <a:rPr lang="ru-RU" dirty="0" smtClean="0"/>
              <a:t>мелок.</a:t>
            </a:r>
            <a:br>
              <a:rPr lang="ru-RU" dirty="0" smtClean="0"/>
            </a:br>
            <a:r>
              <a:rPr lang="ru-RU" dirty="0" smtClean="0"/>
              <a:t>Как </a:t>
            </a:r>
            <a:r>
              <a:rPr lang="ru-RU" dirty="0"/>
              <a:t>только мы напишем слово </a:t>
            </a:r>
            <a:r>
              <a:rPr lang="ru-RU" b="1" dirty="0" smtClean="0">
                <a:solidFill>
                  <a:srgbClr val="FF0000"/>
                </a:solidFill>
              </a:rPr>
              <a:t>ВЕСНА</a:t>
            </a:r>
            <a:r>
              <a:rPr lang="ru-RU" dirty="0" smtClean="0"/>
              <a:t>, </a:t>
            </a:r>
            <a:r>
              <a:rPr lang="ru-RU" dirty="0"/>
              <a:t>она у нас в зале появится.</a:t>
            </a:r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46" y="276879"/>
            <a:ext cx="6043071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0200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1" y="609599"/>
            <a:ext cx="3459822" cy="5739829"/>
          </a:xfrm>
        </p:spPr>
        <p:txBody>
          <a:bodyPr>
            <a:normAutofit/>
          </a:bodyPr>
          <a:lstStyle/>
          <a:p>
            <a:r>
              <a:rPr lang="ru-RU" dirty="0"/>
              <a:t>Я желаю, чтобы </a:t>
            </a:r>
            <a:r>
              <a:rPr lang="ru-RU" dirty="0" smtClean="0"/>
              <a:t>в саду деревья</a:t>
            </a:r>
            <a:br>
              <a:rPr lang="ru-RU" dirty="0" smtClean="0"/>
            </a:br>
            <a:r>
              <a:rPr lang="ru-RU" dirty="0" smtClean="0"/>
              <a:t>зацвели.</a:t>
            </a:r>
            <a:endParaRPr lang="ru-RU" dirty="0"/>
          </a:p>
        </p:txBody>
      </p:sp>
      <p:pic>
        <p:nvPicPr>
          <p:cNvPr id="3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953" y="-1119883"/>
            <a:ext cx="7959047" cy="7826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91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519" y="276879"/>
            <a:ext cx="3470097" cy="6360227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Раз! Два! Три! Украшать дерево цветами начни</a:t>
            </a:r>
            <a:r>
              <a:rPr lang="ru-RU" dirty="0" smtClean="0"/>
              <a:t>!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400" i="1" dirty="0" smtClean="0"/>
              <a:t>(</a:t>
            </a:r>
            <a:r>
              <a:rPr lang="ru-RU" sz="1400" i="1" dirty="0" smtClean="0"/>
              <a:t>упражнение на </a:t>
            </a:r>
            <a:r>
              <a:rPr lang="ru-RU" sz="1400" i="1" smtClean="0"/>
              <a:t>дыхыние</a:t>
            </a:r>
            <a:r>
              <a:rPr lang="en-US" sz="1400" i="1" smtClean="0"/>
              <a:t>)</a:t>
            </a:r>
            <a:endParaRPr lang="ru-RU" sz="1400" i="1" dirty="0"/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80" y="276879"/>
            <a:ext cx="7902337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081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аппликация яблоня в цвету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381000"/>
            <a:ext cx="4772025" cy="6238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Картинки по запросу картинка на прозрачном фоне тра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975" y="4945062"/>
            <a:ext cx="6769100" cy="207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Картинки по запросу картинка на прозрачном фоне тра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75" y="4907592"/>
            <a:ext cx="6769100" cy="207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2" name="Picture 2" descr="Картинки по запросу картинка на прозрачном фоне трав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050" y="4383087"/>
            <a:ext cx="6769100" cy="2071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1" y="4588781"/>
            <a:ext cx="1615729" cy="139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79" y="2581275"/>
            <a:ext cx="1695961" cy="146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004" y="351844"/>
            <a:ext cx="2045271" cy="1762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3289263"/>
            <a:ext cx="1809585" cy="155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1114" y="625492"/>
            <a:ext cx="1530351" cy="1318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300" y="351844"/>
            <a:ext cx="1854201" cy="159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40" y="660288"/>
            <a:ext cx="1802368" cy="155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2" y="1924844"/>
            <a:ext cx="1624349" cy="139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9949" y="2213033"/>
            <a:ext cx="1441165" cy="1241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Картинки по запросу картинка на прозрачном фоне цветы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8350" y="4666438"/>
            <a:ext cx="1803115" cy="1553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136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35 -0.00023 L 0.00235 -1.85185E-6 C -0.00469 0.00093 -0.01054 0.00324 -0.01745 -0.00162 C -0.01823 -0.00208 -0.01784 -0.0044 -0.01823 -0.00579 C -0.02409 -0.02731 -0.01719 0.00093 -0.02344 -0.02546 C -0.02422 -0.04236 -0.02526 -0.04838 -0.02252 -0.06759 C -0.02226 -0.06944 -0.01823 -0.07106 -0.01745 -0.07176 C -0.01601 -0.07361 -0.01484 -0.07662 -0.01315 -0.07731 C -0.00573 -0.07986 0.00925 -0.08171 0.00925 -0.08148 C 0.01589 -0.08055 0.02253 -0.08125 0.02904 -0.0787 C 0.03177 -0.07754 0.03281 -0.07245 0.03334 -0.06898 C 0.03373 -0.06713 0.0336 -0.06504 0.03425 -0.06342 C 0.03477 -0.06157 0.03594 -0.06065 0.03672 -0.05903 C 0.0362 -0.05717 0.03633 -0.0537 0.03503 -0.05347 C 0.02891 -0.05208 0.02344 -0.05463 0.01875 -0.06065 C 0.01771 -0.0618 0.01706 -0.06342 0.01615 -0.06481 C 0.01524 -0.07037 0.01367 -0.07569 0.01354 -0.08171 C 0.01341 -0.09884 0.01459 -0.1162 0.01524 -0.13356 C 0.01563 -0.13958 0.01745 -0.13773 0.02044 -0.1419 C 0.02201 -0.14398 0.02318 -0.14699 0.02474 -0.14907 C 0.02539 -0.14977 0.02656 -0.14977 0.02735 -0.15046 C 0.02826 -0.15116 0.02904 -0.15254 0.02995 -0.15324 C 0.03099 -0.15393 0.03216 -0.15393 0.03334 -0.15463 C 0.03503 -0.15532 0.03672 -0.15648 0.03854 -0.15741 C 0.05248 -0.15648 0.06667 -0.15648 0.0806 -0.15463 C 0.0849 -0.15393 0.08737 -0.14722 0.09011 -0.14352 C 0.09089 -0.14213 0.09193 -0.14143 0.09271 -0.14051 C 0.0944 -0.13819 0.09688 -0.13356 0.09779 -0.13079 C 0.0987 -0.12847 0.09896 -0.12616 0.09948 -0.12384 C 0.0987 -0.11805 0.1 -0.10995 0.09701 -0.10694 C 0.09011 -0.0993 0.08607 -0.11088 0.08321 -0.11666 C 0.08203 -0.12245 0.07956 -0.12754 0.07982 -0.13356 C 0.08034 -0.14861 0.08021 -0.16366 0.08151 -0.17847 C 0.08177 -0.18032 0.08321 -0.18125 0.08412 -0.18264 C 0.08659 -0.18611 0.09193 -0.19143 0.09518 -0.19259 C 0.10091 -0.19421 0.10664 -0.19444 0.1125 -0.19537 C 0.16992 -0.1912 0.14675 -0.21366 0.15196 -0.18125 C 0.15222 -0.17963 0.15313 -0.17847 0.15365 -0.17708 C 0.15404 -0.1743 0.15404 -0.17129 0.15456 -0.16875 C 0.1569 -0.15393 0.15925 -0.14977 0.15456 -0.16018 C 0.15078 -0.18079 0.15026 -0.17847 0.15287 -0.2081 C 0.15313 -0.20995 0.1543 -0.21111 0.15547 -0.21227 C 0.15625 -0.21296 0.15716 -0.21296 0.15781 -0.21366 C 0.16016 -0.21481 0.16198 -0.21643 0.16406 -0.21782 C 0.17435 -0.2169 0.18477 -0.21759 0.19492 -0.21504 C 0.1974 -0.21435 0.19896 -0.20995 0.20104 -0.2081 C 0.21888 -0.19051 0.18672 -0.225 0.20612 -0.2037 C 0.20821 -0.20486 0.21068 -0.20416 0.21211 -0.20671 C 0.21472 -0.21018 0.21511 -0.21666 0.21732 -0.2206 C 0.22005 -0.22477 0.22305 -0.23009 0.22591 -0.23333 C 0.22722 -0.23449 0.22878 -0.23518 0.23021 -0.23611 C 0.23177 -0.23842 0.23438 -0.24282 0.2362 -0.24444 C 0.23763 -0.24537 0.24076 -0.2456 0.24076 -0.24537 L 0.24076 -0.2456 " pathEditMode="relative" rAng="0" ptsTypes="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86" y="-1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3.54167E-6 0.00023 C 0.00325 -0.00231 0.00664 -0.00509 0.01002 -0.00694 C 0.01132 -0.00787 0.01263 -0.00856 0.01393 -0.00833 C 0.02682 -0.0081 0.03945 -0.00648 0.05221 -0.00556 C 0.05429 -0.00185 0.05755 0.00046 0.05846 0.00556 C 0.05963 0.01157 0.05872 0.00857 0.06159 0.01389 C 0.06185 0.01713 0.06237 0.02037 0.06237 0.02361 C 0.06237 0.05625 0.04492 0.03264 0.02252 0.03194 C 0.01914 0.03056 0.01562 0.03009 0.01237 0.02778 C 0.01106 0.02662 0.00924 0.02477 0.00924 0.02222 C 0.00924 0.00069 0.00898 -0.0213 0.01237 -0.04167 C 0.0138 -0.04977 0.02239 -0.05185 0.02643 -0.05278 L 0.03737 -0.05556 C 0.04987 -0.05417 0.0625 -0.0537 0.07487 -0.05139 C 0.0776 -0.05093 0.0802 -0.04931 0.08268 -0.04722 C 0.08971 -0.0419 0.09622 -0.03518 0.10299 -0.02917 C 0.10859 -0.02431 0.12109 -0.01389 0.12409 -0.00694 C 0.12825 0.00208 0.12578 -0.00162 0.13112 0.00417 C 0.13138 0.00556 0.13164 0.00694 0.1319 0.00833 C 0.13242 0.00972 0.13398 0.01088 0.13346 0.0125 C 0.13307 0.01412 0.13138 0.01343 0.13034 0.01389 C 0.12487 0.01296 0.11562 0.02037 0.11393 0.01111 C 0.1095 -0.01528 0.11015 -0.05741 0.1233 -0.07778 C 0.12461 -0.07986 0.12578 -0.08194 0.12721 -0.08333 C 0.12877 -0.08495 0.13047 -0.08495 0.1319 -0.08611 C 0.13411 -0.08819 0.13606 -0.09074 0.13815 -0.09306 C 0.14726 -0.09213 0.15651 -0.0919 0.16549 -0.09028 C 0.17278 -0.08912 0.16953 -0.08889 0.1733 -0.08194 C 0.17474 -0.0794 0.17656 -0.07755 0.17799 -0.075 C 0.1845 -0.06458 0.17916 -0.07106 0.1858 -0.06389 C 0.18685 -0.06157 0.18802 -0.05949 0.18893 -0.05694 C 0.18958 -0.05579 0.19127 -0.05393 0.19049 -0.05278 C 0.18984 -0.05162 0.18893 -0.05463 0.18815 -0.05556 C 0.18685 -0.05787 0.18554 -0.06018 0.18424 -0.0625 C 0.1832 -0.06667 0.18216 -0.07083 0.18112 -0.075 C 0.17981 -0.08148 0.17721 -0.09444 0.17721 -0.09421 C 0.17747 -0.1 0.17513 -0.10926 0.17799 -0.11111 C 0.18711 -0.11713 0.19726 -0.11273 0.2069 -0.11389 C 0.20833 -0.11412 0.2095 -0.11481 0.2108 -0.11528 C 0.21536 -0.12338 0.21106 -0.1169 0.21549 -0.12083 C 0.2164 -0.12176 0.21692 -0.12338 0.21784 -0.12361 C 0.22018 -0.12477 0.22252 -0.12454 0.22487 -0.125 C 0.22578 -0.12292 0.22786 -0.11968 0.22565 -0.11667 C 0.22487 -0.11551 0.22252 -0.11528 0.22252 -0.11505 L 0.22018 -0.11389 " pathEditMode="relative" rAng="0" ptsTypes="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28" y="-42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33333E-6 L -2.91667E-6 3.33333E-6 C 0.00078 -0.0051 0.00078 -0.01088 0.00234 -0.01528 C 0.00299 -0.0176 0.00482 -0.0176 0.00625 -0.01806 C 0.00872 -0.01899 0.01146 -0.01899 0.01406 -0.01945 C 0.01927 -0.01852 0.02474 -0.02014 0.02969 -0.01667 C 0.03268 -0.01459 0.03451 -0.0088 0.03672 -0.00417 C 0.03854 -0.00024 0.04857 0.02083 0.05078 0.02638 C 0.05208 0.02963 0.05339 0.03263 0.05469 0.03611 C 0.06172 0.05555 0.05443 0.03796 0.06016 0.05138 C 0.06198 0.06111 0.05951 0.04907 0.0625 0.06111 C 0.06497 0.07152 0.06042 0.05694 0.06563 0.07222 C 0.06732 0.08518 0.0668 0.07893 0.06563 0.10277 C 0.06549 0.10486 0.06419 0.10972 0.06328 0.11111 C 0.06237 0.11226 0.06107 0.11273 0.06016 0.11388 C 0.05924 0.11458 0.05859 0.11574 0.05781 0.11666 C 0.05208 0.10648 0.05091 0.10763 0.05781 0.08472 C 0.05859 0.08171 0.06146 0.08287 0.06328 0.08194 L 0.12578 0.0875 C 0.13021 0.08796 0.13464 0.08865 0.13906 0.09027 C 0.18411 0.10671 0.12865 0.08981 0.15313 0.09722 C 0.15391 0.09814 0.15456 0.09907 0.15547 0.1 C 0.15716 0.10162 0.15924 0.10185 0.16094 0.10416 C 0.16185 0.10532 0.16172 0.1081 0.1625 0.10972 C 0.16302 0.11088 0.16406 0.11157 0.16484 0.1125 C 0.16563 0.11481 0.16667 0.11689 0.16719 0.11944 C 0.17122 0.13958 0.16406 0.11643 0.17031 0.13472 C 0.17057 0.13703 0.16966 0.14166 0.17109 0.14166 C 0.1724 0.14166 0.17161 0.13634 0.17266 0.13472 C 0.17344 0.1331 0.18164 0.12939 0.18203 0.12916 C 0.18255 0.12777 0.18268 0.12569 0.18359 0.125 C 0.18516 0.12361 0.18724 0.1243 0.18906 0.12361 C 0.19089 0.12291 0.19271 0.12175 0.19453 0.12083 C 0.20391 0.12129 0.21328 0.12037 0.22266 0.12222 C 0.2237 0.12245 0.22396 0.12546 0.225 0.12638 C 0.22617 0.12731 0.2276 0.12731 0.22891 0.12777 C 0.23424 0.13726 0.23229 0.13287 0.23516 0.14027 C 0.23411 0.1456 0.23424 0.14907 0.22891 0.14305 C 0.22799 0.14189 0.22813 0.13935 0.22813 0.1375 C 0.22786 0.13055 0.22813 0.12361 0.22813 0.11666 L 0.23203 0.10694 " pathEditMode="relative" ptsTypes="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7.40741E-7 L -1.04167E-6 0.00023 C 0.00365 -0.00509 0.00677 -0.01134 0.01094 -0.01528 C 0.01393 -0.01852 0.01758 -0.01921 0.02109 -0.02083 C 0.02591 -0.02338 0.03099 -0.02546 0.03594 -0.02778 C 0.05208 -0.02407 0.06823 -0.0213 0.08438 -0.01667 C 0.08607 -0.0162 0.08763 -0.01458 0.08906 -0.0125 C 0.09271 -0.00718 0.09662 -0.00185 0.09922 0.00556 L 0.10313 0.01667 C 0.10404 0.02847 0.10586 0.04375 0.10078 0.05417 C 0.09883 0.05787 0.09557 0.05046 0.09297 0.04861 C 0.09479 0.03843 0.09349 0.02431 0.09844 0.01806 C 0.10313 0.01204 0.13255 0.0081 0.14063 0.00695 C 0.15313 0.01019 0.16576 0.01204 0.17813 0.01667 C 0.18359 0.01852 0.18164 0.02153 0.18438 0.02639 C 0.19115 0.03843 0.18138 0.01644 0.18906 0.03472 C 0.18802 0.04213 0.18854 0.0507 0.18594 0.05695 C 0.1849 0.05926 0.18255 0.05417 0.18203 0.05139 C 0.18164 0.04931 0.18268 0.04722 0.18359 0.04583 C 0.18464 0.04421 0.1862 0.04398 0.1875 0.04306 C 0.19037 0.04074 0.19323 0.03843 0.19609 0.03611 C 0.25638 0.04051 0.24284 0.02963 0.29375 0.06667 C 0.29609 0.06829 0.29818 0.07176 0.3 0.075 C 0.30182 0.07824 0.30313 0.08241 0.30469 0.08611 C 0.30638 0.10116 0.30417 0.08912 0.31016 0.07778 C 0.31146 0.07523 0.3138 0.075 0.31563 0.07361 C 0.31901 0.0713 0.32578 0.06667 0.32578 0.0669 C 0.32656 0.06528 0.32865 0.06412 0.32813 0.0625 C 0.32748 0.06042 0.32539 0.06204 0.32422 0.06111 C 0.31654 0.05556 0.3237 0.05857 0.31719 0.05278 C 0.31576 0.05139 0.31393 0.05116 0.3125 0.05 C 0.30846 0.04653 0.30469 0.04259 0.30078 0.03889 C 0.29662 0.02986 0.29818 0.03195 0.29375 0.02639 C 0.29297 0.02546 0.29141 0.02361 0.29141 0.02384 L 0.29063 0.02222 " pathEditMode="relative" rAng="0" ptsTypes="AAAAAAAAAAAAAAAAAAAAAAAAAAAAAAAAAAA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06" y="32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157 0.01875 L 0.05157 0.01898 C 0.06185 0.01505 0.06563 0.01204 0.07657 0.01597 C 0.07748 0.01644 0.07761 0.01875 0.07813 0.02014 C 0.07787 0.02801 0.07826 0.03611 0.07735 0.04375 C 0.07709 0.04514 0.07566 0.04583 0.075 0.04514 C 0.07396 0.04421 0.07396 0.04144 0.07344 0.03958 C 0.0737 0.03357 0.07201 0.02616 0.07422 0.02153 C 0.07813 0.0132 0.09402 0.01366 0.09844 0.0132 C 0.11485 0.01458 0.13125 0.01435 0.14766 0.01736 C 0.1487 0.01759 0.14844 0.02107 0.14844 0.02292 C 0.14844 0.02847 0.14792 0.03403 0.14766 0.03958 C 0.14584 0.03912 0.14271 0.04144 0.14219 0.0382 C 0.14089 0.03218 0.14336 0.01574 0.14766 0.01181 C 0.14974 0.00995 0.15235 0.01088 0.15469 0.01042 C 0.15599 0.00949 0.15717 0.00857 0.1586 0.00764 C 0.1754 -0.00162 0.17253 0.0037 0.2 0.00486 C 0.20131 0.00671 0.20261 0.0088 0.20391 0.01042 C 0.20469 0.01158 0.20547 0.01227 0.20625 0.0132 C 0.20704 0.01458 0.20769 0.0162 0.2086 0.01736 C 0.20951 0.01875 0.21068 0.01921 0.21172 0.02014 C 0.2125 0.02107 0.21329 0.02199 0.21407 0.02292 C 0.21589 0.03264 0.21342 0.02083 0.21719 0.03264 C 0.21758 0.03403 0.21849 0.03796 0.21797 0.03681 C 0.21706 0.03542 0.21693 0.0331 0.21641 0.03125 C 0.21719 0.02755 0.21758 0.02361 0.21875 0.02014 C 0.21941 0.01806 0.22071 0.01644 0.22188 0.01458 C 0.22435 0.01088 0.22631 0.00417 0.22969 0.00347 L 0.23907 0.00208 C 0.24284 0.0007 0.253 -0.00463 0.25625 0.0007 C 0.25821 0.00394 0.25573 0.00995 0.25547 0.01458 C 0.25053 0.0132 0.24545 0.0125 0.24063 0.01042 C 0.23972 0.01019 0.23907 0.00857 0.23829 0.00764 C 0.23646 0.00625 0.23464 0.00486 0.23282 0.00347 C 0.22631 -0.00787 0.23412 0.00463 0.22813 -0.00208 C 0.2267 -0.00347 0.22422 -0.00741 0.22422 -0.00717 L 0.22579 -0.00741 " pathEditMode="relative" rAng="0" ptsTypes="AAAAAAAAAAAAAAAAAAAAAAAAAAAAAAAAAAA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60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7407E-6 L 3.33333E-6 0.00024 C 0.0026 -0.01111 0.00742 -0.02476 0.00312 -0.0375 C 0.00195 -0.0412 -0.00157 -0.03935 -0.00391 -0.04027 L -0.07969 -0.03194 C -0.08542 -0.03148 -0.08854 -0.03148 -0.09362 -0.02777 C -0.0974 -0.02546 -0.10456 -0.01944 -0.10456 -0.01921 C -0.10508 -0.01805 -0.10547 -0.01666 -0.10612 -0.01527 C -0.10716 -0.01365 -0.1086 -0.01319 -0.10925 -0.01111 C -0.11003 -0.00926 -0.10977 -0.00648 -0.11003 -0.00416 C -0.10925 0.01019 -0.10964 0.02477 -0.10769 0.03889 C -0.10743 0.04144 -0.10521 0.04167 -0.10378 0.04306 C -0.0987 0.04792 -0.10026 0.04676 -0.09519 0.04862 C -0.09128 0.04815 -0.08737 0.04885 -0.0836 0.04723 C -0.0819 0.0463 -0.08308 0.03959 -0.0836 0.03889 C -0.08607 0.03496 -0.09297 0.03496 -0.09519 0.03473 L -0.1444 0.03612 C -0.14688 0.03635 -0.1487 0.04028 -0.15065 0.04306 C -0.16381 0.06042 -0.15131 0.04283 -0.16081 0.05834 C -0.16446 0.06389 -0.1655 0.06366 -0.16862 0.07084 C -0.16966 0.07292 -0.17019 0.07547 -0.17097 0.07778 C -0.17123 0.08056 -0.17136 0.08334 -0.17175 0.08612 C -0.1724 0.09028 -0.17448 0.09422 -0.17409 0.09862 C -0.17383 0.10324 -0.17149 0.10695 -0.17019 0.11112 C -0.16602 0.11065 -0.16068 0.11482 -0.15769 0.10973 C -0.15547 0.10556 -0.15756 0.0963 -0.16003 0.09306 C -0.16368 0.0882 -0.17331 0.08889 -0.17331 0.08912 C -0.18399 0.08936 -0.19479 0.08704 -0.20534 0.09028 C -0.21576 0.09329 -0.21354 0.09977 -0.2194 0.10556 C -0.22123 0.10718 -0.22331 0.10764 -0.22487 0.10973 C -0.22696 0.11181 -0.22865 0.11505 -0.23034 0.11806 L -0.23972 0.13473 L -0.24362 0.14167 L -0.24597 0.14584 C -0.24753 0.15672 -0.24857 0.16112 -0.24597 0.17639 C -0.24571 0.17801 -0.24388 0.17547 -0.24284 0.175 C -0.2431 0.17362 -0.24284 0.17084 -0.24362 0.17084 C -0.25495 0.17084 -0.25456 0.17107 -0.26003 0.17778 C -0.26055 0.17917 -0.26094 0.18056 -0.26159 0.18195 C -0.2625 0.18357 -0.26394 0.18426 -0.26472 0.18612 C -0.2655 0.1875 -0.26563 0.18982 -0.26628 0.19167 C -0.26901 0.19838 -0.26862 0.19283 -0.26862 0.19838 L -0.26862 0.19862 " pathEditMode="relative" rAng="0" ptsTypes="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03" y="7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4.44444E-6 L -0.01172 0.03612 C -0.01537 0.03565 -0.01901 0.03496 -0.02266 0.03473 C -0.03776 0.03357 -0.053 0.03403 -0.06797 0.03195 C -0.07253 0.03125 -0.08008 0.02385 -0.08438 0.02084 C -0.08672 0.01922 -0.09141 0.01667 -0.09141 0.0169 C -0.09297 0.01389 -0.09636 0.01204 -0.09609 0.00834 C -0.09557 -0.00046 -0.09596 -0.00972 -0.09453 -0.01805 C -0.09323 -0.02638 -0.08998 -0.02476 -0.08672 -0.02638 C -0.07656 -0.03194 -0.09193 -0.028 -0.07266 -0.03055 C -0.06979 -0.02824 -0.06628 -0.02777 -0.06406 -0.02361 C -0.06276 -0.02129 -0.06315 -0.01736 -0.06328 -0.01388 C -0.06367 -0.00694 -0.06484 -4.44444E-6 -0.06563 0.00695 C -0.08255 0.00325 -0.09961 0.00024 -0.11641 -0.00416 C -0.12487 -0.00648 -0.12787 -0.01504 -0.13516 -0.02361 C -0.13893 -0.02824 -0.14323 -0.03125 -0.14688 -0.03611 C -0.14883 -0.03888 -0.14987 -0.04282 -0.15156 -0.04583 C -0.15248 -0.04768 -0.15365 -0.04861 -0.15469 -0.05 C -0.15547 -0.05277 -0.15625 -0.05578 -0.15703 -0.05833 C -0.15781 -0.06088 -0.15938 -0.06273 -0.15938 -0.06527 C -0.15964 -0.07939 -0.15925 -0.09328 -0.15781 -0.10694 C -0.15742 -0.11088 -0.15534 -0.11365 -0.15391 -0.11666 C -0.153 -0.11875 -0.15195 -0.12083 -0.15078 -0.12222 C -0.14805 -0.12592 -0.14466 -0.12731 -0.14141 -0.12916 C -0.12774 -0.12824 -0.12734 -0.13564 -0.12266 -0.12222 C -0.12214 -0.1206 -0.12162 -0.11851 -0.12109 -0.11666 C -0.1207 -0.11273 -0.11914 -0.10092 -0.12109 -0.09722 C -0.12266 -0.09467 -0.12526 -0.09629 -0.12734 -0.09583 C -0.13958 -0.09629 -0.15182 -0.0956 -0.16406 -0.09722 C -0.16498 -0.09745 -0.16576 -0.09976 -0.16563 -0.10138 C -0.1655 -0.10463 -0.16393 -0.1155 -0.16172 -0.11944 C -0.16107 -0.12083 -0.16016 -0.12129 -0.15938 -0.12222 C -0.15 -0.12037 -0.14857 -0.1243 -0.15469 -0.09861 C -0.15625 -0.09236 -0.16771 -0.09328 -0.16797 -0.09305 C -0.17708 -0.09398 -0.18633 -0.09398 -0.19531 -0.09583 C -0.19857 -0.09675 -0.20052 -0.10347 -0.20234 -0.10694 C -0.20456 -0.11157 -0.20768 -0.1155 -0.20938 -0.12083 C -0.21146 -0.12731 -0.21042 -0.12662 -0.21172 -0.13194 C -0.21224 -0.13402 -0.21276 -0.13564 -0.21328 -0.1375 C -0.21302 -0.15 -0.21615 -0.16713 -0.21094 -0.17777 C -0.20977 -0.18032 -0.20833 -0.1824 -0.20703 -0.18472 C -0.20391 -0.18287 -0.20065 -0.18171 -0.19766 -0.17916 C -0.19596 -0.178 -0.19479 -0.17338 -0.19375 -0.17083 C -0.19115 -0.16458 -0.18971 -0.15902 -0.18594 -0.15555 C -0.18516 -0.15509 -0.18438 -0.15463 -0.18359 -0.15416 C -0.18281 -0.15185 -0.18216 -0.14953 -0.18125 -0.14722 C -0.17682 -0.13611 -0.17904 -0.14467 -0.175 -0.13055 C -0.17461 -0.12939 -0.17448 -0.128 -0.17422 -0.12638 C -0.1707 -0.10555 -0.17435 -0.128 -0.17188 -0.10694 C -0.17123 -0.10138 -0.17031 -0.09583 -0.16953 -0.09027 C -0.16979 -0.07777 -0.16901 -0.06527 -0.17031 -0.05277 C -0.1707 -0.05 -0.17305 -0.0493 -0.17422 -0.04722 C -0.17565 -0.04513 -0.17669 -0.04259 -0.17813 -0.04027 C -0.18971 -0.02268 -0.18034 -0.03726 -0.19219 -0.025 C -0.19362 -0.02361 -0.19466 -0.02106 -0.19609 -0.01944 C -0.19753 -0.01805 -0.20234 -0.01713 -0.20313 -0.01666 C -0.20365 -0.01898 -0.20404 -0.02152 -0.20469 -0.02361 C -0.20508 -0.02523 -0.20586 -0.02638 -0.20625 -0.02777 C -0.2069 -0.03055 -0.20807 -0.03935 -0.20859 -0.04305 C -0.20768 -0.06064 -0.21068 -0.05833 -0.20391 -0.05833 L -0.20391 -0.0581 " pathEditMode="relative" rAng="0" ptsTypes="AAAAAAAAAAAAAAAAAA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703" y="-7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3.33333E-6 L -8.67362E-19 3.33333E-6 C -0.00286 -0.00047 -0.00599 0.00046 -0.00859 -0.00139 C -0.01185 -0.00348 -0.01393 -0.00973 -0.01718 -0.01112 L -0.025 -0.01389 C -0.03554 -0.02176 -0.02539 -0.01505 -0.04062 -0.02084 C -0.04231 -0.0213 -0.04375 -0.02292 -0.04531 -0.02362 C -0.04765 -0.02431 -0.05013 -0.02431 -0.05234 -0.025 C -0.05768 -0.02663 -0.06276 -0.02871 -0.06796 -0.03056 C -0.09778 -0.02871 -0.1082 -0.04862 -0.12109 -0.02223 C -0.122 -0.02038 -0.12265 -0.01852 -0.12343 -0.01667 C -0.12174 0.03009 -0.12968 0.02199 -0.11796 0.02638 C -0.11692 0.02685 -0.11588 0.02731 -0.11484 0.02777 C -0.11432 0.02916 -0.11419 0.03171 -0.11328 0.03194 C -0.1095 0.03356 -0.10807 0.03078 -0.10546 0.02777 C -0.1052 0.02638 -0.10468 0.02523 -0.10468 0.02361 C -0.1052 0.01805 -0.10533 0.0118 -0.10703 0.00694 C -0.10781 0.00509 -0.10963 0.00625 -0.11093 0.00555 C -0.11302 0.00486 -0.1151 0.0037 -0.11718 0.00277 L -0.19296 0.00555 C -0.19401 0.00578 -0.19453 0.00787 -0.19531 0.00833 C -0.19635 0.00925 -0.19739 0.00925 -0.19843 0.00972 C -0.20325 0.0155 -0.1983 0.00925 -0.20312 0.01666 C -0.20442 0.01875 -0.20573 0.02037 -0.20703 0.02222 C -0.20755 0.025 -0.20742 0.02847 -0.20859 0.03055 C -0.21185 0.03634 -0.21054 0.0331 -0.2125 0.04027 C -0.21224 0.05555 -0.2125 0.07106 -0.21171 0.08611 C -0.21171 0.08773 -0.21067 0.08888 -0.21015 0.09027 C -0.20963 0.09212 -0.20911 0.09398 -0.20859 0.09583 C -0.21171 0.09629 -0.21484 0.09652 -0.21796 0.09722 C -0.21888 0.09745 -0.21966 0.09768 -0.22031 0.09861 C -0.22265 0.10208 -0.22421 0.10694 -0.22656 0.10972 C -0.23046 0.11435 -0.22825 0.11134 -0.23281 0.11944 C -0.23437 0.13263 -0.23255 0.12245 -0.23906 0.13888 L -0.24453 0.15277 C -0.24843 0.17708 -0.24349 0.14699 -0.24843 0.17361 C -0.2513 0.18865 -0.24856 0.17824 -0.25156 0.18888 C -0.25286 0.20856 -0.25351 0.21134 -0.25078 0.2375 C -0.25065 0.23912 -0.24921 0.23912 -0.24843 0.24027 C -0.24739 0.24212 -0.24661 0.24467 -0.24531 0.24583 C -0.24388 0.24722 -0.24218 0.24675 -0.24062 0.24722 C -0.23541 0.24629 -0.22994 0.24745 -0.225 0.24444 C -0.22356 0.24351 -0.22747 0.24097 -0.2289 0.24027 C -0.23437 0.23773 -0.23984 0.23657 -0.24531 0.23472 C -0.25208 0.23564 -0.25898 0.23518 -0.26562 0.2375 C -0.26927 0.23888 -0.26718 0.24421 -0.26875 0.24722 C -0.2694 0.24837 -0.27031 0.24814 -0.27109 0.24861 C -0.27135 0.25046 -0.27161 0.25231 -0.27187 0.25416 C -0.27213 0.25555 -0.27265 0.25694 -0.27265 0.25833 C -0.27265 0.26851 -0.2733 0.27916 -0.27187 0.28888 C -0.27161 0.2912 -0.26927 0.29004 -0.26796 0.29027 C -0.26562 0.29097 -0.26328 0.2912 -0.26093 0.29166 C -0.25638 0.29444 -0.2595 0.29305 -0.25156 0.29305 L -0.25468 0.28194 " pathEditMode="relative" ptsTypes="AAAAAA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3.75E-6 0.00023 C -0.00052 -0.00556 0.00026 -0.01227 -0.00157 -0.01667 C -0.00404 -0.02246 -0.00847 -0.02408 -0.01172 -0.02778 C -0.01368 -0.0301 -0.01537 -0.03264 -0.01719 -0.03473 C -0.03828 -0.05903 -0.0418 -0.0632 -0.06875 -0.08056 C -0.07565 -0.08519 -0.08282 -0.08704 -0.08985 -0.09028 C -0.09453 -0.08935 -0.09948 -0.09005 -0.10391 -0.0875 C -0.1056 -0.08681 -0.10638 -0.08334 -0.10703 -0.08056 C -0.10873 -0.07454 -0.10964 -0.0676 -0.11094 -0.06111 C -0.11133 -0.04514 -0.11459 -0.02037 -0.10703 -0.00556 C -0.10417 2.96296E-6 -0.0974 0.00139 -0.09297 0.00277 C -0.08724 2.96296E-6 -0.08073 0.00023 -0.07578 -0.00556 C -0.07344 -0.00857 -0.07292 -0.01574 -0.07344 -0.02084 C -0.07592 -0.04468 -0.07578 -0.07199 -0.08438 -0.09028 C -0.10769 -0.14005 -0.13464 -0.13959 -0.16563 -0.14861 C -0.18047 -0.14676 -0.19558 -0.14746 -0.21016 -0.14306 C -0.21485 -0.1419 -0.21862 -0.13588 -0.22266 -0.13195 C -0.22696 -0.12801 -0.23112 -0.12408 -0.23516 -0.11945 C -0.24011 -0.11435 -0.24584 -0.10764 -0.25 -0.1 C -0.25183 -0.09699 -0.25313 -0.09352 -0.25469 -0.09028 C -0.25521 -0.08611 -0.25808 -0.08102 -0.25625 -0.07778 C -0.25456 -0.07477 -0.25131 -0.07848 -0.24922 -0.08056 C -0.2418 -0.08889 -0.23516 -0.09908 -0.22813 -0.10834 C -0.22683 -0.11019 -0.22552 -0.11204 -0.22422 -0.11389 L -0.22032 -0.11945 C -0.2194 -0.125 -0.21797 -0.1301 -0.2211 -0.13611 C -0.22305 -0.13982 -0.22631 -0.14051 -0.22891 -0.14167 C -0.23399 -0.14422 -0.24701 -0.14653 -0.25078 -0.14723 L -0.31094 -0.14584 C -0.31524 -0.14537 -0.32266 -0.1375 -0.32266 -0.13727 L -0.32344 -0.14167 L -0.31797 -0.1375 " pathEditMode="relative" rAng="0" ptsTypes="AAAAAAAAAAAAAAAAAAAAAAAAAAAAAAAA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72" y="-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3.7037E-7 L -2.91667E-6 -3.7037E-7 L -0.07044 -0.00718 C -0.07227 -0.00718 -0.07409 -0.00764 -0.07591 -0.00857 C -0.0806 -0.01088 -0.08998 -0.0169 -0.08998 -0.0169 C -0.09076 -0.01829 -0.09141 -0.01968 -0.09232 -0.02107 C -0.10039 -0.0331 -0.10677 -0.03773 -0.11185 -0.05857 C -0.11263 -0.06181 -0.11315 -0.06505 -0.11419 -0.06829 C -0.11914 -0.08333 -0.12539 -0.09699 -0.12982 -0.11273 C -0.1457 -0.16921 -0.12565 -0.0956 -0.13685 -0.14329 C -0.13841 -0.14977 -0.1405 -0.15625 -0.14232 -0.16273 C -0.14219 -0.16644 -0.14505 -0.18935 -0.13919 -0.19468 C -0.13698 -0.19653 -0.13451 -0.19745 -0.13216 -0.19884 C -0.13112 -0.19931 -0.13008 -0.19977 -0.12904 -0.20023 C -0.11289 -0.19977 -0.09675 -0.2 -0.0806 -0.19884 C -0.07813 -0.19861 -0.07591 -0.19653 -0.07357 -0.19607 C -0.06758 -0.19421 -0.06159 -0.19329 -0.0556 -0.1919 C -0.05456 -0.18958 -0.05378 -0.18658 -0.05248 -0.18495 C -0.0513 -0.18333 -0.04974 -0.18333 -0.04857 -0.18218 C -0.04753 -0.18102 -0.04701 -0.1794 -0.04623 -0.17801 C -0.04701 -0.16945 -0.04505 -0.15533 -0.05091 -0.15162 C -0.05287 -0.15023 -0.05508 -0.14977 -0.05716 -0.14884 C -0.07018 -0.14931 -0.08333 -0.14583 -0.09623 -0.15023 C -0.10638 -0.15347 -0.11563 -0.1632 -0.12513 -0.17107 C -0.13724 -0.18102 -0.16107 -0.21644 -0.16654 -0.22384 C -0.17461 -0.23449 -0.18216 -0.24167 -0.18841 -0.25579 C -0.19089 -0.26134 -0.19284 -0.26736 -0.19466 -0.27384 C -0.19779 -0.28542 -0.20326 -0.30995 -0.20326 -0.30995 C -0.20768 -0.36505 -0.20117 -0.28866 -0.20794 -0.35301 C -0.20912 -0.36482 -0.21003 -0.37708 -0.21107 -0.38912 C -0.21081 -0.40162 -0.21107 -0.41412 -0.21029 -0.42662 C -0.20977 -0.43357 -0.20625 -0.43727 -0.20404 -0.4419 C -0.20313 -0.44352 -0.20261 -0.4456 -0.20169 -0.44745 C -0.1974 -0.45556 -0.19375 -0.46273 -0.18841 -0.46829 C -0.18711 -0.46945 -0.18373 -0.4713 -0.18216 -0.47245 C -0.17982 -0.47107 -0.17643 -0.47199 -0.17513 -0.46829 C -0.17331 -0.46296 -0.175 -0.43125 -0.17513 -0.42801 C -0.1862 -0.42894 -0.19336 -0.42708 -0.20326 -0.43495 C -0.2069 -0.43773 -0.20977 -0.44283 -0.21341 -0.44607 C -0.21615 -0.44838 -0.21914 -0.44954 -0.22201 -0.45162 C -0.22591 -0.45417 -0.22982 -0.45695 -0.23373 -0.45995 C -0.23607 -0.46158 -0.23854 -0.46296 -0.24076 -0.46551 C -0.24349 -0.46852 -0.24857 -0.47662 -0.24857 -0.47662 C -0.25248 -0.49051 -0.25195 -0.48634 -0.24935 -0.51412 C -0.24909 -0.51644 -0.24831 -0.50949 -0.24779 -0.50718 C -0.24753 -0.51227 -0.24935 -0.51945 -0.24701 -0.52245 C -0.24518 -0.52477 -0.24388 -0.5169 -0.24232 -0.51412 C -0.23542 -0.50185 -0.24388 -0.51736 -0.23841 -0.50579 L -0.23451 -0.49884 L -0.23373 -0.47801 " pathEditMode="relative" ptsTypes="AAAAAAAAAAAAAAAAAAAAAAAAAAAAAAAAAAAAAAAAAAAAAAAA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34923" y="3146019"/>
            <a:ext cx="4717745" cy="18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 мел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047" y="-1181528"/>
            <a:ext cx="7280953" cy="787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632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515" y="609600"/>
            <a:ext cx="4150759" cy="5924764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Давайте </a:t>
            </a:r>
            <a:r>
              <a:rPr lang="ru-RU" dirty="0" smtClean="0"/>
              <a:t>быстрее </a:t>
            </a:r>
            <a:r>
              <a:rPr lang="ru-RU" dirty="0"/>
              <a:t>записывать </a:t>
            </a:r>
            <a:r>
              <a:rPr lang="ru-RU" dirty="0" smtClean="0"/>
              <a:t>вторую букву!</a:t>
            </a:r>
            <a:r>
              <a:rPr lang="ru-RU" dirty="0"/>
              <a:t> </a:t>
            </a:r>
            <a:r>
              <a:rPr lang="ru-RU" dirty="0" smtClean="0"/>
              <a:t>Ребята</a:t>
            </a:r>
            <a:r>
              <a:rPr lang="ru-RU" dirty="0"/>
              <a:t>, какую букву пишем? Правильно! Букву </a:t>
            </a:r>
            <a:r>
              <a:rPr lang="ru-RU" dirty="0" smtClean="0"/>
              <a:t>Е.</a:t>
            </a:r>
            <a:endParaRPr lang="ru-RU" dirty="0"/>
          </a:p>
        </p:txBody>
      </p:sp>
      <p:pic>
        <p:nvPicPr>
          <p:cNvPr id="4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227" y="-893852"/>
            <a:ext cx="7948773" cy="758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05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362575"/>
          </a:xfrm>
        </p:spPr>
        <p:txBody>
          <a:bodyPr>
            <a:noAutofit/>
          </a:bodyPr>
          <a:lstStyle/>
          <a:p>
            <a:r>
              <a:rPr lang="ru-RU" sz="40000" dirty="0" smtClean="0"/>
              <a:t>ВЕ</a:t>
            </a:r>
            <a:endParaRPr lang="ru-RU" sz="40000" dirty="0"/>
          </a:p>
        </p:txBody>
      </p:sp>
      <p:pic>
        <p:nvPicPr>
          <p:cNvPr id="3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09" y="-1017142"/>
            <a:ext cx="6063509" cy="771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050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4107094" cy="595558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Теперь отгадаем следующую загадку.</a:t>
            </a:r>
            <a:br>
              <a:rPr lang="ru-RU" dirty="0" smtClean="0"/>
            </a:br>
            <a:r>
              <a:rPr lang="ru-RU" dirty="0" smtClean="0"/>
              <a:t>Интересно, про кого она?</a:t>
            </a:r>
            <a:br>
              <a:rPr lang="ru-RU" dirty="0" smtClean="0"/>
            </a:br>
            <a:r>
              <a:rPr lang="ru-RU" dirty="0" smtClean="0"/>
              <a:t>Кто к нам придёт?</a:t>
            </a:r>
            <a:endParaRPr lang="ru-RU" dirty="0"/>
          </a:p>
        </p:txBody>
      </p:sp>
      <p:pic>
        <p:nvPicPr>
          <p:cNvPr id="4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161" y="-1027416"/>
            <a:ext cx="6935056" cy="7723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572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2992" y="534256"/>
            <a:ext cx="5061307" cy="5653355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Он готов в огонь и бой,</a:t>
            </a:r>
            <a:br>
              <a:rPr lang="ru-RU" dirty="0"/>
            </a:br>
            <a:r>
              <a:rPr lang="ru-RU" dirty="0"/>
              <a:t>Защищая нас с тобой.</a:t>
            </a:r>
            <a:br>
              <a:rPr lang="ru-RU" dirty="0"/>
            </a:br>
            <a:r>
              <a:rPr lang="ru-RU" dirty="0"/>
              <a:t>Он в дозор идет и в град,</a:t>
            </a:r>
            <a:br>
              <a:rPr lang="ru-RU" dirty="0"/>
            </a:br>
            <a:r>
              <a:rPr lang="ru-RU" dirty="0"/>
              <a:t>Не покинет пост…….</a:t>
            </a:r>
          </a:p>
        </p:txBody>
      </p:sp>
      <p:pic>
        <p:nvPicPr>
          <p:cNvPr id="2355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4" y="55577"/>
            <a:ext cx="5121275" cy="680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02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открытка 8 марта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3" y="244475"/>
            <a:ext cx="11761694" cy="6380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891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38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2330" y="359595"/>
            <a:ext cx="5760720" cy="6359703"/>
          </a:xfrm>
        </p:spPr>
        <p:txBody>
          <a:bodyPr>
            <a:normAutofit/>
          </a:bodyPr>
          <a:lstStyle/>
          <a:p>
            <a:pPr algn="r"/>
            <a:r>
              <a:rPr lang="ru-RU" dirty="0"/>
              <a:t>Здравия </a:t>
            </a:r>
            <a:r>
              <a:rPr lang="ru-RU" dirty="0" smtClean="0"/>
              <a:t>желаю!</a:t>
            </a:r>
            <a:br>
              <a:rPr lang="ru-RU" dirty="0" smtClean="0"/>
            </a:br>
            <a:r>
              <a:rPr lang="ru-RU" dirty="0" smtClean="0"/>
              <a:t>Вы </a:t>
            </a:r>
            <a:r>
              <a:rPr lang="ru-RU" dirty="0"/>
              <a:t>меня звали на </a:t>
            </a:r>
            <a:r>
              <a:rPr lang="ru-RU" dirty="0" smtClean="0"/>
              <a:t>выручку?</a:t>
            </a:r>
            <a:br>
              <a:rPr lang="ru-RU" dirty="0" smtClean="0"/>
            </a:br>
            <a:r>
              <a:rPr lang="ru-RU" dirty="0" smtClean="0"/>
              <a:t>Вам </a:t>
            </a:r>
            <a:r>
              <a:rPr lang="ru-RU" dirty="0"/>
              <a:t>нужна моя помощь?</a:t>
            </a: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4" y="355815"/>
            <a:ext cx="5009973" cy="665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34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09" y="-914400"/>
            <a:ext cx="5734736" cy="761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99" y="609600"/>
            <a:ext cx="10703103" cy="166099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Здравствуй, солдат. Нам очень нужна твоя помощь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1613043"/>
            <a:ext cx="4063456" cy="5397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025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72665" y="609598"/>
            <a:ext cx="8311793" cy="249319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Зимушка </a:t>
            </a:r>
            <a:r>
              <a:rPr lang="ru-RU" dirty="0"/>
              <a:t>Зима не пускает к нам Весну! </a:t>
            </a:r>
          </a:p>
        </p:txBody>
      </p:sp>
      <p:pic>
        <p:nvPicPr>
          <p:cNvPr id="5" name="Picture 2" descr="Картинки по запросу картинка на прозрачном фоне зи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437" y="132009"/>
            <a:ext cx="4909483" cy="672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242" y="2558265"/>
            <a:ext cx="6473758" cy="4299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42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картинка на прозрачном фоне Емеля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109" y="-475847"/>
            <a:ext cx="5092065" cy="7171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6855" y="291102"/>
            <a:ext cx="11455684" cy="27192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Если </a:t>
            </a:r>
            <a:r>
              <a:rPr lang="ru-RU" dirty="0"/>
              <a:t>мы выполним твоё желание, то у тебя появится волшебный мелок. Им мы напишем следующую букву в слове </a:t>
            </a:r>
            <a:r>
              <a:rPr lang="ru-RU" b="1" dirty="0" smtClean="0">
                <a:solidFill>
                  <a:srgbClr val="FF0000"/>
                </a:solidFill>
              </a:rPr>
              <a:t>ВЕСНА</a:t>
            </a:r>
            <a:r>
              <a:rPr lang="ru-RU" b="1" dirty="0" smtClean="0">
                <a:solidFill>
                  <a:srgbClr val="92D050"/>
                </a:solidFill>
              </a:rPr>
              <a:t>.</a:t>
            </a:r>
            <a:endParaRPr lang="ru-RU" b="1" dirty="0">
              <a:solidFill>
                <a:srgbClr val="92D050"/>
              </a:solidFill>
            </a:endParaRPr>
          </a:p>
        </p:txBody>
      </p:sp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588" y="2641582"/>
            <a:ext cx="3273639" cy="4348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22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609599"/>
            <a:ext cx="5760720" cy="5753101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Вот так дела! Чего же я хочу? А хочу я поиграть с </a:t>
            </a:r>
            <a:r>
              <a:rPr lang="ru-RU" dirty="0" smtClean="0"/>
              <a:t>ребятами!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Приглашаю на сцену </a:t>
            </a:r>
            <a:r>
              <a:rPr lang="ru-RU" dirty="0" smtClean="0"/>
              <a:t>мальчиков. </a:t>
            </a:r>
            <a:r>
              <a:rPr lang="ru-RU" dirty="0"/>
              <a:t>Становитесь в круг. А теперь приглашаю на сцену </a:t>
            </a:r>
            <a:r>
              <a:rPr lang="ru-RU" dirty="0" smtClean="0"/>
              <a:t>девочек. </a:t>
            </a:r>
            <a:r>
              <a:rPr lang="ru-RU" dirty="0"/>
              <a:t>Становитесь вокруг мальчиков и на сцене у нас будет 2 круга</a:t>
            </a: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106" y="277403"/>
            <a:ext cx="4954271" cy="6580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23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609599"/>
            <a:ext cx="5760720" cy="575310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Внимание!</a:t>
            </a:r>
            <a:br>
              <a:rPr lang="ru-RU" dirty="0" smtClean="0"/>
            </a:br>
            <a:r>
              <a:rPr lang="ru-RU" dirty="0" smtClean="0"/>
              <a:t> Раз!</a:t>
            </a:r>
            <a:br>
              <a:rPr lang="ru-RU" dirty="0" smtClean="0"/>
            </a:br>
            <a:r>
              <a:rPr lang="ru-RU" dirty="0" smtClean="0"/>
              <a:t>Два!</a:t>
            </a:r>
            <a:br>
              <a:rPr lang="ru-RU" dirty="0" smtClean="0"/>
            </a:br>
            <a:r>
              <a:rPr lang="ru-RU" dirty="0" smtClean="0"/>
              <a:t>Три!</a:t>
            </a:r>
            <a:br>
              <a:rPr lang="ru-RU" dirty="0" smtClean="0"/>
            </a:br>
            <a:r>
              <a:rPr lang="ru-RU" dirty="0" smtClean="0"/>
              <a:t>Игру </a:t>
            </a:r>
            <a:r>
              <a:rPr lang="ru-RU" dirty="0"/>
              <a:t>начни!</a:t>
            </a: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4" y="41941"/>
            <a:ext cx="5246277" cy="696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324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4638" y="283368"/>
            <a:ext cx="8837335" cy="6291263"/>
          </a:xfrm>
          <a:prstGeom prst="rect">
            <a:avLst/>
          </a:prstGeom>
        </p:spPr>
      </p:pic>
      <p:pic>
        <p:nvPicPr>
          <p:cNvPr id="2" name="10 Золотые ворот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3" name="AutoShape 2" descr="Картинки по запросу хоровод игра в вороти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2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667821"/>
            <a:ext cx="4025900" cy="596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033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72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34923" y="3146019"/>
            <a:ext cx="4717745" cy="18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 мел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Picture 2" descr="Похожее изображение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63134" y="43282"/>
            <a:ext cx="5209000" cy="681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6357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609599"/>
            <a:ext cx="5760720" cy="5753101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Внимание!</a:t>
            </a:r>
            <a:br>
              <a:rPr lang="ru-RU" dirty="0" smtClean="0"/>
            </a:br>
            <a:r>
              <a:rPr lang="ru-RU" dirty="0" smtClean="0"/>
              <a:t> Пишем букву ЭС.</a:t>
            </a:r>
            <a:endParaRPr lang="ru-RU" dirty="0"/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" y="-12647"/>
            <a:ext cx="5287374" cy="702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578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362575"/>
          </a:xfrm>
        </p:spPr>
        <p:txBody>
          <a:bodyPr>
            <a:noAutofit/>
          </a:bodyPr>
          <a:lstStyle/>
          <a:p>
            <a:pPr algn="just"/>
            <a:r>
              <a:rPr lang="ru-RU" sz="40000" dirty="0" smtClean="0"/>
              <a:t>ВЕС</a:t>
            </a:r>
            <a:endParaRPr lang="ru-RU" sz="40000" dirty="0"/>
          </a:p>
        </p:txBody>
      </p:sp>
    </p:spTree>
    <p:extLst>
      <p:ext uri="{BB962C8B-B14F-4D97-AF65-F5344CB8AC3E}">
        <p14:creationId xmlns:p14="http://schemas.microsoft.com/office/powerpoint/2010/main" val="128520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 - Я Водяной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99059" y="596153"/>
            <a:ext cx="609600" cy="609600"/>
          </a:xfrm>
          <a:prstGeom prst="rect">
            <a:avLst/>
          </a:prstGeom>
        </p:spPr>
      </p:pic>
      <p:sp>
        <p:nvSpPr>
          <p:cNvPr id="3" name="AutoShape 2" descr="Картинки по запросу картинка водяно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Картинки по запросу картинка на прозрачном фоне водяной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8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012" y="312738"/>
            <a:ext cx="7799293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0512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6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609599"/>
            <a:ext cx="5760720" cy="575310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Теперь отгадаем следующую загадку.</a:t>
            </a:r>
            <a:br>
              <a:rPr lang="ru-RU" dirty="0"/>
            </a:br>
            <a:r>
              <a:rPr lang="ru-RU" dirty="0"/>
              <a:t>Интересно, про кого она?</a:t>
            </a:r>
            <a:br>
              <a:rPr lang="ru-RU" dirty="0"/>
            </a:br>
            <a:r>
              <a:rPr lang="ru-RU" dirty="0"/>
              <a:t>Кто к нам придёт?</a:t>
            </a: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92" y="236305"/>
            <a:ext cx="5115417" cy="6794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62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6" y="609599"/>
            <a:ext cx="5306066" cy="5930901"/>
          </a:xfrm>
        </p:spPr>
        <p:txBody>
          <a:bodyPr>
            <a:normAutofit/>
          </a:bodyPr>
          <a:lstStyle/>
          <a:p>
            <a:r>
              <a:rPr lang="ru-RU" dirty="0"/>
              <a:t>У кого большая шляпа?</a:t>
            </a:r>
            <a:br>
              <a:rPr lang="ru-RU" dirty="0"/>
            </a:br>
            <a:r>
              <a:rPr lang="ru-RU" dirty="0"/>
              <a:t>Кто бездельник и растяпа?</a:t>
            </a:r>
            <a:br>
              <a:rPr lang="ru-RU" dirty="0"/>
            </a:br>
            <a:r>
              <a:rPr lang="ru-RU" dirty="0"/>
              <a:t>Кто хвастун, болтун, зазнайка?</a:t>
            </a:r>
            <a:br>
              <a:rPr lang="ru-RU" dirty="0"/>
            </a:br>
            <a:r>
              <a:rPr lang="ru-RU" dirty="0"/>
              <a:t>Знают все, малыш ...</a:t>
            </a:r>
            <a:br>
              <a:rPr lang="ru-RU" dirty="0"/>
            </a:b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2041" y="152647"/>
            <a:ext cx="4903918" cy="638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81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5" y="609598"/>
            <a:ext cx="3754669" cy="6058329"/>
          </a:xfrm>
        </p:spPr>
        <p:txBody>
          <a:bodyPr>
            <a:normAutofit/>
          </a:bodyPr>
          <a:lstStyle/>
          <a:p>
            <a:r>
              <a:rPr lang="ru-RU" dirty="0"/>
              <a:t>Вы обо мне, а вот и </a:t>
            </a:r>
            <a:r>
              <a:rPr lang="ru-RU" dirty="0" smtClean="0"/>
              <a:t>я!</a:t>
            </a:r>
            <a:br>
              <a:rPr lang="ru-RU" dirty="0" smtClean="0"/>
            </a:br>
            <a:r>
              <a:rPr lang="ru-RU" dirty="0" smtClean="0"/>
              <a:t>Привет</a:t>
            </a:r>
            <a:r>
              <a:rPr lang="ru-RU" dirty="0"/>
              <a:t>, </a:t>
            </a:r>
            <a:r>
              <a:rPr lang="ru-RU" dirty="0" smtClean="0"/>
              <a:t>вам, </a:t>
            </a:r>
            <a:r>
              <a:rPr lang="ru-RU" dirty="0"/>
              <a:t>милые друзья!</a:t>
            </a:r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3267" y="277403"/>
            <a:ext cx="5232691" cy="6390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29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1"/>
            <a:ext cx="4112231" cy="68580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Здравствуй, Незнайка. Мы должны исполнить твоё желание и тогда у тебя появится волшебный мелок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467"/>
            <a:ext cx="5215972" cy="692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449" y="2424700"/>
            <a:ext cx="3415551" cy="417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094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1"/>
            <a:ext cx="3793733" cy="668847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Им </a:t>
            </a:r>
            <a:r>
              <a:rPr lang="ru-RU" dirty="0"/>
              <a:t>мы напишем букву ЭН в слове </a:t>
            </a:r>
            <a:r>
              <a:rPr lang="ru-RU" b="1" dirty="0">
                <a:solidFill>
                  <a:srgbClr val="FF0000"/>
                </a:solidFill>
              </a:rPr>
              <a:t>ВЕСНА</a:t>
            </a:r>
            <a:r>
              <a:rPr lang="ru-RU" dirty="0"/>
              <a:t>. Скажи, </a:t>
            </a:r>
            <a:r>
              <a:rPr lang="ru-RU" dirty="0" err="1"/>
              <a:t>Незнаечка</a:t>
            </a:r>
            <a:r>
              <a:rPr lang="ru-RU" dirty="0"/>
              <a:t>, чего ты хочешь больше всего на свете.</a:t>
            </a:r>
          </a:p>
        </p:txBody>
      </p:sp>
      <p:pic>
        <p:nvPicPr>
          <p:cNvPr id="3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467"/>
            <a:ext cx="5215972" cy="6928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6449" y="2424700"/>
            <a:ext cx="3415551" cy="4171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908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6" y="609599"/>
            <a:ext cx="4268376" cy="6027507"/>
          </a:xfrm>
        </p:spPr>
        <p:txBody>
          <a:bodyPr>
            <a:normAutofit/>
          </a:bodyPr>
          <a:lstStyle/>
          <a:p>
            <a:r>
              <a:rPr lang="ru-RU" dirty="0"/>
              <a:t>Не </a:t>
            </a:r>
            <a:r>
              <a:rPr lang="ru-RU" dirty="0" smtClean="0"/>
              <a:t>знаю…</a:t>
            </a:r>
            <a:br>
              <a:rPr lang="ru-RU" dirty="0" smtClean="0"/>
            </a:br>
            <a:r>
              <a:rPr lang="ru-RU" dirty="0" smtClean="0"/>
              <a:t>Я </a:t>
            </a:r>
            <a:r>
              <a:rPr lang="ru-RU" dirty="0"/>
              <a:t>хочу, я хочу… Хочу знать, что же это за день такой – </a:t>
            </a:r>
            <a:r>
              <a:rPr lang="ru-RU" b="1" dirty="0">
                <a:solidFill>
                  <a:srgbClr val="FF0000"/>
                </a:solidFill>
              </a:rPr>
              <a:t>8 марта</a:t>
            </a:r>
            <a:r>
              <a:rPr lang="ru-RU" dirty="0"/>
              <a:t>!</a:t>
            </a:r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7381" y="466725"/>
            <a:ext cx="5078578" cy="607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93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402" y="280189"/>
            <a:ext cx="11599523" cy="284315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Раньше во многих странах женщины не имели права голоса, не могли учиться. Девочкам не позволяли ходить в школу. Конечно, их это </a:t>
            </a:r>
            <a:r>
              <a:rPr lang="ru-RU" dirty="0" smtClean="0"/>
              <a:t>огорчало!</a:t>
            </a:r>
            <a:endParaRPr lang="ru-RU" dirty="0"/>
          </a:p>
        </p:txBody>
      </p:sp>
      <p:sp>
        <p:nvSpPr>
          <p:cNvPr id="3" name="AutoShape 2" descr="Картинки по запросу грустная крестьянская девоч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75826"/>
            <a:ext cx="6051479" cy="3782174"/>
          </a:xfrm>
          <a:prstGeom prst="rect">
            <a:avLst/>
          </a:prstGeom>
        </p:spPr>
      </p:pic>
      <p:sp>
        <p:nvSpPr>
          <p:cNvPr id="6" name="AutoShape 4" descr="Картинки по запросу грустная крестьянская девочк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0522" y="3075826"/>
            <a:ext cx="6051478" cy="3782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58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7537" y="280189"/>
            <a:ext cx="3537265" cy="628499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Потом </a:t>
            </a:r>
            <a:r>
              <a:rPr lang="ru-RU" dirty="0"/>
              <a:t>женщинам позволили </a:t>
            </a:r>
            <a:r>
              <a:rPr lang="ru-RU" dirty="0" smtClean="0"/>
              <a:t>работать.</a:t>
            </a:r>
            <a:br>
              <a:rPr lang="ru-RU" dirty="0" smtClean="0"/>
            </a:br>
            <a:r>
              <a:rPr lang="ru-RU" dirty="0" smtClean="0"/>
              <a:t>Но </a:t>
            </a:r>
            <a:r>
              <a:rPr lang="ru-RU" dirty="0"/>
              <a:t>условия труда были </a:t>
            </a:r>
            <a:r>
              <a:rPr lang="ru-RU" dirty="0" smtClean="0"/>
              <a:t>тяжёлыми, а денег платили мало. </a:t>
            </a:r>
            <a:endParaRPr lang="ru-RU" dirty="0"/>
          </a:p>
        </p:txBody>
      </p:sp>
      <p:pic>
        <p:nvPicPr>
          <p:cNvPr id="4098" name="Picture 2" descr="Картинки по запросу женщина на фабри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224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9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uslo.cz/images/news20120311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4010" y="314325"/>
            <a:ext cx="8063190" cy="626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551" y="314325"/>
            <a:ext cx="3248024" cy="6162675"/>
          </a:xfrm>
        </p:spPr>
        <p:txBody>
          <a:bodyPr>
            <a:normAutofit/>
          </a:bodyPr>
          <a:lstStyle/>
          <a:p>
            <a:r>
              <a:rPr lang="ru-RU" dirty="0" smtClean="0"/>
              <a:t>Тогда </a:t>
            </a:r>
            <a:r>
              <a:rPr lang="ru-RU" dirty="0"/>
              <a:t>в </a:t>
            </a:r>
            <a:r>
              <a:rPr lang="ru-RU" dirty="0" smtClean="0"/>
              <a:t>Нью-Йорке, </a:t>
            </a:r>
            <a:r>
              <a:rPr lang="ru-RU" dirty="0"/>
              <a:t>более 150 лет тому </a:t>
            </a:r>
            <a:r>
              <a:rPr lang="ru-RU" dirty="0" smtClean="0"/>
              <a:t>назад, </a:t>
            </a:r>
            <a:r>
              <a:rPr lang="ru-RU" dirty="0"/>
              <a:t>работницы прошли «маршем пустых кастрюль». </a:t>
            </a:r>
          </a:p>
        </p:txBody>
      </p:sp>
    </p:spTree>
    <p:extLst>
      <p:ext uri="{BB962C8B-B14F-4D97-AF65-F5344CB8AC3E}">
        <p14:creationId xmlns:p14="http://schemas.microsoft.com/office/powerpoint/2010/main" val="155507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ruslo.cz/images/news20120311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44" y="2866490"/>
            <a:ext cx="6098956" cy="399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" y="266701"/>
            <a:ext cx="10810875" cy="2712806"/>
          </a:xfrm>
        </p:spPr>
        <p:txBody>
          <a:bodyPr>
            <a:normAutofit/>
          </a:bodyPr>
          <a:lstStyle/>
          <a:p>
            <a:r>
              <a:rPr lang="ru-RU" dirty="0" smtClean="0"/>
              <a:t>Они </a:t>
            </a:r>
            <a:r>
              <a:rPr lang="ru-RU" dirty="0"/>
              <a:t>громко били в пустые кастрюли и требовали повышения зарплаты, улучшения условий работы и равные права для женщин и мужчин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://www.ruslo.cz/images/news20120311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66490"/>
            <a:ext cx="5991010" cy="399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289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99" y="609600"/>
            <a:ext cx="3904130" cy="1356360"/>
          </a:xfrm>
        </p:spPr>
        <p:txBody>
          <a:bodyPr/>
          <a:lstStyle/>
          <a:p>
            <a:r>
              <a:rPr lang="ru-RU" dirty="0"/>
              <a:t>Здравствуйте, ребята.</a:t>
            </a:r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5329" y="312738"/>
            <a:ext cx="7871871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92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" y="266700"/>
            <a:ext cx="11138792" cy="1870325"/>
          </a:xfrm>
        </p:spPr>
        <p:txBody>
          <a:bodyPr>
            <a:normAutofit/>
          </a:bodyPr>
          <a:lstStyle/>
          <a:p>
            <a:r>
              <a:rPr lang="ru-RU" dirty="0" smtClean="0"/>
              <a:t>Это </a:t>
            </a:r>
            <a:r>
              <a:rPr lang="ru-RU" dirty="0"/>
              <a:t>так удивило всех, что событие стали называть </a:t>
            </a:r>
            <a:r>
              <a:rPr lang="ru-RU" b="1" dirty="0">
                <a:solidFill>
                  <a:srgbClr val="FF0000"/>
                </a:solidFill>
              </a:rPr>
              <a:t>Женским днём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Picture 2" descr="http://www.ruslo.cz/images/news20120311/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80" y="2587804"/>
            <a:ext cx="5306708" cy="3535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Картинки по запросу удивлённые джентльмен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8342" y="1839074"/>
            <a:ext cx="6273658" cy="5018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73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15200" y="1"/>
            <a:ext cx="4623371" cy="685800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Так </a:t>
            </a:r>
            <a:r>
              <a:rPr lang="ru-RU" b="1" dirty="0" smtClean="0">
                <a:solidFill>
                  <a:srgbClr val="FF0000"/>
                </a:solidFill>
              </a:rPr>
              <a:t>8 </a:t>
            </a:r>
            <a:r>
              <a:rPr lang="ru-RU" b="1" dirty="0">
                <a:solidFill>
                  <a:srgbClr val="FF0000"/>
                </a:solidFill>
              </a:rPr>
              <a:t>марта </a:t>
            </a:r>
            <a:r>
              <a:rPr lang="ru-RU" dirty="0"/>
              <a:t>стал днём борьбы за женские права — </a:t>
            </a:r>
            <a:r>
              <a:rPr lang="ru-RU" b="1" dirty="0">
                <a:solidFill>
                  <a:srgbClr val="FF0000"/>
                </a:solidFill>
              </a:rPr>
              <a:t>Международным женским днём.</a:t>
            </a:r>
          </a:p>
        </p:txBody>
      </p:sp>
      <p:pic>
        <p:nvPicPr>
          <p:cNvPr id="3074" name="Picture 2" descr="http://prostointeresno.com/wp-content/uploads/2013/03/S_8_Marta_ot_prostointeresno.com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73152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043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2841859"/>
          </a:xfrm>
        </p:spPr>
        <p:txBody>
          <a:bodyPr>
            <a:normAutofit/>
          </a:bodyPr>
          <a:lstStyle/>
          <a:p>
            <a:r>
              <a:rPr lang="ru-RU" dirty="0"/>
              <a:t>Этот день был объявлен национальным выходным во многих странах. Поэтому мамы и бабушки в этот день могут немного отдохнуть</a:t>
            </a:r>
            <a:r>
              <a:rPr lang="ru-RU" dirty="0" smtClean="0"/>
              <a:t>,</a:t>
            </a:r>
            <a:endParaRPr lang="ru-RU" dirty="0"/>
          </a:p>
        </p:txBody>
      </p:sp>
      <p:pic>
        <p:nvPicPr>
          <p:cNvPr id="6146" name="Picture 2" descr="Картинки по запросу женщина отдыхае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348" y="2717556"/>
            <a:ext cx="5770652" cy="414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Картинки по запросу женщина отдыхае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03" y="3259716"/>
            <a:ext cx="5819872" cy="3274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34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6" y="618518"/>
            <a:ext cx="3308904" cy="2638390"/>
          </a:xfrm>
        </p:spPr>
        <p:txBody>
          <a:bodyPr>
            <a:normAutofit/>
          </a:bodyPr>
          <a:lstStyle/>
          <a:p>
            <a:r>
              <a:rPr lang="ru-RU" dirty="0" smtClean="0"/>
              <a:t>пообщаться </a:t>
            </a:r>
            <a:r>
              <a:rPr lang="ru-RU" dirty="0"/>
              <a:t>со своими </a:t>
            </a:r>
            <a:r>
              <a:rPr lang="ru-RU" dirty="0" smtClean="0"/>
              <a:t>детьми</a:t>
            </a:r>
            <a:endParaRPr lang="ru-RU" dirty="0"/>
          </a:p>
        </p:txBody>
      </p:sp>
      <p:pic>
        <p:nvPicPr>
          <p:cNvPr id="7170" name="Picture 2" descr="Картинки по запросу женщина и де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470" y="297951"/>
            <a:ext cx="7905714" cy="628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Похожее изображени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41" y="3439328"/>
            <a:ext cx="3193801" cy="212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60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59" y="253934"/>
            <a:ext cx="11247403" cy="6326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729" y="395129"/>
            <a:ext cx="6185668" cy="2186327"/>
          </a:xfrm>
        </p:spPr>
        <p:txBody>
          <a:bodyPr>
            <a:normAutofit/>
          </a:bodyPr>
          <a:lstStyle/>
          <a:p>
            <a:r>
              <a:rPr lang="ru-RU" dirty="0" smtClean="0"/>
              <a:t>и сходить</a:t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праздничный концерт.</a:t>
            </a:r>
          </a:p>
        </p:txBody>
      </p:sp>
      <p:pic>
        <p:nvPicPr>
          <p:cNvPr id="8196" name="Picture 4" descr="Картинки по запросу КАРТИНКА НА ПРОЗРАЧНОМ ФОНЕ дети танцую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22" y="3308280"/>
            <a:ext cx="6841128" cy="3272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750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267" y="341311"/>
            <a:ext cx="6229350" cy="3162301"/>
          </a:xfrm>
        </p:spPr>
        <p:txBody>
          <a:bodyPr>
            <a:normAutofit/>
          </a:bodyPr>
          <a:lstStyle/>
          <a:p>
            <a:r>
              <a:rPr lang="ru-RU" dirty="0"/>
              <a:t>Ой, как </a:t>
            </a:r>
            <a:r>
              <a:rPr lang="ru-RU" dirty="0" smtClean="0"/>
              <a:t>здорово!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можно </a:t>
            </a:r>
            <a:r>
              <a:rPr lang="ru-RU" dirty="0" smtClean="0"/>
              <a:t>посмотреть как танцуют дети для своих мам?</a:t>
            </a: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685" y="466725"/>
            <a:ext cx="4842273" cy="607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Картинки по запросу КАРТИНКА НА ПРОЗРАЧНОМ ФОНЕ дети танцую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18" y="3503612"/>
            <a:ext cx="7039245" cy="3036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28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3 тан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sp>
        <p:nvSpPr>
          <p:cNvPr id="3" name="AutoShape 2" descr="Картинки по запросу ВАЛЬС ЦВЕТ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8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1475"/>
            <a:ext cx="4758166" cy="621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6" descr="Похожее изображение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541" y="371475"/>
            <a:ext cx="148590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2" name="Picture 8" descr="Похожее изображение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75" y="262188"/>
            <a:ext cx="4810125" cy="6329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6124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81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34923" y="3146019"/>
            <a:ext cx="4717745" cy="18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 мел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5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347" y="223365"/>
            <a:ext cx="4667612" cy="6317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73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025" y="609599"/>
            <a:ext cx="6229350" cy="3162301"/>
          </a:xfrm>
        </p:spPr>
        <p:txBody>
          <a:bodyPr>
            <a:normAutofit/>
          </a:bodyPr>
          <a:lstStyle/>
          <a:p>
            <a:r>
              <a:rPr lang="ru-RU" dirty="0"/>
              <a:t>Ребята, какую букву пишем? Правильно! Букву </a:t>
            </a:r>
            <a:r>
              <a:rPr lang="ru-RU" dirty="0" smtClean="0"/>
              <a:t>ЭН.</a:t>
            </a: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0683" y="226031"/>
            <a:ext cx="4205275" cy="63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0486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362575"/>
          </a:xfrm>
        </p:spPr>
        <p:txBody>
          <a:bodyPr>
            <a:noAutofit/>
          </a:bodyPr>
          <a:lstStyle/>
          <a:p>
            <a:pPr algn="just"/>
            <a:r>
              <a:rPr lang="ru-RU" sz="30000" dirty="0" smtClean="0"/>
              <a:t>ВЕСН</a:t>
            </a:r>
            <a:endParaRPr lang="ru-RU" sz="30000" dirty="0"/>
          </a:p>
        </p:txBody>
      </p:sp>
    </p:spTree>
    <p:extLst>
      <p:ext uri="{BB962C8B-B14F-4D97-AF65-F5344CB8AC3E}">
        <p14:creationId xmlns:p14="http://schemas.microsoft.com/office/powerpoint/2010/main" val="2163408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082" y="1163110"/>
            <a:ext cx="4872318" cy="6425060"/>
          </a:xfrm>
        </p:spPr>
        <p:txBody>
          <a:bodyPr>
            <a:normAutofit/>
          </a:bodyPr>
          <a:lstStyle/>
          <a:p>
            <a:r>
              <a:rPr lang="ru-RU" dirty="0"/>
              <a:t>Сегодня сорока принесла мне письмо, читаю адрес и понимаю, что это не </a:t>
            </a:r>
            <a:r>
              <a:rPr lang="ru-RU" dirty="0" smtClean="0"/>
              <a:t>мне…</a:t>
            </a:r>
            <a:endParaRPr lang="ru-RU" dirty="0"/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128" y="276879"/>
            <a:ext cx="7109872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Картинки по запросу картинка на прозрачном фоне конве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765" y="-276631"/>
            <a:ext cx="2734235" cy="2542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Картинки по запросу КАРТИНКА НА ПРОЗРАЧНОМ ФОНЕ СОРО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788" y="472272"/>
            <a:ext cx="2621954" cy="318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7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5816" y="331786"/>
            <a:ext cx="6229350" cy="6343651"/>
          </a:xfrm>
        </p:spPr>
        <p:txBody>
          <a:bodyPr>
            <a:normAutofit/>
          </a:bodyPr>
          <a:lstStyle/>
          <a:p>
            <a:r>
              <a:rPr lang="ru-RU" dirty="0"/>
              <a:t>А нам пора написать последнюю букву в слове </a:t>
            </a:r>
            <a:r>
              <a:rPr lang="ru-RU" dirty="0" smtClean="0"/>
              <a:t>ВЕСНА.</a:t>
            </a:r>
            <a:br>
              <a:rPr lang="ru-RU" dirty="0" smtClean="0"/>
            </a:br>
            <a:r>
              <a:rPr lang="ru-RU" dirty="0" smtClean="0"/>
              <a:t>Что </a:t>
            </a:r>
            <a:r>
              <a:rPr lang="ru-RU" dirty="0"/>
              <a:t>это за буква, </a:t>
            </a:r>
            <a:r>
              <a:rPr lang="ru-RU" dirty="0" smtClean="0"/>
              <a:t>ребята?</a:t>
            </a:r>
            <a:br>
              <a:rPr lang="ru-RU" dirty="0" smtClean="0"/>
            </a:br>
            <a:r>
              <a:rPr lang="ru-RU" dirty="0" smtClean="0"/>
              <a:t>Правильно </a:t>
            </a:r>
            <a:r>
              <a:rPr lang="ru-RU" dirty="0"/>
              <a:t>это буква 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5167" y="466725"/>
            <a:ext cx="5110792" cy="607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861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331786"/>
            <a:ext cx="6229350" cy="6343651"/>
          </a:xfrm>
        </p:spPr>
        <p:txBody>
          <a:bodyPr>
            <a:normAutofit/>
          </a:bodyPr>
          <a:lstStyle/>
          <a:p>
            <a:r>
              <a:rPr lang="ru-RU" dirty="0" smtClean="0"/>
              <a:t>С </a:t>
            </a:r>
            <a:r>
              <a:rPr lang="ru-RU" dirty="0"/>
              <a:t>этой буквы начинается имя самого главного жителя </a:t>
            </a:r>
            <a:r>
              <a:rPr lang="ru-RU" dirty="0" smtClean="0"/>
              <a:t>нашего </a:t>
            </a:r>
            <a:r>
              <a:rPr lang="ru-RU" dirty="0"/>
              <a:t>Центра дополнительного образования №</a:t>
            </a:r>
            <a:r>
              <a:rPr lang="ru-RU" dirty="0" smtClean="0"/>
              <a:t>1.</a:t>
            </a:r>
            <a:br>
              <a:rPr lang="ru-RU" dirty="0" smtClean="0"/>
            </a:br>
            <a:r>
              <a:rPr lang="ru-RU" dirty="0" smtClean="0"/>
              <a:t>А </a:t>
            </a:r>
            <a:r>
              <a:rPr lang="ru-RU" dirty="0"/>
              <a:t>имя его созвучно с названием нашей улицы. И так, предлагаю громко, громко позвать </a:t>
            </a:r>
            <a:r>
              <a:rPr lang="ru-RU" dirty="0" err="1"/>
              <a:t>Ахшарумку</a:t>
            </a:r>
            <a:r>
              <a:rPr lang="ru-RU" dirty="0"/>
              <a:t>!</a:t>
            </a:r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6361" y="466725"/>
            <a:ext cx="3529597" cy="607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02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3150" y="609600"/>
            <a:ext cx="4865370" cy="4724400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Здравствуйте, </a:t>
            </a:r>
            <a:r>
              <a:rPr lang="ru-RU" dirty="0" smtClean="0"/>
              <a:t>ребята!</a:t>
            </a:r>
            <a:br>
              <a:rPr lang="ru-RU" dirty="0" smtClean="0"/>
            </a:br>
            <a:r>
              <a:rPr lang="ru-RU" dirty="0" smtClean="0"/>
              <a:t>Вы </a:t>
            </a:r>
            <a:r>
              <a:rPr lang="ru-RU" dirty="0"/>
              <a:t>меня звали?</a:t>
            </a:r>
          </a:p>
        </p:txBody>
      </p:sp>
      <p:pic>
        <p:nvPicPr>
          <p:cNvPr id="3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53" y="83711"/>
            <a:ext cx="5332287" cy="677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5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99" y="331786"/>
            <a:ext cx="10915009" cy="1671675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Здравствуй, </a:t>
            </a:r>
            <a:r>
              <a:rPr lang="ru-RU" dirty="0" err="1"/>
              <a:t>Ахшарумка</a:t>
            </a:r>
            <a:r>
              <a:rPr lang="ru-RU" dirty="0"/>
              <a:t>. Нам очень нужна твоя помощь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133" y="1094354"/>
            <a:ext cx="3349375" cy="5763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99" y="1170923"/>
            <a:ext cx="3353229" cy="5687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94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331787"/>
            <a:ext cx="11295152" cy="1753867"/>
          </a:xfrm>
        </p:spPr>
        <p:txBody>
          <a:bodyPr>
            <a:normAutofit/>
          </a:bodyPr>
          <a:lstStyle/>
          <a:p>
            <a:r>
              <a:rPr lang="ru-RU" dirty="0" smtClean="0"/>
              <a:t>Если </a:t>
            </a:r>
            <a:r>
              <a:rPr lang="ru-RU" dirty="0"/>
              <a:t>мы выполним твоё желание, то у тебя появится волшебный мелок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955" y="1250657"/>
            <a:ext cx="3258543" cy="5607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75" y="1710057"/>
            <a:ext cx="3069599" cy="5206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45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331786"/>
            <a:ext cx="11154458" cy="179496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Им </a:t>
            </a:r>
            <a:r>
              <a:rPr lang="ru-RU" dirty="0"/>
              <a:t>мы напишем следующую букву в слове </a:t>
            </a:r>
            <a:r>
              <a:rPr lang="ru-RU" b="1" dirty="0">
                <a:solidFill>
                  <a:srgbClr val="FF0000"/>
                </a:solidFill>
              </a:rPr>
              <a:t>ВЕСНА</a:t>
            </a:r>
            <a:r>
              <a:rPr lang="ru-RU" dirty="0"/>
              <a:t>.</a:t>
            </a:r>
          </a:p>
        </p:txBody>
      </p:sp>
      <p:pic>
        <p:nvPicPr>
          <p:cNvPr id="32770" name="Picture 2" descr="Картинки по запросу картинка на прозрачном фоне незнай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983" y="1169885"/>
            <a:ext cx="3120976" cy="5370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775" y="1169885"/>
            <a:ext cx="3388097" cy="574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71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551" y="609600"/>
            <a:ext cx="7870003" cy="283224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С огромным удовольствием помогу вам! Поиграйте со мной в игру </a:t>
            </a:r>
            <a:r>
              <a:rPr lang="ru-RU" dirty="0" smtClean="0"/>
              <a:t>«Подскажи словечко».</a:t>
            </a:r>
            <a:endParaRPr lang="ru-RU" dirty="0"/>
          </a:p>
        </p:txBody>
      </p:sp>
      <p:pic>
        <p:nvPicPr>
          <p:cNvPr id="3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76" y="73541"/>
            <a:ext cx="3953177" cy="670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3084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Картинки по запросу гроз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80" y="256854"/>
            <a:ext cx="11688568" cy="634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999" y="329832"/>
            <a:ext cx="11435459" cy="1889386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Не боюсь грозы ни грамма,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Коль со мною рядом…(мама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1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28" y="277402"/>
            <a:ext cx="11579298" cy="633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628" y="370928"/>
            <a:ext cx="11507379" cy="187911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Нет </a:t>
            </a:r>
            <a:r>
              <a:rPr lang="ru-RU" b="1" dirty="0">
                <a:solidFill>
                  <a:srgbClr val="FF0000"/>
                </a:solidFill>
              </a:rPr>
              <a:t>в квартире грязи, хлама,</a:t>
            </a:r>
            <a:br>
              <a:rPr lang="ru-RU" b="1" dirty="0">
                <a:solidFill>
                  <a:srgbClr val="FF0000"/>
                </a:solidFill>
              </a:rPr>
            </a:br>
            <a:r>
              <a:rPr lang="ru-RU" b="1" dirty="0">
                <a:solidFill>
                  <a:srgbClr val="FF0000"/>
                </a:solidFill>
              </a:rPr>
              <a:t>Убрала всё чисто…(мама</a:t>
            </a:r>
            <a:r>
              <a:rPr lang="ru-RU" b="1" dirty="0" smtClean="0">
                <a:solidFill>
                  <a:srgbClr val="FF0000"/>
                </a:solidFill>
              </a:rPr>
              <a:t>)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943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борщ в тарел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999" y="626724"/>
            <a:ext cx="11527249" cy="589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8999" y="308755"/>
            <a:ext cx="11322444" cy="1745548"/>
          </a:xfrm>
        </p:spPr>
        <p:txBody>
          <a:bodyPr>
            <a:normAutofit/>
          </a:bodyPr>
          <a:lstStyle/>
          <a:p>
            <a:r>
              <a:rPr lang="ru-RU" dirty="0" smtClean="0"/>
              <a:t>Борщ </a:t>
            </a:r>
            <a:r>
              <a:rPr lang="ru-RU" dirty="0"/>
              <a:t>в тарелке вкусный самый,</a:t>
            </a:r>
            <a:br>
              <a:rPr lang="ru-RU" dirty="0"/>
            </a:br>
            <a:r>
              <a:rPr lang="ru-RU" dirty="0"/>
              <a:t>Так готовит только…(мама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102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5759824" cy="612289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Тут </a:t>
            </a:r>
            <a:r>
              <a:rPr lang="ru-RU" dirty="0"/>
              <a:t>написано: «</a:t>
            </a:r>
            <a:r>
              <a:rPr lang="ru-RU" b="1" dirty="0" err="1">
                <a:solidFill>
                  <a:srgbClr val="FF0000"/>
                </a:solidFill>
              </a:rPr>
              <a:t>Ахшарумова</a:t>
            </a:r>
            <a:r>
              <a:rPr lang="ru-RU" b="1" dirty="0">
                <a:solidFill>
                  <a:srgbClr val="FF0000"/>
                </a:solidFill>
              </a:rPr>
              <a:t> 90 Центр дополнительного образования №1</a:t>
            </a:r>
            <a:r>
              <a:rPr lang="ru-RU" dirty="0" smtClean="0"/>
              <a:t>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/>
              <a:t>Вот и покинул я своё любимое болото и принёс вам корреспонденцию!</a:t>
            </a:r>
          </a:p>
        </p:txBody>
      </p:sp>
      <p:pic>
        <p:nvPicPr>
          <p:cNvPr id="3" name="Picture 6" descr="Картинки по запросу картинка на прозрачном фоне водяно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46" y="276879"/>
            <a:ext cx="6043071" cy="675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Картинки по запросу картинка на прозрачном фоне конве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437" y="-88248"/>
            <a:ext cx="2264080" cy="2105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670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и по запросу мама читает сказк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276226"/>
            <a:ext cx="11630025" cy="633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90500"/>
            <a:ext cx="7718612" cy="205954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Перед сном, надев пижаму,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Почитать мы просим…(маму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73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мама делает уро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6225"/>
            <a:ext cx="11614150" cy="6316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90500"/>
            <a:ext cx="7718612" cy="16002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В </a:t>
            </a:r>
            <a:r>
              <a:rPr lang="ru-RU" b="1" dirty="0">
                <a:solidFill>
                  <a:schemeClr val="bg1"/>
                </a:solidFill>
              </a:rPr>
              <a:t>школе сложная программа,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Но всегда поможет …(мама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771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мальчик в я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5750"/>
            <a:ext cx="11582400" cy="6297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90501"/>
            <a:ext cx="11582400" cy="180975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Угодит </a:t>
            </a:r>
            <a:r>
              <a:rPr lang="ru-RU" b="1" dirty="0">
                <a:solidFill>
                  <a:schemeClr val="bg1"/>
                </a:solidFill>
              </a:rPr>
              <a:t>шалун коль в яму,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Будет звать на помощь…(маму)</a:t>
            </a:r>
          </a:p>
        </p:txBody>
      </p:sp>
    </p:spTree>
    <p:extLst>
      <p:ext uri="{BB962C8B-B14F-4D97-AF65-F5344CB8AC3E}">
        <p14:creationId xmlns:p14="http://schemas.microsoft.com/office/powerpoint/2010/main" val="28394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мальчик играет на пианин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49" y="276224"/>
            <a:ext cx="11626851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" y="62753"/>
            <a:ext cx="11582400" cy="2127997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Громко сын играет гамму,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Это радует лишь…(маму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807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" y="62753"/>
            <a:ext cx="11582400" cy="2023222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цирке новая программа,</a:t>
            </a:r>
            <a:br>
              <a:rPr lang="ru-RU" dirty="0"/>
            </a:br>
            <a:r>
              <a:rPr lang="ru-RU" dirty="0"/>
              <a:t>Нам билеты купит…(мама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7410" name="Picture 2" descr="Картинки по запросу дети в цирк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668" y="1771651"/>
            <a:ext cx="7264207" cy="484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Картинки по запросу КАРТИНКА НА ПРОЗРАЧНОМ ФОНЕ билет в цир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5" y="1771651"/>
            <a:ext cx="3259665" cy="2095499"/>
          </a:xfrm>
          <a:prstGeom prst="rect">
            <a:avLst/>
          </a:prstGeom>
        </p:spPr>
      </p:pic>
      <p:sp>
        <p:nvSpPr>
          <p:cNvPr id="5" name="AutoShape 6" descr="Картинки по запросу КАРТИНКА НА ПРОЗРАЧНОМ ФОНЕ билет в цирк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582" y="4076700"/>
            <a:ext cx="3538703" cy="236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5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гиппопота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" y="285750"/>
            <a:ext cx="11610975" cy="63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5" y="62753"/>
            <a:ext cx="11582400" cy="2166097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 </a:t>
            </a:r>
            <a:r>
              <a:rPr lang="ru-RU" b="1" dirty="0">
                <a:solidFill>
                  <a:schemeClr val="bg1"/>
                </a:solidFill>
              </a:rPr>
              <a:t>слона, гиппопотама</a:t>
            </a:r>
            <a:br>
              <a:rPr lang="ru-RU" b="1" dirty="0">
                <a:solidFill>
                  <a:schemeClr val="bg1"/>
                </a:solidFill>
              </a:rPr>
            </a:br>
            <a:r>
              <a:rPr lang="ru-RU" b="1" dirty="0">
                <a:solidFill>
                  <a:schemeClr val="bg1"/>
                </a:solidFill>
              </a:rPr>
              <a:t>Тоже добрая есть…(мама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23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098" y="354666"/>
            <a:ext cx="11315701" cy="1597959"/>
          </a:xfrm>
        </p:spPr>
        <p:txBody>
          <a:bodyPr>
            <a:normAutofit/>
          </a:bodyPr>
          <a:lstStyle/>
          <a:p>
            <a:r>
              <a:rPr lang="ru-RU" dirty="0"/>
              <a:t>Подарки своими руками</a:t>
            </a:r>
            <a:br>
              <a:rPr lang="ru-RU" dirty="0"/>
            </a:br>
            <a:r>
              <a:rPr lang="ru-RU" dirty="0"/>
              <a:t>На праздник сделаем…(маме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19458" name="Picture 2" descr="Картинки по запросу подарки для мамы своими рук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188" y="1828800"/>
            <a:ext cx="6423535" cy="471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25" y="3790950"/>
            <a:ext cx="5029200" cy="2752725"/>
          </a:xfrm>
          <a:prstGeom prst="rect">
            <a:avLst/>
          </a:prstGeom>
        </p:spPr>
      </p:pic>
      <p:pic>
        <p:nvPicPr>
          <p:cNvPr id="19462" name="Picture 6" descr="Картинки по запросу подарки для мамы своими рукам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562" y="1828800"/>
            <a:ext cx="3006725" cy="1787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163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49" y="361951"/>
            <a:ext cx="11477626" cy="1838324"/>
          </a:xfrm>
        </p:spPr>
        <p:txBody>
          <a:bodyPr>
            <a:normAutofit/>
          </a:bodyPr>
          <a:lstStyle/>
          <a:p>
            <a:r>
              <a:rPr lang="ru-RU" dirty="0" smtClean="0"/>
              <a:t>Песню </a:t>
            </a:r>
            <a:r>
              <a:rPr lang="ru-RU" dirty="0"/>
              <a:t>с добрыми словами</a:t>
            </a:r>
            <a:br>
              <a:rPr lang="ru-RU" dirty="0"/>
            </a:br>
            <a:r>
              <a:rPr lang="ru-RU" dirty="0"/>
              <a:t>Сочиним любимой …(маме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0482" name="Picture 2" descr="Картинки по запросу КАРТИНКА НА ПРОЗРАЧНОМ ФОНЕ дети пою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48" y="1771650"/>
            <a:ext cx="5700233" cy="490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Картинки по запросу КАРТИНКА НА ПРОЗРАЧНОМ ФОНЕ дети пою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181" y="1415350"/>
            <a:ext cx="5894869" cy="506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420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1948" y="238125"/>
            <a:ext cx="6872427" cy="275272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 </a:t>
            </a:r>
            <a:r>
              <a:rPr lang="ru-RU" dirty="0"/>
              <a:t>папой ходим за цветами,</a:t>
            </a:r>
            <a:br>
              <a:rPr lang="ru-RU" dirty="0"/>
            </a:br>
            <a:r>
              <a:rPr lang="ru-RU" dirty="0"/>
              <a:t>Любим их дарить мы</a:t>
            </a:r>
            <a:r>
              <a:rPr lang="ru-RU" dirty="0" smtClean="0"/>
              <a:t>…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маме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1506" name="Picture 2" descr="Картинки по запросу папа и дети идут за цвет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375" y="304800"/>
            <a:ext cx="4675049" cy="622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Картинки по запросу папа и дети идут за цветам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97" y="2533650"/>
            <a:ext cx="6067427" cy="400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35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950" y="400986"/>
            <a:ext cx="3247370" cy="616650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Испечем мы тортик сами</a:t>
            </a:r>
            <a:br>
              <a:rPr lang="ru-RU" dirty="0"/>
            </a:br>
            <a:r>
              <a:rPr lang="ru-RU" dirty="0"/>
              <a:t>И на нём напишем: «…» (Маме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2530" name="Picture 2" descr="Картинки по запросу торт мам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320" y="295276"/>
            <a:ext cx="8366405" cy="6272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1384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картинка на прозрачном фоне зи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435" y="242047"/>
            <a:ext cx="4829163" cy="6615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4944035" cy="5522259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Здравствуйте, взрослые и дети! Мне очень понравилось у вас гостить и я решила Весну к вам не </a:t>
            </a:r>
            <a:r>
              <a:rPr lang="ru-RU" dirty="0" smtClean="0"/>
              <a:t>пускать.</a:t>
            </a:r>
            <a:br>
              <a:rPr lang="ru-RU" dirty="0" smtClean="0"/>
            </a:br>
            <a:r>
              <a:rPr lang="ru-RU" dirty="0" smtClean="0"/>
              <a:t>Зимушка </a:t>
            </a:r>
            <a:r>
              <a:rPr lang="ru-RU" dirty="0"/>
              <a:t>Зима.</a:t>
            </a:r>
          </a:p>
        </p:txBody>
      </p:sp>
      <p:pic>
        <p:nvPicPr>
          <p:cNvPr id="3" name="Picture 2" descr="Картинки по запросу картинка на прозрачном фоне конвер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5700" y="242047"/>
            <a:ext cx="2525540" cy="2348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685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949" y="400987"/>
            <a:ext cx="11594726" cy="1970738"/>
          </a:xfrm>
        </p:spPr>
        <p:txBody>
          <a:bodyPr>
            <a:normAutofit/>
          </a:bodyPr>
          <a:lstStyle/>
          <a:p>
            <a:r>
              <a:rPr lang="ru-RU" dirty="0" smtClean="0"/>
              <a:t>Когда </a:t>
            </a:r>
            <a:r>
              <a:rPr lang="ru-RU" dirty="0"/>
              <a:t>вы, детки, с синяками,</a:t>
            </a:r>
            <a:br>
              <a:rPr lang="ru-RU" dirty="0"/>
            </a:br>
            <a:r>
              <a:rPr lang="ru-RU" dirty="0"/>
              <a:t>Больней всего не вам, а... (маме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3" name="AutoShape 2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9687" y="2076450"/>
            <a:ext cx="6757988" cy="4505325"/>
          </a:xfrm>
          <a:prstGeom prst="rect">
            <a:avLst/>
          </a:prstGeom>
        </p:spPr>
      </p:pic>
      <p:sp>
        <p:nvSpPr>
          <p:cNvPr id="5" name="AutoShape 4" descr="Картинки по запросу мама лечит рану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949" y="3019425"/>
            <a:ext cx="47625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8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949" y="400987"/>
            <a:ext cx="11461376" cy="1608788"/>
          </a:xfrm>
        </p:spPr>
        <p:txBody>
          <a:bodyPr>
            <a:normAutofit/>
          </a:bodyPr>
          <a:lstStyle/>
          <a:p>
            <a:r>
              <a:rPr lang="ru-RU" dirty="0" smtClean="0"/>
              <a:t>Узнают </a:t>
            </a:r>
            <a:r>
              <a:rPr lang="ru-RU" dirty="0"/>
              <a:t>всё по глазам,</a:t>
            </a:r>
            <a:br>
              <a:rPr lang="ru-RU" dirty="0"/>
            </a:br>
            <a:r>
              <a:rPr lang="ru-RU" dirty="0"/>
              <a:t>Обмануть нам трудно...(мам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4578" name="Picture 2" descr="Картинки по запросу мама смотрит в глаз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49" y="1961031"/>
            <a:ext cx="6893299" cy="45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0" y="2781300"/>
            <a:ext cx="45593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8629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5275" y="0"/>
            <a:ext cx="11706225" cy="2590800"/>
          </a:xfrm>
        </p:spPr>
        <p:txBody>
          <a:bodyPr>
            <a:normAutofit/>
          </a:bodyPr>
          <a:lstStyle/>
          <a:p>
            <a:r>
              <a:rPr lang="ru-RU" dirty="0" smtClean="0"/>
              <a:t>Хоть </a:t>
            </a:r>
            <a:r>
              <a:rPr lang="ru-RU" dirty="0"/>
              <a:t>дядя большой уже, с усами,</a:t>
            </a:r>
            <a:br>
              <a:rPr lang="ru-RU" dirty="0"/>
            </a:br>
            <a:r>
              <a:rPr lang="ru-RU" dirty="0"/>
              <a:t>Идёт за советом он к … (маме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5602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1914525"/>
            <a:ext cx="9334500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596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49" y="0"/>
            <a:ext cx="11477625" cy="4286250"/>
          </a:xfrm>
        </p:spPr>
        <p:txBody>
          <a:bodyPr>
            <a:normAutofit/>
          </a:bodyPr>
          <a:lstStyle/>
          <a:p>
            <a:r>
              <a:rPr lang="ru-RU" dirty="0" smtClean="0"/>
              <a:t>В </a:t>
            </a:r>
            <a:r>
              <a:rPr lang="ru-RU" dirty="0"/>
              <a:t>мире нет её роднее,</a:t>
            </a:r>
            <a:br>
              <a:rPr lang="ru-RU" dirty="0"/>
            </a:br>
            <a:r>
              <a:rPr lang="ru-RU" dirty="0"/>
              <a:t>Справедливей и добрее.</a:t>
            </a:r>
            <a:br>
              <a:rPr lang="ru-RU" dirty="0"/>
            </a:br>
            <a:r>
              <a:rPr lang="ru-RU" dirty="0"/>
              <a:t>Я скажу, друзья вам прямо –</a:t>
            </a:r>
            <a:br>
              <a:rPr lang="ru-RU" dirty="0"/>
            </a:br>
            <a:r>
              <a:rPr lang="ru-RU" dirty="0"/>
              <a:t>Лучше всех на свете</a:t>
            </a:r>
            <a:r>
              <a:rPr lang="ru-RU" dirty="0" smtClean="0"/>
              <a:t>…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мама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26626" name="Picture 2" descr="Картинки по запросу мама и взрослый сы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351" y="2416646"/>
            <a:ext cx="5305424" cy="417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Похожее изображени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375" y="3629026"/>
            <a:ext cx="6178731" cy="2967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773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325022">
            <a:off x="634923" y="3146019"/>
            <a:ext cx="4717745" cy="181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3 мело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6" name="Picture 4" descr="Картинки по запросу картинка на прозрачном фоне клоун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62850" y="-9470"/>
            <a:ext cx="4049215" cy="686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91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93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609599"/>
            <a:ext cx="9875520" cy="5362575"/>
          </a:xfrm>
        </p:spPr>
        <p:txBody>
          <a:bodyPr>
            <a:noAutofit/>
          </a:bodyPr>
          <a:lstStyle/>
          <a:p>
            <a:pPr algn="ctr"/>
            <a:r>
              <a:rPr lang="ru-RU" sz="22000" dirty="0" smtClean="0"/>
              <a:t>ВЕСНА</a:t>
            </a:r>
            <a:endParaRPr lang="ru-RU" sz="22000" dirty="0"/>
          </a:p>
        </p:txBody>
      </p:sp>
    </p:spTree>
    <p:extLst>
      <p:ext uri="{BB962C8B-B14F-4D97-AF65-F5344CB8AC3E}">
        <p14:creationId xmlns:p14="http://schemas.microsoft.com/office/powerpoint/2010/main" val="403840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вес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97" y="266700"/>
            <a:ext cx="11655778" cy="632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18  К нам Пришла весн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266700"/>
            <a:ext cx="4533900" cy="632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49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6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300" y="266700"/>
            <a:ext cx="11674475" cy="6324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8221" y="3691562"/>
            <a:ext cx="6086475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Дорогое слово «мама» —</a:t>
            </a: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Нет его чудесней!</a:t>
            </a: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Так прославим нашу маму</a:t>
            </a:r>
          </a:p>
          <a:p>
            <a:pPr algn="ctr">
              <a:spcAft>
                <a:spcPts val="0"/>
              </a:spcAft>
            </a:pPr>
            <a:r>
              <a:rPr lang="ru-RU" sz="40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Дружной, звонкой песней!</a:t>
            </a:r>
            <a:endParaRPr lang="ru-RU" sz="4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75" y="266700"/>
            <a:ext cx="4533900" cy="6324600"/>
          </a:xfrm>
          <a:prstGeom prst="rect">
            <a:avLst/>
          </a:prstGeom>
        </p:spPr>
      </p:pic>
      <p:sp>
        <p:nvSpPr>
          <p:cNvPr id="2" name="AutoShape 2" descr="Картинки по запросу вес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36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весна мама и дочк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52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09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тинки по запросу картинка на прозрачном фоне колокольчи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94893"/>
            <a:ext cx="6375400" cy="6156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59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и по запросу картинка на прозрачном фоне зим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437" y="132009"/>
            <a:ext cx="4909483" cy="6725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1624" y="367553"/>
            <a:ext cx="6813176" cy="6212541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Ну, а если вы всё же захотите с Весной-красной встретиться, то отгадайте загадку и тут же на вашем празднике появится сказочный персонаж, а в руках у него будет волшебный мелок. </a:t>
            </a:r>
          </a:p>
        </p:txBody>
      </p:sp>
      <p:pic>
        <p:nvPicPr>
          <p:cNvPr id="4" name="Picture 2" descr="Картинки по запросу картинка на прозрачном фоне мело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87730">
            <a:off x="3956518" y="1727708"/>
            <a:ext cx="1278969" cy="492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530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Основа</Template>
  <TotalTime>237</TotalTime>
  <Words>725</Words>
  <Application>Microsoft Office PowerPoint</Application>
  <PresentationFormat>Широкоэкранный</PresentationFormat>
  <Paragraphs>85</Paragraphs>
  <Slides>89</Slides>
  <Notes>0</Notes>
  <HiddenSlides>0</HiddenSlides>
  <MMClips>12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2" baseType="lpstr">
      <vt:lpstr>Corbel</vt:lpstr>
      <vt:lpstr>Times New Roman</vt:lpstr>
      <vt:lpstr>Базис</vt:lpstr>
      <vt:lpstr>Волшебные  мелки</vt:lpstr>
      <vt:lpstr>Презентация PowerPoint</vt:lpstr>
      <vt:lpstr>Презентация PowerPoint</vt:lpstr>
      <vt:lpstr>Презентация PowerPoint</vt:lpstr>
      <vt:lpstr>Здравствуйте, ребята.</vt:lpstr>
      <vt:lpstr>Сегодня сорока принесла мне письмо, читаю адрес и понимаю, что это не мне…</vt:lpstr>
      <vt:lpstr>Тут написано: «Ахшарумова 90 Центр дополнительного образования №1»  Вот и покинул я своё любимое болото и принёс вам корреспонденцию!</vt:lpstr>
      <vt:lpstr>Здравствуйте, взрослые и дети! Мне очень понравилось у вас гостить и я решила Весну к вам не пускать. Зимушка Зима.</vt:lpstr>
      <vt:lpstr>Ну, а если вы всё же захотите с Весной-красной встретиться, то отгадайте загадку и тут же на вашем празднике появится сказочный персонаж, а в руках у него будет волшебный мелок. </vt:lpstr>
      <vt:lpstr>Этими мелками напишите слово ВЕСНА и она к вам явится. Помните, каждым мелком можно написать только одну букву.</vt:lpstr>
      <vt:lpstr>Из болота не вылазит, Там живет в трясине, грязи, Любит плавать под водой Добродушный ... (водяной).</vt:lpstr>
      <vt:lpstr>Презентация PowerPoint</vt:lpstr>
      <vt:lpstr>Давайте уже быстрее записывать первую букву! Ребята, какую букву пишем? Правильно! Букву ВЭ.</vt:lpstr>
      <vt:lpstr>В</vt:lpstr>
      <vt:lpstr>Давайте теперь отгадаем следующую загадку. Интересно, про кого она? Кто к нам придёт?</vt:lpstr>
      <vt:lpstr>Уплетая калачи, Ехал парень на печи. Прокатился по деревне И женился на царевне.</vt:lpstr>
      <vt:lpstr>Вы меня звали, ребята?</vt:lpstr>
      <vt:lpstr>Да, Емелюшка! Помоги, пожалуйста, весну нам выручить!</vt:lpstr>
      <vt:lpstr>Я не волшебник! Я привык все делать своими руками, ну… иногда конечно щука помогает, но…</vt:lpstr>
      <vt:lpstr>Она сейчас уплыла в гости к золотой рыбке, праздник отмечать. Никак до неё не докричишься.</vt:lpstr>
      <vt:lpstr>Емеля, скажи, пожалуйста своё заветное желание. Мы его выполним и у тебя в руках появится волшебный мелок. Как только мы напишем слово ВЕСНА, она у нас в зале появится.</vt:lpstr>
      <vt:lpstr>Я желаю, чтобы в саду деревья зацвели.</vt:lpstr>
      <vt:lpstr>Раз! Два! Три! Украшать дерево цветами начни! (упражнение на дыхыние)</vt:lpstr>
      <vt:lpstr>Презентация PowerPoint</vt:lpstr>
      <vt:lpstr>Презентация PowerPoint</vt:lpstr>
      <vt:lpstr>Давайте быстрее записывать вторую букву! Ребята, какую букву пишем? Правильно! Букву Е.</vt:lpstr>
      <vt:lpstr>ВЕ</vt:lpstr>
      <vt:lpstr>Теперь отгадаем следующую загадку. Интересно, про кого она? Кто к нам придёт?</vt:lpstr>
      <vt:lpstr>Он готов в огонь и бой, Защищая нас с тобой. Он в дозор идет и в град, Не покинет пост…….</vt:lpstr>
      <vt:lpstr>Здравия желаю! Вы меня звали на выручку? Вам нужна моя помощь?</vt:lpstr>
      <vt:lpstr>Здравствуй, солдат. Нам очень нужна твоя помощь.</vt:lpstr>
      <vt:lpstr>Зимушка Зима не пускает к нам Весну! </vt:lpstr>
      <vt:lpstr>Если мы выполним твоё желание, то у тебя появится волшебный мелок. Им мы напишем следующую букву в слове ВЕСНА.</vt:lpstr>
      <vt:lpstr>Вот так дела! Чего же я хочу? А хочу я поиграть с ребятами! Приглашаю на сцену мальчиков. Становитесь в круг. А теперь приглашаю на сцену девочек. Становитесь вокруг мальчиков и на сцене у нас будет 2 круга</vt:lpstr>
      <vt:lpstr>Внимание!  Раз! Два! Три! Игру начни!</vt:lpstr>
      <vt:lpstr>Презентация PowerPoint</vt:lpstr>
      <vt:lpstr>Презентация PowerPoint</vt:lpstr>
      <vt:lpstr>Внимание!  Пишем букву ЭС.</vt:lpstr>
      <vt:lpstr>ВЕС</vt:lpstr>
      <vt:lpstr>Теперь отгадаем следующую загадку. Интересно, про кого она? Кто к нам придёт?</vt:lpstr>
      <vt:lpstr>У кого большая шляпа? Кто бездельник и растяпа? Кто хвастун, болтун, зазнайка? Знают все, малыш ... </vt:lpstr>
      <vt:lpstr>Вы обо мне, а вот и я! Привет, вам, милые друзья!</vt:lpstr>
      <vt:lpstr>Здравствуй, Незнайка. Мы должны исполнить твоё желание и тогда у тебя появится волшебный мелок.</vt:lpstr>
      <vt:lpstr>Им мы напишем букву ЭН в слове ВЕСНА. Скажи, Незнаечка, чего ты хочешь больше всего на свете.</vt:lpstr>
      <vt:lpstr>Не знаю… Я хочу, я хочу… Хочу знать, что же это за день такой – 8 марта!</vt:lpstr>
      <vt:lpstr>Раньше во многих странах женщины не имели права голоса, не могли учиться. Девочкам не позволяли ходить в школу. Конечно, их это огорчало!</vt:lpstr>
      <vt:lpstr>Потом женщинам позволили работать. Но условия труда были тяжёлыми, а денег платили мало. </vt:lpstr>
      <vt:lpstr>Тогда в Нью-Йорке, более 150 лет тому назад, работницы прошли «маршем пустых кастрюль». </vt:lpstr>
      <vt:lpstr>Они громко били в пустые кастрюли и требовали повышения зарплаты, улучшения условий работы и равные права для женщин и мужчин.</vt:lpstr>
      <vt:lpstr>Это так удивило всех, что событие стали называть Женским днём.</vt:lpstr>
      <vt:lpstr>Так 8 марта стал днём борьбы за женские права — Международным женским днём.</vt:lpstr>
      <vt:lpstr>Этот день был объявлен национальным выходным во многих странах. Поэтому мамы и бабушки в этот день могут немного отдохнуть,</vt:lpstr>
      <vt:lpstr>пообщаться со своими детьми</vt:lpstr>
      <vt:lpstr>и сходить на праздничный концерт.</vt:lpstr>
      <vt:lpstr>Ой, как здорово! А можно посмотреть как танцуют дети для своих мам?</vt:lpstr>
      <vt:lpstr>Презентация PowerPoint</vt:lpstr>
      <vt:lpstr>Презентация PowerPoint</vt:lpstr>
      <vt:lpstr>Ребята, какую букву пишем? Правильно! Букву ЭН.</vt:lpstr>
      <vt:lpstr>ВЕСН</vt:lpstr>
      <vt:lpstr>А нам пора написать последнюю букву в слове ВЕСНА. Что это за буква, ребята? Правильно это буква А.</vt:lpstr>
      <vt:lpstr>С этой буквы начинается имя самого главного жителя нашего Центра дополнительного образования №1. А имя его созвучно с названием нашей улицы. И так, предлагаю громко, громко позвать Ахшарумку!</vt:lpstr>
      <vt:lpstr>Здравствуйте, ребята! Вы меня звали?</vt:lpstr>
      <vt:lpstr>Здравствуй, Ахшарумка. Нам очень нужна твоя помощь.</vt:lpstr>
      <vt:lpstr>Если мы выполним твоё желание, то у тебя появится волшебный мелок.</vt:lpstr>
      <vt:lpstr>Им мы напишем следующую букву в слове ВЕСНА.</vt:lpstr>
      <vt:lpstr>С огромным удовольствием помогу вам! Поиграйте со мной в игру «Подскажи словечко».</vt:lpstr>
      <vt:lpstr>Не боюсь грозы ни грамма, Коль со мною рядом…(мама)</vt:lpstr>
      <vt:lpstr>Нет в квартире грязи, хлама, Убрала всё чисто…(мама)</vt:lpstr>
      <vt:lpstr>Борщ в тарелке вкусный самый, Так готовит только…(мама)</vt:lpstr>
      <vt:lpstr>Перед сном, надев пижаму, Почитать мы просим…(маму)</vt:lpstr>
      <vt:lpstr>В школе сложная программа, Но всегда поможет …(мама)</vt:lpstr>
      <vt:lpstr>Угодит шалун коль в яму, Будет звать на помощь…(маму)</vt:lpstr>
      <vt:lpstr>Громко сын играет гамму, Это радует лишь…(маму)</vt:lpstr>
      <vt:lpstr>В цирке новая программа, Нам билеты купит…(мама)</vt:lpstr>
      <vt:lpstr>У слона, гиппопотама Тоже добрая есть…(мама)</vt:lpstr>
      <vt:lpstr>Подарки своими руками На праздник сделаем…(маме)</vt:lpstr>
      <vt:lpstr>Песню с добрыми словами Сочиним любимой …(маме)</vt:lpstr>
      <vt:lpstr>С папой ходим за цветами, Любим их дарить мы… (маме)</vt:lpstr>
      <vt:lpstr>Испечем мы тортик сами И на нём напишем: «…» (Маме)</vt:lpstr>
      <vt:lpstr>Когда вы, детки, с синяками, Больней всего не вам, а... (маме)</vt:lpstr>
      <vt:lpstr>Узнают всё по глазам, Обмануть нам трудно...(мам)</vt:lpstr>
      <vt:lpstr>Хоть дядя большой уже, с усами, Идёт за советом он к … (маме)</vt:lpstr>
      <vt:lpstr>В мире нет её роднее, Справедливей и добрее. Я скажу, друзья вам прямо – Лучше всех на свете… (мама)</vt:lpstr>
      <vt:lpstr>Презентация PowerPoint</vt:lpstr>
      <vt:lpstr>ВЕСНА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Волшебные  мелки</dc:title>
  <dc:creator>Алекс</dc:creator>
  <cp:lastModifiedBy>Алекс</cp:lastModifiedBy>
  <cp:revision>39</cp:revision>
  <dcterms:created xsi:type="dcterms:W3CDTF">2017-01-30T17:08:48Z</dcterms:created>
  <dcterms:modified xsi:type="dcterms:W3CDTF">2017-07-20T12:53:21Z</dcterms:modified>
</cp:coreProperties>
</file>