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6" r:id="rId3"/>
    <p:sldId id="370" r:id="rId4"/>
    <p:sldId id="417" r:id="rId5"/>
    <p:sldId id="418" r:id="rId6"/>
    <p:sldId id="423" r:id="rId7"/>
    <p:sldId id="382" r:id="rId8"/>
    <p:sldId id="427" r:id="rId9"/>
    <p:sldId id="383" r:id="rId10"/>
    <p:sldId id="388" r:id="rId11"/>
    <p:sldId id="384" r:id="rId12"/>
    <p:sldId id="387" r:id="rId13"/>
    <p:sldId id="386" r:id="rId14"/>
    <p:sldId id="389" r:id="rId15"/>
    <p:sldId id="390" r:id="rId16"/>
    <p:sldId id="385" r:id="rId17"/>
    <p:sldId id="392" r:id="rId18"/>
    <p:sldId id="413" r:id="rId19"/>
    <p:sldId id="414" r:id="rId20"/>
    <p:sldId id="419" r:id="rId21"/>
    <p:sldId id="420" r:id="rId22"/>
    <p:sldId id="394" r:id="rId23"/>
    <p:sldId id="396" r:id="rId24"/>
    <p:sldId id="415" r:id="rId25"/>
    <p:sldId id="397" r:id="rId26"/>
    <p:sldId id="399" r:id="rId27"/>
    <p:sldId id="400" r:id="rId28"/>
    <p:sldId id="401" r:id="rId29"/>
    <p:sldId id="416" r:id="rId30"/>
    <p:sldId id="393" r:id="rId31"/>
    <p:sldId id="424" r:id="rId32"/>
    <p:sldId id="426" r:id="rId33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5CE4718-206E-49DF-8125-9D08FAC72CA4}">
          <p14:sldIdLst>
            <p14:sldId id="257"/>
            <p14:sldId id="256"/>
            <p14:sldId id="370"/>
            <p14:sldId id="417"/>
            <p14:sldId id="418"/>
            <p14:sldId id="423"/>
            <p14:sldId id="382"/>
            <p14:sldId id="427"/>
            <p14:sldId id="383"/>
            <p14:sldId id="388"/>
            <p14:sldId id="384"/>
            <p14:sldId id="387"/>
            <p14:sldId id="386"/>
            <p14:sldId id="389"/>
            <p14:sldId id="390"/>
            <p14:sldId id="385"/>
            <p14:sldId id="392"/>
            <p14:sldId id="413"/>
            <p14:sldId id="414"/>
            <p14:sldId id="419"/>
            <p14:sldId id="420"/>
            <p14:sldId id="394"/>
            <p14:sldId id="396"/>
            <p14:sldId id="415"/>
            <p14:sldId id="397"/>
            <p14:sldId id="399"/>
            <p14:sldId id="400"/>
            <p14:sldId id="401"/>
            <p14:sldId id="416"/>
            <p14:sldId id="393"/>
            <p14:sldId id="424"/>
          </p14:sldIdLst>
        </p14:section>
        <p14:section name="Раздел без заголовка" id="{34453B49-F7CD-4618-83AA-E546416248E6}">
          <p14:sldIdLst>
            <p14:sldId id="42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2EFB6-B48C-4A04-93C2-250CB3488658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06A17-493D-44DF-8137-D1C61282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46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5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9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687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92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84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37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843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041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8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8AEF-6536-4E4E-8F8A-26A725A0AD76}" type="datetimeFigureOut">
              <a:rPr lang="ru-RU" smtClean="0"/>
              <a:pPr/>
              <a:t>10.06.2017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90927-8FB4-437F-9479-C2BB1B1E0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501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&#1050;&#1051;&#1040;&#1057;&#1057;&#1053;&#1040;&#1071;%20&#1050;&#1054;&#1052;&#1055;&#1040;&#1053;&#1048;&#1071;%20(-).mp3" TargetMode="Externa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3.%20&#1050;&#1091;&#1087;&#1083;&#1077;&#1090;&#1099;%20&#1052;&#1067;%20&#1047;&#1040;%20&#1047;&#1044;&#1054;&#1056;&#1054;&#1042;&#1067;&#1049;%20&#1054;&#1041;&#1056;&#1040;&#1047;%20&#1046;&#1048;&#1047;&#1053;&#1048;%20(-).mp3" TargetMode="External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2.%20&#1047;&#1040;&#1056;&#1071;&#1044;&#1050;&#1040;.mp3" TargetMode="External"/><Relationship Id="rId1" Type="http://schemas.openxmlformats.org/officeDocument/2006/relationships/audio" Target="file:///D:\Documents%20and%20Settings\Sveta\&#1056;&#1072;&#1073;&#1086;&#1095;&#1080;&#1081;%20&#1089;&#1090;&#1086;&#1083;\&#1052;&#1059;&#1047;&#1067;&#1050;&#1040;%20&#1076;&#1083;&#1103;%20&#1057;&#1074;.&#1040;&#1083;\1.%20&#1056;&#1069;&#1055;.mp3" TargetMode="Externa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9.png"/><Relationship Id="rId4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4.%20&#1050;&#1086;&#1085;&#1077;&#1094;%20&#1052;&#1067;%20&#1047;&#1040;%20&#1047;&#1044;&#1054;&#1056;&#1054;&#1042;&#1067;&#1049;%20&#1054;&#1041;&#1056;&#1040;&#1047;%20&#1046;&#1048;&#1047;&#1053;&#1048;%20(+).mp3" TargetMode="External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3.%20&#1050;&#1091;&#1087;&#1083;&#1077;&#1090;&#1099;%20&#1052;&#1067;%20&#1047;&#1040;%20&#1047;&#1044;&#1054;&#1056;&#1054;&#1042;&#1067;&#1049;%20&#1054;&#1041;&#1056;&#1040;&#1047;%20&#1046;&#1048;&#1047;&#1053;&#1048;%20(-).mp3" TargetMode="External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2.%20&#1047;&#1040;&#1056;&#1071;&#1044;&#1050;&#1040;.mp3" TargetMode="External"/><Relationship Id="rId1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1.%20&#1056;&#1069;&#1055;.mp3" TargetMode="Externa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9.png"/><Relationship Id="rId4" Type="http://schemas.openxmlformats.org/officeDocument/2006/relationships/audio" Target="file:///C:\Users\&#1083;&#1080;&#1094;&#1077;&#1081;2\Desktop\2%20&#1054;&#1058;&#1050;&#1056;&#1067;&#1058;&#1054;&#1045;%20&#1052;&#1045;&#1056;&#1054;&#1055;&#1056;&#1048;&#1071;&#1058;&#1048;&#1045;\&#1052;&#1059;&#1047;&#1067;&#1050;&#1040;%20&#1076;&#1083;&#1103;%20&#1057;&#1074;.&#1040;&#1083;\4.%20&#1050;&#1086;&#1085;&#1077;&#1094;%20&#1052;&#1067;%20&#1047;&#1040;%20&#1047;&#1044;&#1054;&#1056;&#1054;&#1042;&#1067;&#1049;%20&#1054;&#1041;&#1056;&#1040;&#1047;%20&#1046;&#1048;&#1047;&#1053;&#1048;%20(+).mp3" TargetMode="Externa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8640"/>
            <a:ext cx="120173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852" y="571480"/>
            <a:ext cx="6336704" cy="126188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/>
                <a:solidFill>
                  <a:srgbClr val="004200"/>
                </a:solidFill>
              </a:rPr>
              <a:t>Время </a:t>
            </a:r>
            <a:r>
              <a:rPr lang="ru-RU" sz="2800" b="1" dirty="0">
                <a:ln/>
                <a:solidFill>
                  <a:srgbClr val="004200"/>
                </a:solidFill>
              </a:rPr>
              <a:t>влияет на дни и </a:t>
            </a:r>
            <a:r>
              <a:rPr lang="ru-RU" sz="2800" b="1" dirty="0" smtClean="0">
                <a:ln/>
                <a:solidFill>
                  <a:srgbClr val="004200"/>
                </a:solidFill>
              </a:rPr>
              <a:t>события …</a:t>
            </a:r>
          </a:p>
          <a:p>
            <a:pPr algn="ctr"/>
            <a:r>
              <a:rPr lang="ru-RU" sz="2800" b="1" dirty="0" smtClean="0">
                <a:ln/>
                <a:solidFill>
                  <a:srgbClr val="004200"/>
                </a:solidFill>
              </a:rPr>
              <a:t>Завтра </a:t>
            </a:r>
            <a:r>
              <a:rPr lang="ru-RU" sz="2800" b="1" dirty="0">
                <a:ln/>
                <a:solidFill>
                  <a:srgbClr val="004200"/>
                </a:solidFill>
              </a:rPr>
              <a:t>России зависит от </a:t>
            </a:r>
            <a:r>
              <a:rPr lang="ru-RU" sz="2800" b="1" dirty="0" smtClean="0">
                <a:ln/>
                <a:solidFill>
                  <a:srgbClr val="004200"/>
                </a:solidFill>
              </a:rPr>
              <a:t>вас</a:t>
            </a:r>
            <a:endParaRPr lang="ru-RU" sz="2800" b="1" dirty="0">
              <a:ln/>
              <a:solidFill>
                <a:srgbClr val="004200"/>
              </a:solidFill>
            </a:endParaRPr>
          </a:p>
          <a:p>
            <a:endParaRPr lang="ru-RU" sz="2000" b="1" dirty="0" smtClean="0">
              <a:ln w="1905"/>
              <a:solidFill>
                <a:srgbClr val="0042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72796"/>
            <a:ext cx="6275744" cy="354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40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35209" y="287768"/>
            <a:ext cx="395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n/>
                <a:solidFill>
                  <a:srgbClr val="004200"/>
                </a:solidFill>
              </a:rPr>
              <a:t>Карта территории Дубовой рощи.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6"/>
          <a:stretch/>
        </p:blipFill>
        <p:spPr>
          <a:xfrm>
            <a:off x="2339752" y="1484784"/>
            <a:ext cx="4563604" cy="4413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5" y="476411"/>
            <a:ext cx="2304256" cy="2396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149080"/>
            <a:ext cx="2046982" cy="2553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761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40768"/>
            <a:ext cx="3492335" cy="2329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21088"/>
            <a:ext cx="2778015" cy="2309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293096"/>
            <a:ext cx="3166876" cy="2112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38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8567" y="402050"/>
            <a:ext cx="4197776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789040"/>
            <a:ext cx="1822969" cy="273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7583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2592288" cy="2132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628800"/>
            <a:ext cx="2125870" cy="2512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93" y="248931"/>
            <a:ext cx="2448272" cy="1632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365104"/>
            <a:ext cx="4041047" cy="2273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78" y="4365097"/>
            <a:ext cx="2485623" cy="225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3859.JPG"/>
          <p:cNvPicPr>
            <a:picLocks noChangeAspect="1"/>
          </p:cNvPicPr>
          <p:nvPr/>
        </p:nvPicPr>
        <p:blipFill>
          <a:blip r:embed="rId8" cstate="print"/>
          <a:srcRect l="8263" t="7496" r="21650"/>
          <a:stretch>
            <a:fillRect/>
          </a:stretch>
        </p:blipFill>
        <p:spPr>
          <a:xfrm>
            <a:off x="2938051" y="840511"/>
            <a:ext cx="3722181" cy="3276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759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700808"/>
            <a:ext cx="4743050" cy="2084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38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814" y="3751519"/>
            <a:ext cx="3995936" cy="2665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38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814" y="620689"/>
            <a:ext cx="3833435" cy="255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38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4077072"/>
            <a:ext cx="3384376" cy="2257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198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4" name="Рисунок 3" descr="IMG_3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183673"/>
            <a:ext cx="3728292" cy="2486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3869.JPG"/>
          <p:cNvPicPr>
            <a:picLocks noChangeAspect="1"/>
          </p:cNvPicPr>
          <p:nvPr/>
        </p:nvPicPr>
        <p:blipFill>
          <a:blip r:embed="rId4" cstate="print"/>
          <a:srcRect t="467" r="2750" b="17450"/>
          <a:stretch>
            <a:fillRect/>
          </a:stretch>
        </p:blipFill>
        <p:spPr>
          <a:xfrm>
            <a:off x="611560" y="692696"/>
            <a:ext cx="7128792" cy="3348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3851.JPG"/>
          <p:cNvPicPr>
            <a:picLocks noChangeAspect="1"/>
          </p:cNvPicPr>
          <p:nvPr/>
        </p:nvPicPr>
        <p:blipFill>
          <a:blip r:embed="rId5" cstate="print"/>
          <a:srcRect t="3954"/>
          <a:stretch>
            <a:fillRect/>
          </a:stretch>
        </p:blipFill>
        <p:spPr>
          <a:xfrm>
            <a:off x="611560" y="4183673"/>
            <a:ext cx="3881794" cy="2486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771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7282" y="542977"/>
            <a:ext cx="666971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Третья мастерская</a:t>
            </a:r>
          </a:p>
          <a:p>
            <a:pPr lvl="0"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Социальный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проект «Ориентир» </a:t>
            </a:r>
          </a:p>
          <a:p>
            <a:pPr lvl="0"/>
            <a:endParaRPr lang="ru-RU" sz="2000" b="1" dirty="0" smtClean="0">
              <a:ln/>
              <a:solidFill>
                <a:srgbClr val="004200"/>
              </a:solidFill>
            </a:endParaRPr>
          </a:p>
          <a:p>
            <a:pPr lvl="0"/>
            <a:r>
              <a:rPr lang="ru-RU" sz="2000" b="1" u="sng" dirty="0">
                <a:solidFill>
                  <a:prstClr val="black"/>
                </a:solidFill>
              </a:rPr>
              <a:t>Актуальность:</a:t>
            </a:r>
            <a:r>
              <a:rPr lang="ru-RU" sz="2000" u="sng" dirty="0">
                <a:solidFill>
                  <a:prstClr val="black"/>
                </a:solidFill>
              </a:rPr>
              <a:t> </a:t>
            </a:r>
            <a:endParaRPr lang="ru-RU" sz="2000" u="sng" dirty="0" smtClean="0">
              <a:solidFill>
                <a:prstClr val="black"/>
              </a:solidFill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                «Дети должны быть лучше нас,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           и жить они должны лучше»</a:t>
            </a:r>
          </a:p>
          <a:p>
            <a:pPr lvl="0" algn="r"/>
            <a:r>
              <a:rPr lang="ru-RU" sz="2000" b="1" dirty="0" err="1" smtClean="0">
                <a:solidFill>
                  <a:prstClr val="black"/>
                </a:solidFill>
              </a:rPr>
              <a:t>В.А.Караковский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lvl="0"/>
            <a:r>
              <a:rPr lang="ru-RU" sz="2000" b="1" u="sng" dirty="0" smtClean="0">
                <a:solidFill>
                  <a:prstClr val="black"/>
                </a:solidFill>
              </a:rPr>
              <a:t>Цель</a:t>
            </a:r>
            <a:r>
              <a:rPr lang="ru-RU" sz="2000" b="1" dirty="0">
                <a:solidFill>
                  <a:prstClr val="black"/>
                </a:solidFill>
              </a:rPr>
              <a:t>:</a:t>
            </a:r>
            <a:r>
              <a:rPr lang="ru-RU" sz="2000" dirty="0">
                <a:solidFill>
                  <a:prstClr val="black"/>
                </a:solidFill>
              </a:rPr>
              <a:t>  </a:t>
            </a:r>
            <a:r>
              <a:rPr lang="ru-RU" sz="2000" dirty="0" smtClean="0">
                <a:solidFill>
                  <a:prstClr val="black"/>
                </a:solidFill>
              </a:rPr>
              <a:t>      </a:t>
            </a:r>
            <a:r>
              <a:rPr lang="ru-RU" sz="2000" dirty="0" err="1" smtClean="0">
                <a:solidFill>
                  <a:prstClr val="black"/>
                </a:solidFill>
              </a:rPr>
              <a:t>профориентационная</a:t>
            </a:r>
            <a:r>
              <a:rPr lang="ru-RU" sz="2000" dirty="0" smtClean="0">
                <a:solidFill>
                  <a:prstClr val="black"/>
                </a:solidFill>
              </a:rPr>
              <a:t> работа,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                   социальный Портал для подростков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           «Ориентир».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b="1" u="sng" dirty="0" smtClean="0">
                <a:solidFill>
                  <a:prstClr val="black"/>
                </a:solidFill>
              </a:rPr>
              <a:t>Задачи</a:t>
            </a:r>
            <a:r>
              <a:rPr lang="ru-RU" sz="2000" b="1" dirty="0" smtClean="0">
                <a:solidFill>
                  <a:prstClr val="black"/>
                </a:solidFill>
              </a:rPr>
              <a:t>: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prstClr val="black"/>
                </a:solidFill>
              </a:rPr>
              <a:t>1. Создание проекта </a:t>
            </a:r>
            <a:r>
              <a:rPr lang="ru-RU" sz="2000" dirty="0" smtClean="0">
                <a:solidFill>
                  <a:prstClr val="black"/>
                </a:solidFill>
              </a:rPr>
              <a:t>Портала .</a:t>
            </a:r>
            <a:endParaRPr lang="ru-RU" sz="2000" dirty="0">
              <a:solidFill>
                <a:prstClr val="black"/>
              </a:solidFill>
            </a:endParaRPr>
          </a:p>
          <a:p>
            <a:r>
              <a:rPr lang="ru-RU" sz="2000" dirty="0">
                <a:solidFill>
                  <a:prstClr val="black"/>
                </a:solidFill>
              </a:rPr>
              <a:t>                2. </a:t>
            </a:r>
            <a:r>
              <a:rPr lang="ru-RU" sz="2000" dirty="0" smtClean="0">
                <a:solidFill>
                  <a:prstClr val="black"/>
                </a:solidFill>
              </a:rPr>
              <a:t>Разработка проекта </a:t>
            </a: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            Дома детского технического </a:t>
            </a: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             творчества «Ориентир</a:t>
            </a:r>
            <a:r>
              <a:rPr lang="ru-RU" sz="2000" dirty="0">
                <a:solidFill>
                  <a:prstClr val="black"/>
                </a:solidFill>
              </a:rPr>
              <a:t>» </a:t>
            </a:r>
            <a:endParaRPr lang="ru-RU" sz="2000" dirty="0" smtClean="0">
              <a:solidFill>
                <a:prstClr val="black"/>
              </a:solidFill>
            </a:endParaRP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             </a:t>
            </a:r>
            <a:r>
              <a:rPr lang="ru-RU" sz="2000" dirty="0">
                <a:solidFill>
                  <a:prstClr val="black"/>
                </a:solidFill>
              </a:rPr>
              <a:t>на базе </a:t>
            </a:r>
            <a:r>
              <a:rPr lang="ru-RU" sz="2000" dirty="0" smtClean="0">
                <a:solidFill>
                  <a:prstClr val="black"/>
                </a:solidFill>
              </a:rPr>
              <a:t>филиала МГИМО. 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697107"/>
            <a:ext cx="3623169" cy="2416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494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3089224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Алексеева Елена Александровна 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у</a:t>
            </a:r>
            <a:r>
              <a:rPr lang="ru-RU" sz="2000" b="1" dirty="0" smtClean="0">
                <a:ln/>
                <a:solidFill>
                  <a:srgbClr val="004200"/>
                </a:solidFill>
              </a:rPr>
              <a:t>читель начальных классов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3906"/>
            <a:ext cx="3458722" cy="2828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256" y="3797110"/>
            <a:ext cx="4141003" cy="2725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27165"/>
            <a:ext cx="3565152" cy="266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39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0648"/>
            <a:ext cx="5402975" cy="2316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07730"/>
            <a:ext cx="4243680" cy="2726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4" y="3607730"/>
            <a:ext cx="4389036" cy="258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331640" y="2733575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Алексеева Елена Александровна 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44959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69269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Тищенко Оксана Александровна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в</a:t>
            </a:r>
            <a:r>
              <a:rPr lang="ru-RU" sz="2000" b="1" dirty="0" smtClean="0">
                <a:ln/>
                <a:solidFill>
                  <a:srgbClr val="004200"/>
                </a:solidFill>
              </a:rPr>
              <a:t>оспитатель детского сада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5" name="Рисунок 4" descr="C:\Users\User1\AppData\Local\Microsoft\Windows\INetCache\Content.Word\IMG_20160208_092354_1C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71" y="2934566"/>
            <a:ext cx="4896544" cy="361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95113"/>
            <a:ext cx="3312368" cy="2479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1\AppData\Local\Microsoft\Windows\INetCache\Content.Word\IMG_20160129_1620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1"/>
            <a:ext cx="3278355" cy="2476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67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4884" y="486568"/>
            <a:ext cx="4503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Тищенко Оксана Александровна  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воспитатель детского сада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63" y="1194454"/>
            <a:ext cx="4998964" cy="3330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343" y="1357807"/>
            <a:ext cx="3600400" cy="2702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1\AppData\Local\Microsoft\Windows\INetCache\Content.Word\IMG_20160208_0950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07" y="4514592"/>
            <a:ext cx="3507276" cy="2226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38" y="4293096"/>
            <a:ext cx="3518705" cy="2372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93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8324"/>
            <a:ext cx="855272" cy="1138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50" y="109034"/>
            <a:ext cx="2470616" cy="23838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9673" y="1312861"/>
            <a:ext cx="617493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Мечтаем</a:t>
            </a: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 предлагаем, созидаем или Вперед в 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будущее</a:t>
            </a:r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11760" y="315370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Одинцовский лицей № 2</a:t>
            </a:r>
          </a:p>
          <a:p>
            <a:pPr algn="ctr"/>
            <a:r>
              <a:rPr lang="ru-RU" sz="2000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Лаборатория инноваций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5736" y="5157192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Классный </a:t>
            </a:r>
            <a:r>
              <a:rPr lang="ru-RU" sz="20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руководитель</a:t>
            </a:r>
          </a:p>
          <a:p>
            <a:pPr algn="ctr"/>
            <a:r>
              <a:rPr lang="ru-RU" sz="20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Осуровская</a:t>
            </a:r>
            <a:r>
              <a:rPr lang="ru-RU" sz="2000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С.А</a:t>
            </a:r>
            <a:r>
              <a:rPr lang="ru-RU" sz="20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</a:t>
            </a:r>
            <a:endParaRPr lang="ru-RU" b="1" spc="5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742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26" y="315417"/>
            <a:ext cx="219370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78089" y="875430"/>
            <a:ext cx="4571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Юдин Виталий Викторович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врач восстановительной медицины, травматолог-ортопед, мануальный терапевт, остеопат.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404885"/>
            <a:ext cx="2504877" cy="4453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51414"/>
            <a:ext cx="3398577" cy="2548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35" y="2404884"/>
            <a:ext cx="2439272" cy="4336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330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72398" y="2743573"/>
            <a:ext cx="61698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Юдин Виталий Викторович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врач восстановительной медицины, травматолог-ортопед, мануальный терапевт, остеопат.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39050"/>
            <a:ext cx="1799888" cy="239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52" y="3759236"/>
            <a:ext cx="3868002" cy="2901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768729"/>
            <a:ext cx="1922967" cy="2891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1533"/>
            <a:ext cx="2868318" cy="2694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77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286" y="1066431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Игнатенко Наталья Васильевна</a:t>
            </a:r>
          </a:p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врач анестезиолог - реаниматолог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373" y="1420374"/>
            <a:ext cx="2880320" cy="5156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" y="2204864"/>
            <a:ext cx="5932353" cy="333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31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1760" y="1333173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Игнатенко Наталья Васильевна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врач анестезиолог - реаниматолог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649560"/>
            <a:ext cx="2283841" cy="406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416171"/>
            <a:ext cx="2414867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45" y="260648"/>
            <a:ext cx="2553434" cy="271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31" y="3051213"/>
            <a:ext cx="2703850" cy="364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706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1066431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Стрижков Олег Викторович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и</a:t>
            </a:r>
            <a:r>
              <a:rPr lang="ru-RU" sz="2000" b="1" dirty="0" smtClean="0">
                <a:ln/>
                <a:solidFill>
                  <a:srgbClr val="004200"/>
                </a:solidFill>
              </a:rPr>
              <a:t>нженер промышленного транспорта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3" y="1786362"/>
            <a:ext cx="4054516" cy="379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042" y="3600146"/>
            <a:ext cx="4372172" cy="315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646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87061" y="3513202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Грищенко Алексей Николаевич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с</a:t>
            </a:r>
            <a:r>
              <a:rPr lang="ru-RU" sz="2000" b="1" dirty="0" smtClean="0">
                <a:ln/>
                <a:solidFill>
                  <a:srgbClr val="004200"/>
                </a:solidFill>
              </a:rPr>
              <a:t>отрудник МВД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04090" cy="3487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21087"/>
            <a:ext cx="3810000" cy="2538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88029"/>
            <a:ext cx="3635895" cy="2455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707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5412" y="2952142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Грищенко Алексей Николаевич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сотрудник МВД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56" y="3861048"/>
            <a:ext cx="3874628" cy="2576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84" y="3861048"/>
            <a:ext cx="3918824" cy="2576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550"/>
            <a:ext cx="3672407" cy="2651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39617"/>
            <a:ext cx="3371156" cy="2241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251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8890" y="2952142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Грищенко Алексей Николаевич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сотрудник МВД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233" y="3789040"/>
            <a:ext cx="4117067" cy="256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69" y="283289"/>
            <a:ext cx="4176464" cy="262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02" y="3756622"/>
            <a:ext cx="3975851" cy="259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33" y="1420602"/>
            <a:ext cx="3183844" cy="2021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176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289" y="260648"/>
            <a:ext cx="1201931" cy="1159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434" y="2952142"/>
            <a:ext cx="6169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n/>
                <a:solidFill>
                  <a:srgbClr val="004200"/>
                </a:solidFill>
              </a:rPr>
              <a:t>Грищенко Алексей Николаевич</a:t>
            </a:r>
          </a:p>
          <a:p>
            <a:pPr lvl="0" algn="ctr"/>
            <a:r>
              <a:rPr lang="ru-RU" sz="2000" b="1" dirty="0">
                <a:ln/>
                <a:solidFill>
                  <a:srgbClr val="004200"/>
                </a:solidFill>
              </a:rPr>
              <a:t>сотрудник МВД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396" y="3787130"/>
            <a:ext cx="4097034" cy="2729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5241"/>
            <a:ext cx="3600400" cy="2398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37" y="3660028"/>
            <a:ext cx="3745409" cy="2699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71855"/>
            <a:ext cx="2664296" cy="169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11" y="2110410"/>
            <a:ext cx="2475020" cy="1645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396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333" y="2132856"/>
            <a:ext cx="7402516" cy="3751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24332" y="115876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ПРОФОРИЕНТАЦИЯ – ЭТО ВЫБОР …</a:t>
            </a:r>
          </a:p>
        </p:txBody>
      </p:sp>
    </p:spTree>
    <p:extLst>
      <p:ext uri="{BB962C8B-B14F-4D97-AF65-F5344CB8AC3E}">
        <p14:creationId xmlns:p14="http://schemas.microsoft.com/office/powerpoint/2010/main" val="132213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934" y="109034"/>
            <a:ext cx="1201931" cy="11597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304176"/>
            <a:ext cx="599093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Цель: Создание социальных </a:t>
            </a:r>
          </a:p>
          <a:p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проектов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628800"/>
            <a:ext cx="8280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ln/>
                <a:solidFill>
                  <a:srgbClr val="004200"/>
                </a:solidFill>
              </a:rPr>
              <a:t>Задачи:</a:t>
            </a:r>
          </a:p>
          <a:p>
            <a:pPr algn="just"/>
            <a:r>
              <a:rPr lang="ru-RU" sz="2400" b="1" dirty="0">
                <a:ln/>
                <a:solidFill>
                  <a:srgbClr val="004200"/>
                </a:solidFill>
              </a:rPr>
              <a:t>1.	Воспитание ценностного отношения к собственному здоровью. Борьба с негативными явлениями в подростковой и молодежной среде.</a:t>
            </a:r>
          </a:p>
          <a:p>
            <a:pPr algn="just"/>
            <a:r>
              <a:rPr lang="ru-RU" sz="2400" b="1" dirty="0">
                <a:ln/>
                <a:solidFill>
                  <a:srgbClr val="004200"/>
                </a:solidFill>
              </a:rPr>
              <a:t>2.	Привлечение внимания к созданию места организованного досуга на территории города Одинцово и пути решения.</a:t>
            </a:r>
          </a:p>
          <a:p>
            <a:pPr algn="just"/>
            <a:r>
              <a:rPr lang="ru-RU" sz="2400" b="1" dirty="0">
                <a:ln/>
                <a:solidFill>
                  <a:srgbClr val="004200"/>
                </a:solidFill>
              </a:rPr>
              <a:t>3.	Создание Портала «Ориентир».</a:t>
            </a:r>
          </a:p>
          <a:p>
            <a:pPr algn="just"/>
            <a:r>
              <a:rPr lang="ru-RU" sz="2400" b="1" dirty="0">
                <a:ln/>
                <a:solidFill>
                  <a:srgbClr val="004200"/>
                </a:solidFill>
              </a:rPr>
              <a:t>4.	Раскрытие творческого и научного потенциала учащихся.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488" y="5091628"/>
            <a:ext cx="2102679" cy="149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7761" y="764704"/>
            <a:ext cx="6750543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u="sng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ИТОГИ:</a:t>
            </a:r>
          </a:p>
          <a:p>
            <a:pPr lvl="0"/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Первая мастерская</a:t>
            </a:r>
          </a:p>
          <a:p>
            <a:pPr lvl="0"/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Агитбригада «Клаксон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».</a:t>
            </a:r>
          </a:p>
          <a:p>
            <a:pPr lvl="0"/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Вторая мастерская</a:t>
            </a:r>
          </a:p>
          <a:p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Парк «Велосипедная роща». </a:t>
            </a:r>
          </a:p>
          <a:p>
            <a:pPr lvl="0"/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lvl="0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Третья мастерская</a:t>
            </a:r>
          </a:p>
          <a:p>
            <a:pPr lvl="0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Портал «Ориентир». </a:t>
            </a:r>
          </a:p>
          <a:p>
            <a:pPr lvl="0"/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lvl="0"/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lvl="0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lvl="0"/>
            <a:endParaRPr lang="ru-RU" sz="2000" b="1" dirty="0" smtClean="0">
              <a:ln/>
              <a:solidFill>
                <a:srgbClr val="004200"/>
              </a:solidFill>
            </a:endParaRPr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653136"/>
            <a:ext cx="2553453" cy="2029668"/>
          </a:xfrm>
          <a:prstGeom prst="rect">
            <a:avLst/>
          </a:prstGeom>
        </p:spPr>
      </p:pic>
      <p:pic>
        <p:nvPicPr>
          <p:cNvPr id="5" name="Рисунок 4" descr="IMG_38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6940" y="1628800"/>
            <a:ext cx="3159276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38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2996952"/>
            <a:ext cx="2339752" cy="1560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469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89476"/>
            <a:ext cx="1201931" cy="11597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068960"/>
            <a:ext cx="2780503" cy="32268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2924944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u="sng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Копилка успеха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0404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400" dirty="0">
                <a:ln/>
                <a:solidFill>
                  <a:srgbClr val="004200"/>
                </a:solidFill>
              </a:rPr>
              <a:t>Ч</a:t>
            </a:r>
            <a:r>
              <a:rPr lang="ru-RU" sz="2400" dirty="0" smtClean="0">
                <a:ln/>
                <a:solidFill>
                  <a:srgbClr val="004200"/>
                </a:solidFill>
              </a:rPr>
              <a:t>то понравилось?</a:t>
            </a:r>
            <a:endParaRPr lang="ru-RU" sz="2400" dirty="0">
              <a:ln/>
              <a:solidFill>
                <a:srgbClr val="004200"/>
              </a:solidFill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n/>
                <a:solidFill>
                  <a:srgbClr val="004200"/>
                </a:solidFill>
              </a:rPr>
              <a:t>-Кто понравился?</a:t>
            </a:r>
            <a:endParaRPr lang="ru-RU" sz="2400" dirty="0">
              <a:ln/>
              <a:solidFill>
                <a:srgbClr val="004200"/>
              </a:solidFill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n/>
                <a:solidFill>
                  <a:srgbClr val="004200"/>
                </a:solidFill>
              </a:rPr>
              <a:t>-Что </a:t>
            </a:r>
            <a:r>
              <a:rPr lang="ru-RU" sz="2400" dirty="0">
                <a:ln/>
                <a:solidFill>
                  <a:srgbClr val="004200"/>
                </a:solidFill>
              </a:rPr>
              <a:t>нового </a:t>
            </a:r>
            <a:r>
              <a:rPr lang="ru-RU" sz="2400" dirty="0" smtClean="0">
                <a:ln/>
                <a:solidFill>
                  <a:srgbClr val="004200"/>
                </a:solidFill>
              </a:rPr>
              <a:t>узнали?</a:t>
            </a:r>
            <a:endParaRPr lang="ru-RU" sz="2400" dirty="0">
              <a:ln/>
              <a:solidFill>
                <a:srgbClr val="004200"/>
              </a:solidFill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n/>
                <a:solidFill>
                  <a:srgbClr val="004200"/>
                </a:solidFill>
              </a:rPr>
              <a:t>-Чему научились?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764704"/>
            <a:ext cx="7776864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b="1" u="sng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Тема следующего заседания лаборатории</a:t>
            </a:r>
            <a:r>
              <a:rPr lang="ru-RU" sz="2400" dirty="0" smtClean="0">
                <a:ln/>
                <a:solidFill>
                  <a:srgbClr val="004200"/>
                </a:solidFill>
              </a:rPr>
              <a:t>:</a:t>
            </a:r>
            <a:endParaRPr lang="ru-RU" sz="2400" dirty="0">
              <a:ln/>
              <a:solidFill>
                <a:srgbClr val="0042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7128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dirty="0" smtClean="0">
                <a:ln/>
                <a:solidFill>
                  <a:srgbClr val="004200"/>
                </a:solidFill>
              </a:rPr>
              <a:t>Создание проекта Дома детского технического</a:t>
            </a:r>
          </a:p>
          <a:p>
            <a:pPr lvl="0">
              <a:lnSpc>
                <a:spcPct val="150000"/>
              </a:lnSpc>
            </a:pPr>
            <a:r>
              <a:rPr lang="ru-RU" sz="2400" dirty="0" smtClean="0">
                <a:ln/>
                <a:solidFill>
                  <a:srgbClr val="004200"/>
                </a:solidFill>
              </a:rPr>
              <a:t>творчества «Ориентир»  на базе филиала МГИМО.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74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3"/>
            <a:ext cx="5760640" cy="5421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Класс необычный в школе у нас.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Знает об этом каждый из вас.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Первыми к цели отважно придём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И с пути не свернём.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Учитель-наставник, наш капитан,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Нам помогает постичь океан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Истинных правил, важных наук.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i="1" dirty="0">
                <a:ln/>
                <a:solidFill>
                  <a:srgbClr val="004200"/>
                </a:solidFill>
              </a:rPr>
              <a:t>Он – наш лучший друг.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966" y="332656"/>
            <a:ext cx="120173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123159"/>
            <a:ext cx="4304676" cy="273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КЛАССНАЯ КОМПАНИЯ 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805098" y="6019816"/>
            <a:ext cx="686782" cy="68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67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66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058541"/>
              </p:ext>
            </p:extLst>
          </p:nvPr>
        </p:nvGraphicFramePr>
        <p:xfrm>
          <a:off x="395536" y="260648"/>
          <a:ext cx="7776863" cy="6309360"/>
        </p:xfrm>
        <a:graphic>
          <a:graphicData uri="http://schemas.openxmlformats.org/drawingml/2006/table">
            <a:tbl>
              <a:tblPr firstRow="1" firstCol="1" bandRow="1"/>
              <a:tblGrid>
                <a:gridCol w="2962018"/>
                <a:gridCol w="2571768"/>
                <a:gridCol w="2243077"/>
              </a:tblGrid>
              <a:tr h="6192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Образовательные задачи: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</a:pP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Ребята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должны знать социальные проблемы города и находить способы их решения.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</a:pP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Стимулирование  учащихся к самостоятельному поиску решения проблемы, приобретению  недостающих  </a:t>
                      </a: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знаний.</a:t>
                      </a:r>
                      <a:endParaRPr lang="ru-RU" sz="1800" b="1" kern="1200" dirty="0">
                        <a:ln/>
                        <a:solidFill>
                          <a:srgbClr val="0042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</a:pP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 ребят  сбору  и группировке информации, использованию приобретенных знаний  для решения практических задач.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Развивающие задачи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• Развитие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коммуникативных, исследовательских умений.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• Развитие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умений планировать свою деятельность (развитие внутреннего плана действий).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• Развитие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интеллектуальной сферы (процесса анализа различных  ситуаций), альтернативного мышления в выборе способов решения данных  проблем.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Воспитательные задачи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• Оказание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посильной помощи в благоустройстве города.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• Совершенствование </a:t>
                      </a:r>
                      <a:r>
                        <a:rPr lang="ru-RU" sz="1800" b="1" kern="1200" dirty="0">
                          <a:ln/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этической культуры взаимодействия учителя, учащихся, родителей, а также учащихся между собой.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069" y="142852"/>
            <a:ext cx="1201931" cy="11597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33399"/>
            <a:ext cx="1190625" cy="172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789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09034"/>
            <a:ext cx="1201931" cy="11597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5124" y="731247"/>
            <a:ext cx="698477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Актуальность 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проектов </a:t>
            </a: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  </a:t>
            </a: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ln/>
                <a:solidFill>
                  <a:srgbClr val="004200"/>
                </a:solidFill>
              </a:rPr>
              <a:t>Здоровый </a:t>
            </a:r>
            <a:r>
              <a:rPr lang="ru-RU" sz="2800" b="1" dirty="0">
                <a:ln/>
                <a:solidFill>
                  <a:srgbClr val="004200"/>
                </a:solidFill>
              </a:rPr>
              <a:t>образ жизни – </a:t>
            </a:r>
            <a:endParaRPr lang="ru-RU" sz="2800" b="1" dirty="0" smtClean="0">
              <a:ln/>
              <a:solidFill>
                <a:srgbClr val="004200"/>
              </a:solidFill>
            </a:endParaRPr>
          </a:p>
          <a:p>
            <a:pPr algn="just"/>
            <a:r>
              <a:rPr lang="ru-RU" sz="2800" b="1" dirty="0">
                <a:ln/>
                <a:solidFill>
                  <a:srgbClr val="004200"/>
                </a:solidFill>
              </a:rPr>
              <a:t> </a:t>
            </a:r>
            <a:r>
              <a:rPr lang="ru-RU" sz="2800" b="1" dirty="0" smtClean="0">
                <a:ln/>
                <a:solidFill>
                  <a:srgbClr val="004200"/>
                </a:solidFill>
              </a:rPr>
              <a:t>      это </a:t>
            </a:r>
            <a:r>
              <a:rPr lang="ru-RU" sz="2800" b="1" dirty="0">
                <a:ln/>
                <a:solidFill>
                  <a:srgbClr val="004200"/>
                </a:solidFill>
              </a:rPr>
              <a:t>сегодняшний день! </a:t>
            </a:r>
            <a:endParaRPr lang="ru-RU" sz="2800" b="1" dirty="0" smtClean="0">
              <a:ln/>
              <a:solidFill>
                <a:srgbClr val="004200"/>
              </a:solidFill>
            </a:endParaRPr>
          </a:p>
          <a:p>
            <a:pPr algn="just"/>
            <a:endParaRPr lang="ru-RU" sz="2800" b="1" dirty="0">
              <a:ln/>
              <a:solidFill>
                <a:srgbClr val="004200"/>
              </a:solidFill>
            </a:endParaRPr>
          </a:p>
          <a:p>
            <a:pPr marL="514350" indent="-514350" algn="just">
              <a:buAutoNum type="arabicPeriod" startAt="2"/>
            </a:pPr>
            <a:r>
              <a:rPr lang="ru-RU" sz="2800" b="1" dirty="0" smtClean="0">
                <a:ln/>
                <a:solidFill>
                  <a:srgbClr val="004200"/>
                </a:solidFill>
              </a:rPr>
              <a:t>Проблема </a:t>
            </a:r>
            <a:r>
              <a:rPr lang="ru-RU" sz="2800" b="1" dirty="0">
                <a:ln/>
                <a:solidFill>
                  <a:srgbClr val="004200"/>
                </a:solidFill>
              </a:rPr>
              <a:t>организованного </a:t>
            </a:r>
            <a:endParaRPr lang="ru-RU" sz="2800" b="1" dirty="0" smtClean="0">
              <a:ln/>
              <a:solidFill>
                <a:srgbClr val="004200"/>
              </a:solidFill>
            </a:endParaRPr>
          </a:p>
          <a:p>
            <a:pPr algn="just"/>
            <a:r>
              <a:rPr lang="ru-RU" sz="2800" b="1" dirty="0" smtClean="0">
                <a:ln/>
                <a:solidFill>
                  <a:srgbClr val="004200"/>
                </a:solidFill>
              </a:rPr>
              <a:t>      досуга и экологии.</a:t>
            </a:r>
          </a:p>
          <a:p>
            <a:pPr algn="just"/>
            <a:endParaRPr lang="ru-RU" sz="2800" b="1" dirty="0" smtClean="0">
              <a:ln/>
              <a:solidFill>
                <a:srgbClr val="004200"/>
              </a:solidFill>
            </a:endParaRPr>
          </a:p>
          <a:p>
            <a:pPr algn="just"/>
            <a:r>
              <a:rPr lang="ru-RU" sz="2800" b="1" dirty="0" smtClean="0">
                <a:ln/>
                <a:solidFill>
                  <a:srgbClr val="004200"/>
                </a:solidFill>
              </a:rPr>
              <a:t>3.   Будущее детей</a:t>
            </a:r>
            <a:r>
              <a:rPr lang="ru-RU" sz="2800" b="1" dirty="0">
                <a:ln/>
                <a:solidFill>
                  <a:srgbClr val="004200"/>
                </a:solidFill>
              </a:rPr>
              <a:t>, которое </a:t>
            </a:r>
            <a:r>
              <a:rPr lang="ru-RU" sz="2800" b="1" dirty="0" smtClean="0">
                <a:ln/>
                <a:solidFill>
                  <a:srgbClr val="004200"/>
                </a:solidFill>
              </a:rPr>
              <a:t>должно</a:t>
            </a:r>
          </a:p>
          <a:p>
            <a:pPr algn="just"/>
            <a:r>
              <a:rPr lang="ru-RU" sz="2800" b="1" dirty="0">
                <a:ln/>
                <a:solidFill>
                  <a:srgbClr val="004200"/>
                </a:solidFill>
              </a:rPr>
              <a:t> </a:t>
            </a:r>
            <a:r>
              <a:rPr lang="ru-RU" sz="2800" b="1" dirty="0" smtClean="0">
                <a:ln/>
                <a:solidFill>
                  <a:srgbClr val="004200"/>
                </a:solidFill>
              </a:rPr>
              <a:t>     формироваться </a:t>
            </a:r>
            <a:r>
              <a:rPr lang="ru-RU" sz="2800" b="1" dirty="0">
                <a:ln/>
                <a:solidFill>
                  <a:srgbClr val="004200"/>
                </a:solidFill>
              </a:rPr>
              <a:t>сегодня.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325" y="4890030"/>
            <a:ext cx="2736304" cy="18973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872" y="1059023"/>
            <a:ext cx="1915210" cy="17939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829106"/>
            <a:ext cx="2126211" cy="189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2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78559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5911" y="1167755"/>
            <a:ext cx="804339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Ожидаемые результаты проектов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ru-RU" sz="1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  <a:endParaRPr lang="ru-RU" sz="1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endParaRPr lang="ru-RU" sz="1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b="1" dirty="0">
                <a:ln/>
                <a:solidFill>
                  <a:srgbClr val="004200"/>
                </a:solidFill>
              </a:rPr>
              <a:t>Создание на территории Дубовой рощи </a:t>
            </a:r>
            <a:endParaRPr lang="ru-RU" sz="2400" b="1" dirty="0" smtClean="0">
              <a:ln/>
              <a:solidFill>
                <a:srgbClr val="004200"/>
              </a:solidFill>
            </a:endParaRPr>
          </a:p>
          <a:p>
            <a:pPr lvl="0" algn="just"/>
            <a:r>
              <a:rPr lang="ru-RU" sz="2400" b="1" dirty="0" smtClean="0">
                <a:ln/>
                <a:solidFill>
                  <a:srgbClr val="004200"/>
                </a:solidFill>
              </a:rPr>
              <a:t>     Парка </a:t>
            </a:r>
            <a:r>
              <a:rPr lang="ru-RU" sz="2400" b="1" dirty="0">
                <a:ln/>
                <a:solidFill>
                  <a:srgbClr val="004200"/>
                </a:solidFill>
              </a:rPr>
              <a:t>спорта, отдыха, интеллекта. </a:t>
            </a:r>
          </a:p>
          <a:p>
            <a:pPr lvl="0" algn="just"/>
            <a:r>
              <a:rPr lang="ru-RU" sz="2400" b="1" dirty="0" smtClean="0">
                <a:ln/>
                <a:solidFill>
                  <a:srgbClr val="004200"/>
                </a:solidFill>
              </a:rPr>
              <a:t>     Организация </a:t>
            </a:r>
            <a:r>
              <a:rPr lang="ru-RU" sz="2400" b="1" dirty="0">
                <a:ln/>
                <a:solidFill>
                  <a:srgbClr val="004200"/>
                </a:solidFill>
              </a:rPr>
              <a:t>досуга жителей города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.</a:t>
            </a:r>
          </a:p>
          <a:p>
            <a:pPr lvl="0" algn="just"/>
            <a:endParaRPr lang="ru-RU" sz="2400" b="1" dirty="0">
              <a:ln/>
              <a:solidFill>
                <a:srgbClr val="004200"/>
              </a:solidFill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b="1" dirty="0">
                <a:ln/>
                <a:solidFill>
                  <a:srgbClr val="004200"/>
                </a:solidFill>
              </a:rPr>
              <a:t>Пропаганда здорового образа жизни </a:t>
            </a:r>
            <a:endParaRPr lang="ru-RU" sz="2400" b="1" dirty="0" smtClean="0">
              <a:ln/>
              <a:solidFill>
                <a:srgbClr val="004200"/>
              </a:solidFill>
            </a:endParaRPr>
          </a:p>
          <a:p>
            <a:pPr lvl="0" algn="just"/>
            <a:r>
              <a:rPr lang="ru-RU" sz="2400" b="1" dirty="0">
                <a:ln/>
                <a:solidFill>
                  <a:srgbClr val="004200"/>
                </a:solidFill>
              </a:rPr>
              <a:t> 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    средствами </a:t>
            </a:r>
            <a:r>
              <a:rPr lang="ru-RU" sz="2400" b="1" dirty="0">
                <a:ln/>
                <a:solidFill>
                  <a:srgbClr val="004200"/>
                </a:solidFill>
              </a:rPr>
              <a:t>агитбригады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.</a:t>
            </a:r>
          </a:p>
          <a:p>
            <a:pPr lvl="0" algn="just"/>
            <a:endParaRPr lang="ru-RU" sz="2400" b="1" dirty="0">
              <a:ln/>
              <a:solidFill>
                <a:srgbClr val="004200"/>
              </a:solidFill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b="1" dirty="0">
                <a:ln/>
                <a:solidFill>
                  <a:srgbClr val="004200"/>
                </a:solidFill>
              </a:rPr>
              <a:t> Создание Портала  «Ориентир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».</a:t>
            </a:r>
            <a:r>
              <a:rPr lang="ru-RU" sz="1400" b="1" dirty="0" smtClean="0">
                <a:ln/>
                <a:solidFill>
                  <a:srgbClr val="004200"/>
                </a:solidFill>
              </a:rPr>
              <a:t> </a:t>
            </a:r>
          </a:p>
          <a:p>
            <a:pPr lvl="0" algn="just"/>
            <a:endParaRPr lang="ru-RU" sz="1400" b="1" dirty="0">
              <a:ln/>
              <a:solidFill>
                <a:srgbClr val="004200"/>
              </a:solidFill>
            </a:endParaRPr>
          </a:p>
          <a:p>
            <a:pPr algn="ctr"/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Долгосрочный эффект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r>
              <a:rPr lang="ru-RU" sz="1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 smtClean="0">
                <a:ln/>
                <a:solidFill>
                  <a:srgbClr val="004200"/>
                </a:solidFill>
              </a:rPr>
              <a:t>Желание </a:t>
            </a:r>
            <a:r>
              <a:rPr lang="ru-RU" sz="2400" b="1" dirty="0">
                <a:ln/>
                <a:solidFill>
                  <a:srgbClr val="004200"/>
                </a:solidFill>
              </a:rPr>
              <a:t>участников проектов 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продолжать</a:t>
            </a:r>
          </a:p>
          <a:p>
            <a:pPr algn="just"/>
            <a:r>
              <a:rPr lang="ru-RU" sz="2400" b="1" dirty="0">
                <a:ln/>
                <a:solidFill>
                  <a:srgbClr val="004200"/>
                </a:solidFill>
              </a:rPr>
              <a:t> 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     работу </a:t>
            </a:r>
            <a:r>
              <a:rPr lang="ru-RU" sz="2400" b="1" dirty="0">
                <a:ln/>
                <a:solidFill>
                  <a:srgbClr val="004200"/>
                </a:solidFill>
              </a:rPr>
              <a:t>в этих направлениях.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12" y="1700808"/>
            <a:ext cx="2046219" cy="1575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27639"/>
            <a:ext cx="1240842" cy="793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284" y="5147607"/>
            <a:ext cx="1660119" cy="1600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616" y="3388780"/>
            <a:ext cx="831409" cy="114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3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26424"/>
            <a:ext cx="40324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Первая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астерская </a:t>
            </a:r>
          </a:p>
          <a:p>
            <a:pPr algn="ctr"/>
            <a:endParaRPr lang="ru-RU" sz="1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Агитбригада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«КЛАКСОН»</a:t>
            </a:r>
          </a:p>
          <a:p>
            <a:r>
              <a:rPr lang="ru-RU" sz="2400" b="1" u="sng" dirty="0" smtClean="0">
                <a:ln/>
                <a:solidFill>
                  <a:srgbClr val="004200"/>
                </a:solidFill>
              </a:rPr>
              <a:t>Актуальность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Здоровый образ жизни – </a:t>
            </a:r>
          </a:p>
          <a:p>
            <a:r>
              <a:rPr lang="ru-RU" b="1" dirty="0">
                <a:ln/>
                <a:solidFill>
                  <a:srgbClr val="004200"/>
                </a:solidFill>
              </a:rPr>
              <a:t>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                     это  сегодняшний день.</a:t>
            </a:r>
          </a:p>
          <a:p>
            <a:pPr lvl="0"/>
            <a:r>
              <a:rPr lang="ru-RU" sz="2400" b="1" u="sng" dirty="0" smtClean="0">
                <a:ln/>
                <a:solidFill>
                  <a:srgbClr val="004200"/>
                </a:solidFill>
              </a:rPr>
              <a:t>Цель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      </a:t>
            </a:r>
            <a:r>
              <a:rPr lang="ru-RU" b="1" dirty="0">
                <a:ln/>
                <a:solidFill>
                  <a:srgbClr val="004200"/>
                </a:solidFill>
              </a:rPr>
              <a:t>Создание </a:t>
            </a:r>
          </a:p>
          <a:p>
            <a:pPr lvl="0"/>
            <a:r>
              <a:rPr lang="ru-RU" b="1" dirty="0">
                <a:ln/>
                <a:solidFill>
                  <a:srgbClr val="004200"/>
                </a:solidFill>
              </a:rPr>
              <a:t>                       агитбригады «КЛАКСОН»</a:t>
            </a:r>
          </a:p>
          <a:p>
            <a:pPr lvl="0"/>
            <a:r>
              <a:rPr lang="ru-RU" sz="2400" b="1" u="sng" dirty="0" smtClean="0">
                <a:ln/>
                <a:solidFill>
                  <a:srgbClr val="004200"/>
                </a:solidFill>
              </a:rPr>
              <a:t>Задача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 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Пропаганда </a:t>
            </a:r>
            <a:endParaRPr lang="ru-RU" b="1" dirty="0">
              <a:ln/>
              <a:solidFill>
                <a:srgbClr val="004200"/>
              </a:solidFill>
            </a:endParaRPr>
          </a:p>
          <a:p>
            <a:pPr lvl="0"/>
            <a:r>
              <a:rPr lang="ru-RU" b="1" dirty="0">
                <a:ln/>
                <a:solidFill>
                  <a:srgbClr val="004200"/>
                </a:solidFill>
              </a:rPr>
              <a:t>                       здорового образа жизни</a:t>
            </a:r>
          </a:p>
          <a:p>
            <a:endParaRPr lang="ru-RU" b="1" dirty="0">
              <a:ln/>
              <a:solidFill>
                <a:srgbClr val="0042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785794"/>
            <a:ext cx="4363193" cy="245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57191"/>
            <a:ext cx="3528392" cy="137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. РЭП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429652" y="3643314"/>
            <a:ext cx="304800" cy="304800"/>
          </a:xfrm>
          <a:prstGeom prst="rect">
            <a:avLst/>
          </a:prstGeom>
        </p:spPr>
      </p:pic>
      <p:pic>
        <p:nvPicPr>
          <p:cNvPr id="6" name="2. ЗАРЯД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429652" y="4214818"/>
            <a:ext cx="304800" cy="304800"/>
          </a:xfrm>
          <a:prstGeom prst="rect">
            <a:avLst/>
          </a:prstGeom>
        </p:spPr>
      </p:pic>
      <p:pic>
        <p:nvPicPr>
          <p:cNvPr id="7" name="3. Куплеты МЫ ЗА ЗДОРОВЫЙ ОБРАЗ ЖИЗНИ (-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429652" y="4786322"/>
            <a:ext cx="304800" cy="304800"/>
          </a:xfrm>
          <a:prstGeom prst="rect">
            <a:avLst/>
          </a:prstGeom>
        </p:spPr>
      </p:pic>
      <p:pic>
        <p:nvPicPr>
          <p:cNvPr id="8" name="4. Конец МЫ ЗА ЗДОРОВЫЙ ОБРАЗ ЖИЗНИ (+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 cstate="print"/>
          <a:stretch>
            <a:fillRect/>
          </a:stretch>
        </p:blipFill>
        <p:spPr>
          <a:xfrm>
            <a:off x="8429652" y="5357826"/>
            <a:ext cx="304800" cy="304800"/>
          </a:xfrm>
          <a:prstGeom prst="rect">
            <a:avLst/>
          </a:prstGeom>
        </p:spPr>
      </p:pic>
      <p:pic>
        <p:nvPicPr>
          <p:cNvPr id="10" name="Рисунок 9" descr="IMG_384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79912" y="4581128"/>
            <a:ext cx="4091882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44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29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218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419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36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26424"/>
            <a:ext cx="40324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Первая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астерская </a:t>
            </a:r>
          </a:p>
          <a:p>
            <a:pPr algn="ctr"/>
            <a:endParaRPr lang="ru-RU" sz="1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Агитбригада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«КЛАКСОН»</a:t>
            </a:r>
          </a:p>
          <a:p>
            <a:r>
              <a:rPr lang="ru-RU" sz="2400" b="1" u="sng" dirty="0" smtClean="0">
                <a:ln/>
                <a:solidFill>
                  <a:srgbClr val="004200"/>
                </a:solidFill>
              </a:rPr>
              <a:t>Актуальность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Здоровый образ жизни – </a:t>
            </a:r>
          </a:p>
          <a:p>
            <a:r>
              <a:rPr lang="ru-RU" b="1" dirty="0">
                <a:ln/>
                <a:solidFill>
                  <a:srgbClr val="004200"/>
                </a:solidFill>
              </a:rPr>
              <a:t>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                     это  сегодняшний день.</a:t>
            </a:r>
          </a:p>
          <a:p>
            <a:pPr lvl="0"/>
            <a:r>
              <a:rPr lang="ru-RU" sz="2400" b="1" u="sng" dirty="0" smtClean="0">
                <a:ln/>
                <a:solidFill>
                  <a:srgbClr val="004200"/>
                </a:solidFill>
              </a:rPr>
              <a:t>Цель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      </a:t>
            </a:r>
            <a:r>
              <a:rPr lang="ru-RU" b="1" dirty="0">
                <a:ln/>
                <a:solidFill>
                  <a:srgbClr val="004200"/>
                </a:solidFill>
              </a:rPr>
              <a:t>Создание </a:t>
            </a:r>
          </a:p>
          <a:p>
            <a:pPr lvl="0"/>
            <a:r>
              <a:rPr lang="ru-RU" b="1" dirty="0">
                <a:ln/>
                <a:solidFill>
                  <a:srgbClr val="004200"/>
                </a:solidFill>
              </a:rPr>
              <a:t>                       агитбригады «КЛАКСОН»</a:t>
            </a:r>
          </a:p>
          <a:p>
            <a:pPr lvl="0"/>
            <a:r>
              <a:rPr lang="ru-RU" sz="2400" b="1" u="sng" dirty="0" smtClean="0">
                <a:ln/>
                <a:solidFill>
                  <a:srgbClr val="004200"/>
                </a:solidFill>
              </a:rPr>
              <a:t>Задача</a:t>
            </a:r>
            <a:r>
              <a:rPr lang="ru-RU" sz="2400" b="1" dirty="0" smtClean="0">
                <a:ln/>
                <a:solidFill>
                  <a:srgbClr val="004200"/>
                </a:solidFill>
              </a:rPr>
              <a:t>:  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Пропаганда </a:t>
            </a:r>
            <a:endParaRPr lang="ru-RU" b="1" dirty="0">
              <a:ln/>
              <a:solidFill>
                <a:srgbClr val="004200"/>
              </a:solidFill>
            </a:endParaRPr>
          </a:p>
          <a:p>
            <a:pPr lvl="0"/>
            <a:r>
              <a:rPr lang="ru-RU" b="1" dirty="0">
                <a:ln/>
                <a:solidFill>
                  <a:srgbClr val="004200"/>
                </a:solidFill>
              </a:rPr>
              <a:t>                       здорового образа жизни</a:t>
            </a:r>
          </a:p>
          <a:p>
            <a:endParaRPr lang="ru-RU" b="1" dirty="0">
              <a:ln/>
              <a:solidFill>
                <a:srgbClr val="0042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785794"/>
            <a:ext cx="4363193" cy="245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57191"/>
            <a:ext cx="3528392" cy="137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. РЭП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429652" y="3643314"/>
            <a:ext cx="304800" cy="304800"/>
          </a:xfrm>
          <a:prstGeom prst="rect">
            <a:avLst/>
          </a:prstGeom>
        </p:spPr>
      </p:pic>
      <p:pic>
        <p:nvPicPr>
          <p:cNvPr id="6" name="2. ЗАРЯД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429652" y="4214818"/>
            <a:ext cx="304800" cy="304800"/>
          </a:xfrm>
          <a:prstGeom prst="rect">
            <a:avLst/>
          </a:prstGeom>
        </p:spPr>
      </p:pic>
      <p:pic>
        <p:nvPicPr>
          <p:cNvPr id="7" name="3. Куплеты МЫ ЗА ЗДОРОВЫЙ ОБРАЗ ЖИЗНИ (-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429652" y="4786322"/>
            <a:ext cx="304800" cy="304800"/>
          </a:xfrm>
          <a:prstGeom prst="rect">
            <a:avLst/>
          </a:prstGeom>
        </p:spPr>
      </p:pic>
      <p:pic>
        <p:nvPicPr>
          <p:cNvPr id="8" name="4. Конец МЫ ЗА ЗДОРОВЫЙ ОБРАЗ ЖИЗНИ (+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 cstate="print"/>
          <a:stretch>
            <a:fillRect/>
          </a:stretch>
        </p:blipFill>
        <p:spPr>
          <a:xfrm>
            <a:off x="8429652" y="5357826"/>
            <a:ext cx="304800" cy="304800"/>
          </a:xfrm>
          <a:prstGeom prst="rect">
            <a:avLst/>
          </a:prstGeom>
        </p:spPr>
      </p:pic>
      <p:pic>
        <p:nvPicPr>
          <p:cNvPr id="10" name="Рисунок 9" descr="IMG_3840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79912" y="4581128"/>
            <a:ext cx="4091882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44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29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218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419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36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310" y="260648"/>
            <a:ext cx="1201931" cy="11597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840511"/>
            <a:ext cx="66967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Вторая мастерская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Парк </a:t>
            </a:r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спорта, отдыха, интеллекта </a:t>
            </a:r>
          </a:p>
          <a:p>
            <a:pPr algn="ctr"/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«Велосипедная роща»</a:t>
            </a:r>
          </a:p>
          <a:p>
            <a:pPr algn="ctr"/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2400" b="1" u="sng" dirty="0" smtClean="0"/>
              <a:t>Актуальность</a:t>
            </a:r>
            <a:r>
              <a:rPr lang="ru-RU" sz="2400" b="1" u="sng" dirty="0"/>
              <a:t>: </a:t>
            </a:r>
            <a:endParaRPr lang="ru-RU" sz="2400" b="1" u="sng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          </a:t>
            </a:r>
            <a:r>
              <a:rPr lang="ru-RU" b="1" dirty="0">
                <a:ln/>
                <a:solidFill>
                  <a:srgbClr val="004200"/>
                </a:solidFill>
              </a:rPr>
              <a:t>Проблема организованного досуга и экологии.</a:t>
            </a:r>
          </a:p>
          <a:p>
            <a:r>
              <a:rPr lang="ru-RU" sz="2400" b="1" u="sng" dirty="0" smtClean="0"/>
              <a:t>Цель</a:t>
            </a:r>
            <a:r>
              <a:rPr lang="ru-RU" sz="2400" b="1" dirty="0"/>
              <a:t>: </a:t>
            </a:r>
            <a:r>
              <a:rPr lang="ru-RU" sz="2400" dirty="0" smtClean="0"/>
              <a:t>    </a:t>
            </a:r>
            <a:r>
              <a:rPr lang="ru-RU" b="1" dirty="0">
                <a:ln/>
                <a:solidFill>
                  <a:srgbClr val="004200"/>
                </a:solidFill>
              </a:rPr>
              <a:t>Организация парковой зоны в Дубовой роще.</a:t>
            </a:r>
          </a:p>
          <a:p>
            <a:endParaRPr lang="ru-RU" b="1" dirty="0">
              <a:ln/>
              <a:solidFill>
                <a:srgbClr val="004200"/>
              </a:solidFill>
            </a:endParaRPr>
          </a:p>
          <a:p>
            <a:r>
              <a:rPr lang="ru-RU" sz="2400" b="1" u="sng" dirty="0" smtClean="0"/>
              <a:t>Задачи</a:t>
            </a:r>
            <a:r>
              <a:rPr lang="ru-RU" b="1" dirty="0">
                <a:ln/>
                <a:solidFill>
                  <a:srgbClr val="004200"/>
                </a:solidFill>
              </a:rPr>
              <a:t>: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1</a:t>
            </a:r>
            <a:r>
              <a:rPr lang="ru-RU" b="1" dirty="0">
                <a:ln/>
                <a:solidFill>
                  <a:srgbClr val="004200"/>
                </a:solidFill>
              </a:rPr>
              <a:t>. Создание проекта парка.</a:t>
            </a:r>
          </a:p>
          <a:p>
            <a:r>
              <a:rPr lang="ru-RU" b="1" dirty="0">
                <a:ln/>
                <a:solidFill>
                  <a:srgbClr val="004200"/>
                </a:solidFill>
              </a:rPr>
              <a:t>              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      </a:t>
            </a:r>
            <a:r>
              <a:rPr lang="ru-RU" b="1" dirty="0">
                <a:ln/>
                <a:solidFill>
                  <a:srgbClr val="004200"/>
                </a:solidFill>
              </a:rPr>
              <a:t>2. Участие в конкурсе на </a:t>
            </a:r>
            <a:endParaRPr lang="ru-RU" b="1" dirty="0" smtClean="0">
              <a:ln/>
              <a:solidFill>
                <a:srgbClr val="004200"/>
              </a:solidFill>
            </a:endParaRPr>
          </a:p>
          <a:p>
            <a:r>
              <a:rPr lang="ru-RU" b="1" dirty="0">
                <a:ln/>
                <a:solidFill>
                  <a:srgbClr val="004200"/>
                </a:solidFill>
              </a:rPr>
              <a:t>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                         премию Губернатора Московской области</a:t>
            </a:r>
          </a:p>
          <a:p>
            <a:r>
              <a:rPr lang="ru-RU" b="1" dirty="0">
                <a:ln/>
                <a:solidFill>
                  <a:srgbClr val="004200"/>
                </a:solidFill>
              </a:rPr>
              <a:t> </a:t>
            </a:r>
            <a:r>
              <a:rPr lang="ru-RU" b="1" dirty="0" smtClean="0">
                <a:ln/>
                <a:solidFill>
                  <a:srgbClr val="004200"/>
                </a:solidFill>
              </a:rPr>
              <a:t>                        «</a:t>
            </a:r>
            <a:r>
              <a:rPr lang="ru-RU" b="1" dirty="0">
                <a:ln/>
                <a:solidFill>
                  <a:srgbClr val="004200"/>
                </a:solidFill>
              </a:rPr>
              <a:t>Наше Подмосковье</a:t>
            </a:r>
            <a:r>
              <a:rPr lang="ru-RU" b="1" dirty="0" smtClean="0">
                <a:ln/>
                <a:solidFill>
                  <a:srgbClr val="004200"/>
                </a:solidFill>
              </a:rPr>
              <a:t>»</a:t>
            </a:r>
            <a:endParaRPr lang="ru-RU" sz="2000" b="1" dirty="0">
              <a:ln/>
              <a:solidFill>
                <a:srgbClr val="004200"/>
              </a:solidFill>
            </a:endParaRPr>
          </a:p>
        </p:txBody>
      </p:sp>
      <p:pic>
        <p:nvPicPr>
          <p:cNvPr id="4" name="Рисунок 3" descr="IMG_38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4797152"/>
            <a:ext cx="2520280" cy="168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846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ATIONKEY" val="WCIYYH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3192</TotalTime>
  <Words>593</Words>
  <Application>Microsoft Office PowerPoint</Application>
  <PresentationFormat>Экран (4:3)</PresentationFormat>
  <Paragraphs>155</Paragraphs>
  <Slides>32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Sveta</cp:lastModifiedBy>
  <cp:revision>233</cp:revision>
  <dcterms:created xsi:type="dcterms:W3CDTF">2016-11-08T13:41:53Z</dcterms:created>
  <dcterms:modified xsi:type="dcterms:W3CDTF">2017-06-10T07:59:20Z</dcterms:modified>
</cp:coreProperties>
</file>