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05" r:id="rId2"/>
    <p:sldId id="297" r:id="rId3"/>
    <p:sldId id="298" r:id="rId4"/>
    <p:sldId id="303" r:id="rId5"/>
    <p:sldId id="304" r:id="rId6"/>
    <p:sldId id="299" r:id="rId7"/>
    <p:sldId id="300" r:id="rId8"/>
    <p:sldId id="301" r:id="rId9"/>
    <p:sldId id="302" r:id="rId10"/>
    <p:sldId id="293" r:id="rId11"/>
    <p:sldId id="294" r:id="rId12"/>
    <p:sldId id="261" r:id="rId13"/>
    <p:sldId id="262" r:id="rId14"/>
    <p:sldId id="263" r:id="rId15"/>
    <p:sldId id="264" r:id="rId16"/>
    <p:sldId id="287" r:id="rId17"/>
    <p:sldId id="288" r:id="rId18"/>
    <p:sldId id="265" r:id="rId19"/>
    <p:sldId id="266" r:id="rId20"/>
    <p:sldId id="267" r:id="rId21"/>
    <p:sldId id="268" r:id="rId22"/>
    <p:sldId id="295" r:id="rId23"/>
    <p:sldId id="296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5" r:id="rId35"/>
    <p:sldId id="28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50" autoAdjust="0"/>
    <p:restoredTop sz="81583" autoAdjust="0"/>
  </p:normalViewPr>
  <p:slideViewPr>
    <p:cSldViewPr>
      <p:cViewPr varScale="1">
        <p:scale>
          <a:sx n="88" d="100"/>
          <a:sy n="88" d="100"/>
        </p:scale>
        <p:origin x="-10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82F5A-7D91-42A4-8CB5-B99792720FD7}" type="datetimeFigureOut">
              <a:rPr lang="ru-RU" smtClean="0"/>
              <a:t>30.04.2017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22C71-8556-444A-83FD-5C7BD01707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08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9713-9CD1-45C8-8DC7-DFCCC16586CF}" type="datetimeFigureOut">
              <a:rPr lang="ru-RU" smtClean="0"/>
              <a:t>30.04.2017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D6F5-0B4F-487B-A488-F21DB16261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581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9713-9CD1-45C8-8DC7-DFCCC16586CF}" type="datetimeFigureOut">
              <a:rPr lang="ru-RU" smtClean="0"/>
              <a:t>30.04.2017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D6F5-0B4F-487B-A488-F21DB16261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64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9713-9CD1-45C8-8DC7-DFCCC16586CF}" type="datetimeFigureOut">
              <a:rPr lang="ru-RU" smtClean="0"/>
              <a:t>30.04.2017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D6F5-0B4F-487B-A488-F21DB16261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11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9713-9CD1-45C8-8DC7-DFCCC16586CF}" type="datetimeFigureOut">
              <a:rPr lang="ru-RU" smtClean="0"/>
              <a:t>30.04.2017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D6F5-0B4F-487B-A488-F21DB16261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29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9713-9CD1-45C8-8DC7-DFCCC16586CF}" type="datetimeFigureOut">
              <a:rPr lang="ru-RU" smtClean="0"/>
              <a:t>30.04.2017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D6F5-0B4F-487B-A488-F21DB16261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03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9713-9CD1-45C8-8DC7-DFCCC16586CF}" type="datetimeFigureOut">
              <a:rPr lang="ru-RU" smtClean="0"/>
              <a:t>30.04.2017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D6F5-0B4F-487B-A488-F21DB16261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11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9713-9CD1-45C8-8DC7-DFCCC16586CF}" type="datetimeFigureOut">
              <a:rPr lang="ru-RU" smtClean="0"/>
              <a:t>30.04.2017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D6F5-0B4F-487B-A488-F21DB16261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2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9713-9CD1-45C8-8DC7-DFCCC16586CF}" type="datetimeFigureOut">
              <a:rPr lang="ru-RU" smtClean="0"/>
              <a:t>30.04.2017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D6F5-0B4F-487B-A488-F21DB16261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85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9713-9CD1-45C8-8DC7-DFCCC16586CF}" type="datetimeFigureOut">
              <a:rPr lang="ru-RU" smtClean="0"/>
              <a:t>30.04.2017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D6F5-0B4F-487B-A488-F21DB16261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004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9713-9CD1-45C8-8DC7-DFCCC16586CF}" type="datetimeFigureOut">
              <a:rPr lang="ru-RU" smtClean="0"/>
              <a:t>30.04.2017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D6F5-0B4F-487B-A488-F21DB16261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71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9713-9CD1-45C8-8DC7-DFCCC16586CF}" type="datetimeFigureOut">
              <a:rPr lang="ru-RU" smtClean="0"/>
              <a:t>30.04.2017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D6F5-0B4F-487B-A488-F21DB16261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35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89713-9CD1-45C8-8DC7-DFCCC16586CF}" type="datetimeFigureOut">
              <a:rPr lang="ru-RU" smtClean="0"/>
              <a:t>30.04.2017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8D6F5-0B4F-487B-A488-F21DB16261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10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0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7" y="-111968"/>
            <a:ext cx="9608277" cy="7146032"/>
          </a:xfrm>
          <a:prstGeom prst="rect">
            <a:avLst/>
          </a:prstGeom>
        </p:spPr>
      </p:pic>
      <p:pic>
        <p:nvPicPr>
          <p:cNvPr id="4" name="Picture 2" descr="http://files.geometria.ru/pics/original/039/222/392226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8" y="332656"/>
            <a:ext cx="3600000" cy="360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5936" y="1952836"/>
            <a:ext cx="55907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Космос </a:t>
            </a:r>
          </a:p>
          <a:p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математических</a:t>
            </a:r>
          </a:p>
          <a:p>
            <a:pPr algn="ctr"/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задачах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778" y="3932656"/>
            <a:ext cx="36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Ю.А.Гагарин – Первый космонавт планеты Земля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86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6" y="-99392"/>
            <a:ext cx="9608277" cy="71460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0112" y="548679"/>
            <a:ext cx="40098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транспортных корабля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везут на МКС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груз весом 3080 т.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доставил в два раза меньше, чем второй,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третий на 80 т больше,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первый.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Сколько тонн груза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везет каждый транспортный корабль?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32" y="1473353"/>
            <a:ext cx="5130001" cy="342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04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6" y="-99392"/>
            <a:ext cx="9608277" cy="7146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59000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первый корабль везет х т груза, тогда второй везет 2х т,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третий – (х+80) т. Т.к. все три корабля доставили груз весом 3080 т,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 составим и решим уравнение.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+ 2х + (х+80) = 3080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+ 2х +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х+80 = 3080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4х + 80 = 3080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4х = 3080 – 80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4х = 3000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3000 : 4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750,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т.е. первый корабль доставил 750 т груза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750·2 = 1500 (т) – доставил второй корабль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750 + 80 = 830 (т) – доставил третий корабль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750 ; 1500 ; 830.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8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6" y="-99392"/>
            <a:ext cx="9608277" cy="7146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1806" y="1045298"/>
            <a:ext cx="413995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6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высокая гора на Луне имеет высоту 11,5 км.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% составляет высота горы на Марсе,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она имеет высоту 25 км?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сколько километров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гора на Марсе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 горы на Луне?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66" y="1332668"/>
            <a:ext cx="510846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9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6" y="-99392"/>
            <a:ext cx="9608277" cy="7146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34164" y="1196752"/>
                <a:ext cx="9624165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Решение:</a:t>
                </a:r>
              </a:p>
              <a:p>
                <a:pPr algn="ctr"/>
                <a:endParaRPr lang="ru-RU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arenR"/>
                </a:pPr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</a:t>
                </a:r>
                <a:r>
                  <a:rPr lang="ru-RU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11,5 = 250:115 </a:t>
                </a: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2,173=217 (%) – высота горы на Марсе</a:t>
                </a:r>
              </a:p>
              <a:p>
                <a:endParaRPr lang="ru-RU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25 -11,5 = 13,5 (км) – гора на Марсе выше горы на Луне</a:t>
                </a:r>
              </a:p>
              <a:p>
                <a:endParaRPr lang="ru-RU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13,5. </a:t>
                </a:r>
                <a:endParaRPr lang="ru-RU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164" y="1196752"/>
                <a:ext cx="9624165" cy="3970318"/>
              </a:xfrm>
              <a:prstGeom prst="rect">
                <a:avLst/>
              </a:prstGeom>
              <a:blipFill rotWithShape="1">
                <a:blip r:embed="rId3"/>
                <a:stretch>
                  <a:fillRect l="-1267" t="-1534" r="-1330" b="-32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47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6" y="-99392"/>
            <a:ext cx="9608277" cy="71460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8829" y="332656"/>
            <a:ext cx="41399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7 </a:t>
            </a:r>
          </a:p>
          <a:p>
            <a:pPr algn="just"/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1243934"/>
            <a:ext cx="4081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 Луны 3474 км ,что составляет 25%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диаметра Земли.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Луна имеет многократно меньшую массу и в 6 раз более сильную гравитацию,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Земля.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 полностью обращается вокруг планеты 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27,3 дней. 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диаметр Земли.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5417" y="4797152"/>
            <a:ext cx="49745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Луна – единственный спутник Земли,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самым близким к Солнцу планетарным спутником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вторым по яркости после Солнца объектом на земном небосводе.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30" y="1225208"/>
            <a:ext cx="4974549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0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6" y="-99392"/>
            <a:ext cx="9608277" cy="7146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8276" y="1484784"/>
            <a:ext cx="95671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algn="ctr"/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3474 : 0,25 = 347400 : 25 = 13896 (км) – диаметр Земли</a:t>
            </a:r>
          </a:p>
          <a:p>
            <a:pPr marL="342900" indent="-342900">
              <a:buAutoNum type="arabicParenR"/>
            </a:pP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Ответ: 13896.</a:t>
            </a:r>
          </a:p>
        </p:txBody>
      </p:sp>
    </p:spTree>
    <p:extLst>
      <p:ext uri="{BB962C8B-B14F-4D97-AF65-F5344CB8AC3E}">
        <p14:creationId xmlns:p14="http://schemas.microsoft.com/office/powerpoint/2010/main" val="35429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6" y="-99392"/>
            <a:ext cx="9608277" cy="7146032"/>
          </a:xfrm>
          <a:prstGeom prst="rect">
            <a:avLst/>
          </a:prstGeom>
        </p:spPr>
      </p:pic>
      <p:pic>
        <p:nvPicPr>
          <p:cNvPr id="3" name="Picture 2" descr="Каково расстояние между Землей и Луной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84654"/>
            <a:ext cx="5164557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0093" y="1241902"/>
            <a:ext cx="40299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Земли до Луны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примерно 384400 км.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сколько секунд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это расстояние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луч света? </a:t>
            </a:r>
          </a:p>
          <a:p>
            <a:pPr algn="just"/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18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6" y="-99392"/>
            <a:ext cx="9608277" cy="7146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9139" y="1340768"/>
                <a:ext cx="9590002" cy="3806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Решение:</a:t>
                </a:r>
                <a:endParaRPr lang="ru-RU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ru-RU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ru-RU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</a:t>
                </a:r>
                <a:endParaRPr lang="ru-RU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=</a:t>
                </a:r>
                <a:r>
                  <a:rPr lang="ru-RU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384.400.000 м</m:t>
                        </m:r>
                      </m:num>
                      <m:den>
                        <m:r>
                          <a:rPr lang="ru-RU" sz="32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299.792.458</m:t>
                        </m:r>
                        <m:sSub>
                          <m:sSubPr>
                            <m:ctrlPr>
                              <a:rPr lang="ru-RU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 м/</m:t>
                            </m:r>
                          </m:e>
                          <m:sub>
                            <m:r>
                              <a:rPr lang="ru-RU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с</m:t>
                            </m:r>
                          </m:sub>
                        </m:sSub>
                      </m:den>
                    </m:f>
                    <m:r>
                      <a:rPr lang="ru-RU" sz="32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≈</m:t>
                    </m:r>
                    <m:r>
                      <a:rPr lang="ru-RU" sz="32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1,255 с</a:t>
                </a:r>
              </a:p>
              <a:p>
                <a:pPr algn="ctr"/>
                <a:endParaRPr lang="ru-RU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1,255.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139" y="1340768"/>
                <a:ext cx="9590002" cy="3806427"/>
              </a:xfrm>
              <a:prstGeom prst="rect">
                <a:avLst/>
              </a:prstGeom>
              <a:blipFill rotWithShape="1">
                <a:blip r:embed="rId3"/>
                <a:stretch>
                  <a:fillRect t="-2244" b="-43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42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6" y="-99392"/>
            <a:ext cx="9608277" cy="71460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2"/>
          <a:stretch/>
        </p:blipFill>
        <p:spPr>
          <a:xfrm>
            <a:off x="358313" y="1052736"/>
            <a:ext cx="4661643" cy="3600000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58313" y="4725144"/>
            <a:ext cx="4661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искусственный спутник Земли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запущен 4 октября 1957 года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649278"/>
            <a:ext cx="451394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 длину круговой орбиты искусственного спутника Земли,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спутник вращается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расстоянии 320 км от Земли,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радиус Земли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 6370 км. </a:t>
            </a:r>
          </a:p>
          <a:p>
            <a:pPr algn="just"/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11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6" y="-99392"/>
            <a:ext cx="9608277" cy="7146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052736"/>
            <a:ext cx="95801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320 + 6370 = 6690 (км) – общий радиус орбиты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2</a:t>
            </a:r>
            <a:r>
              <a:rPr lang="el-G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= 2 · 3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· 6690 = 42013,2 (км) – длина круговой  	          орбиты искусственного спутника Земли</a:t>
            </a: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42013,2.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1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6" y="-99392"/>
            <a:ext cx="9608277" cy="7146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056" y="476672"/>
            <a:ext cx="451394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Космический корабль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«Восток-1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Ю.А.Гагарин совершил первый полет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1961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года,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поднят на максимальную высоту 327 км.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каком расстоянии от корабля находились в это время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наиболее удаленные от него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видимые космонавтом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участки поверхности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Земли?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1" r="12499"/>
          <a:stretch/>
        </p:blipFill>
        <p:spPr>
          <a:xfrm>
            <a:off x="339493" y="1319875"/>
            <a:ext cx="4769355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3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6" y="-99392"/>
            <a:ext cx="9608277" cy="7146032"/>
          </a:xfrm>
          <a:prstGeom prst="rect">
            <a:avLst/>
          </a:prstGeom>
        </p:spPr>
      </p:pic>
      <p:pic>
        <p:nvPicPr>
          <p:cNvPr id="3" name="Picture 6" descr="Комета Биэлы в феврале 1846, вскоре после распада ядра на две части. Рисунок Э. Вайсс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0"/>
          <a:stretch/>
        </p:blipFill>
        <p:spPr bwMode="auto">
          <a:xfrm>
            <a:off x="248611" y="1340768"/>
            <a:ext cx="5163447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6851" y="3933056"/>
            <a:ext cx="516344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омета Биэлы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распалась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мелкие части.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1872 году астрономы наблюдали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густой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метеорный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дождь, который получил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Андромедиды,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Биэлиды.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Дожди наблюдались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XIX века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позже прекратились.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2058" y="398155"/>
            <a:ext cx="41975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10</a:t>
            </a:r>
          </a:p>
          <a:p>
            <a:pPr algn="ctr"/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Комета – небесное тело, состоящее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замороженной воды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газа, смешанных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частицами пыли и камня.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Они движутся с большой скоростью.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сколько часов комета Биэлы пролетит расстояние 5100 км, если ее скорость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км/ч?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96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6" y="-99392"/>
            <a:ext cx="9608277" cy="7146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8277" y="1039416"/>
            <a:ext cx="96082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algn="ctr"/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v · t</a:t>
            </a:r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= S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5100 : 17 = 300 (ч)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Ответ: 300.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6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6" y="-99392"/>
            <a:ext cx="9608277" cy="7146032"/>
          </a:xfrm>
          <a:prstGeom prst="rect">
            <a:avLst/>
          </a:prstGeom>
        </p:spPr>
      </p:pic>
      <p:pic>
        <p:nvPicPr>
          <p:cNvPr id="3" name="Picture 2" descr="http://bm.img.com.ua/berlin/storage/300x200/378fa527aa3e40c283cb8637a1c03a3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9" y="1052736"/>
            <a:ext cx="5130000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6007" y="4472736"/>
            <a:ext cx="51300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Комета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(от др.-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греч.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волосатый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косматый)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небольшое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небесное тело, обращающееся вокруг Солнца по коническому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сечению с растянутой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орбитой.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приближении к Солнцу 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комета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образует 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иногда 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 из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газа и пыли.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10159" y="260648"/>
                <a:ext cx="4279842" cy="5698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Задача 11 </a:t>
                </a:r>
              </a:p>
              <a:p>
                <a:pPr algn="ctr"/>
                <a:endParaRPr lang="ru-RU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Падающая комета разбивается </a:t>
                </a:r>
              </a:p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две части. </a:t>
                </a:r>
              </a:p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часть пересекает параллельные плоскости летящего космического корабля и станции  в точках </a:t>
                </a:r>
              </a:p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  <m:sub>
                        <m:r>
                          <a:rPr lang="ru-RU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  <m:sub>
                        <m:r>
                          <a:rPr lang="ru-RU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соответственно, </a:t>
                </a:r>
              </a:p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часть – в точках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В</m:t>
                        </m:r>
                      </m:e>
                      <m:sub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ru-RU" sz="20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В</m:t>
                        </m:r>
                      </m:e>
                      <m:sub>
                        <m:r>
                          <a:rPr lang="ru-RU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  <m:sub>
                        <m:r>
                          <a:rPr lang="ru-RU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В</m:t>
                        </m:r>
                      </m:e>
                      <m:sub>
                        <m:r>
                          <a:rPr lang="ru-RU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  <m:sub>
                        <m:r>
                          <a:rPr lang="ru-RU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если расстояние между двумя частями кометы, пересекающий корабль,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  <m:sub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В</m:t>
                        </m:r>
                      </m:e>
                      <m:sub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 м, </a:t>
                </a:r>
              </a:p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между кометой и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частью, пересекающий корабль,</a:t>
                </a:r>
              </a:p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  <m:sub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  <m:sub>
                        <m:r>
                          <a:rPr lang="ru-RU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=24 м,</a:t>
                </a:r>
              </a:p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  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  <m:sub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0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  <m:sub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  <m:sub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159" y="260648"/>
                <a:ext cx="4279842" cy="5698227"/>
              </a:xfrm>
              <a:prstGeom prst="rect">
                <a:avLst/>
              </a:prstGeom>
              <a:blipFill rotWithShape="1">
                <a:blip r:embed="rId4"/>
                <a:stretch>
                  <a:fillRect t="-1070" r="-2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359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6" y="-99392"/>
            <a:ext cx="9608277" cy="7146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59364" y="661080"/>
                <a:ext cx="6384636" cy="6111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Т.к.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  <m:sub>
                        <m:r>
                          <a:rPr lang="ru-RU" sz="28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В</m:t>
                        </m:r>
                      </m:e>
                      <m:sub>
                        <m:r>
                          <a:rPr lang="ru-RU" sz="28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18м, 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  <m:sub>
                        <m:r>
                          <a:rPr lang="ru-RU" sz="28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24м, 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  <m:sub>
                        <m:r>
                          <a:rPr lang="ru-RU" sz="28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b="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3200" b="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b="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  <m:sub>
                        <m:r>
                          <a:rPr lang="ru-RU" sz="2800" b="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b="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  <m:sub>
                        <m:r>
                          <a:rPr lang="ru-RU" sz="2800" b="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</a:t>
                </a:r>
                <a:r>
                  <a:rPr lang="ru-RU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  <m:sub>
                        <m:r>
                          <a:rPr lang="ru-RU" sz="28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  <m:sub>
                        <m:r>
                          <a:rPr lang="ru-RU" sz="28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  <m:sub>
                        <m:r>
                          <a:rPr lang="ru-RU" sz="2800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  <m:sub>
                        <m:r>
                          <a:rPr lang="ru-RU" sz="2800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2800" b="0" i="0" dirty="0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  <m:sub>
                        <m:r>
                          <a:rPr lang="ru-RU" sz="2800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  <m:sub>
                        <m:r>
                          <a:rPr lang="ru-RU" sz="2800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ru-RU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  <m:sub>
                        <m:r>
                          <a:rPr lang="ru-RU" sz="2800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  <m:sub>
                        <m:r>
                          <a:rPr lang="ru-RU" sz="2800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b="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  <m:sSub>
                          <m:sSubPr>
                            <m:ctrlPr>
                              <a:rPr lang="ru-RU" sz="32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32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А</m:t>
                            </m:r>
                          </m:e>
                          <m:sub>
                            <m:r>
                              <a:rPr lang="ru-RU" sz="32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ru-RU" sz="3200" b="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1,5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2А</m:t>
                        </m:r>
                        <m:sSub>
                          <m:sSubPr>
                            <m:ctrlPr>
                              <a:rPr lang="ru-RU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А</m:t>
                            </m:r>
                          </m:e>
                          <m:sub>
                            <m:r>
                              <a:rPr lang="ru-RU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ru-RU" sz="32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u-RU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  <m:sub>
                        <m:r>
                          <a:rPr lang="ru-RU" sz="28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2А</m:t>
                        </m:r>
                        <m:sSub>
                          <m:sSubPr>
                            <m:ctrlPr>
                              <a:rPr lang="ru-RU" sz="3200" i="1">
                                <a:solidFill>
                                  <a:prstClr val="white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3200" i="1">
                                <a:solidFill>
                                  <a:prstClr val="white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А</m:t>
                            </m:r>
                          </m:e>
                          <m:sub>
                            <m:r>
                              <a:rPr lang="ru-RU" sz="3200" i="1">
                                <a:solidFill>
                                  <a:prstClr val="white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ru-RU" sz="32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u-RU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  <m:sub>
                        <m:r>
                          <a:rPr lang="ru-RU" sz="28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2А</m:t>
                        </m:r>
                        <m:sSub>
                          <m:sSubPr>
                            <m:ctrlPr>
                              <a:rPr lang="ru-RU" sz="3200" i="1">
                                <a:solidFill>
                                  <a:prstClr val="white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3200" i="1">
                                <a:solidFill>
                                  <a:prstClr val="white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А</m:t>
                            </m:r>
                          </m:e>
                          <m:sub>
                            <m:r>
                              <a:rPr lang="ru-RU" sz="3200" i="1">
                                <a:solidFill>
                                  <a:prstClr val="white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ru-RU" sz="32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24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  <m:sub>
                        <m:r>
                          <a:rPr lang="ru-RU" sz="28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</a:p>
              <a:p>
                <a:endParaRPr lang="ru-RU" sz="1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  <m:sub>
                        <m:r>
                          <a:rPr lang="ru-RU" sz="28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7, тогда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sSub>
                          <m:sSubPr>
                            <m:ctrlPr>
                              <a:rPr lang="ru-RU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А</m:t>
                            </m:r>
                          </m:e>
                          <m:sub>
                            <m:r>
                              <a:rPr lang="ru-RU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ru-RU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В</m:t>
                            </m:r>
                          </m:e>
                          <m:sub>
                            <m:r>
                              <a:rPr lang="ru-RU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ru-RU" sz="2800" b="0" i="0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endParaRPr lang="ru-RU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24·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  <m:sub>
                        <m:r>
                          <a:rPr lang="ru-RU" sz="28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В</m:t>
                        </m:r>
                      </m:e>
                      <m:sub>
                        <m:r>
                          <a:rPr lang="ru-RU" sz="28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1296, т.е.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  <m:sub>
                        <m:r>
                          <a:rPr lang="ru-RU" sz="28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В</m:t>
                        </m:r>
                      </m:e>
                      <m:sub>
                        <m:r>
                          <a:rPr lang="ru-RU" sz="28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54.</a:t>
                </a:r>
              </a:p>
              <a:p>
                <a:endParaRPr lang="ru-RU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Ответ: 54.</a:t>
                </a:r>
                <a:endParaRPr lang="ru-RU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364" y="661080"/>
                <a:ext cx="6384636" cy="6111738"/>
              </a:xfrm>
              <a:prstGeom prst="rect">
                <a:avLst/>
              </a:prstGeom>
              <a:blipFill rotWithShape="1">
                <a:blip r:embed="rId3"/>
                <a:stretch>
                  <a:fillRect l="-2006" r="-26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-133397" y="0"/>
            <a:ext cx="9723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algn="ctr"/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611560" y="629072"/>
            <a:ext cx="1360200" cy="23678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1979712" y="629072"/>
            <a:ext cx="0" cy="23678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11560" y="3000326"/>
            <a:ext cx="13681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291660" y="1813012"/>
            <a:ext cx="6880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35686" y="11846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7210" y="1289792"/>
                <a:ext cx="5784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8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А</m:t>
                          </m:r>
                        </m:e>
                        <m:sub>
                          <m:r>
                            <a:rPr lang="ru-RU" sz="28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10" y="1289792"/>
                <a:ext cx="57842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5476" y="2735342"/>
                <a:ext cx="5360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8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А</m:t>
                          </m:r>
                        </m:e>
                        <m:sub>
                          <m:r>
                            <a:rPr lang="ru-RU" sz="28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6" y="2735342"/>
                <a:ext cx="53608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71760" y="1289792"/>
                <a:ext cx="5360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8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В</m:t>
                          </m:r>
                        </m:e>
                        <m:sub>
                          <m:r>
                            <a:rPr lang="ru-RU" sz="28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760" y="1289792"/>
                <a:ext cx="53608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81038" y="2738716"/>
                <a:ext cx="5440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8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В</m:t>
                          </m:r>
                        </m:e>
                        <m:sub>
                          <m:r>
                            <a:rPr lang="ru-RU" sz="28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038" y="2738716"/>
                <a:ext cx="54403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377012" y="1813012"/>
            <a:ext cx="530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2252" y="828127"/>
            <a:ext cx="52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5731" y="2043844"/>
            <a:ext cx="530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04994" y="3000326"/>
            <a:ext cx="530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341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7" y="-76512"/>
            <a:ext cx="9608277" cy="7146032"/>
          </a:xfrm>
          <a:prstGeom prst="rect">
            <a:avLst/>
          </a:prstGeom>
        </p:spPr>
      </p:pic>
      <p:pic>
        <p:nvPicPr>
          <p:cNvPr id="3" name="Picture 2" descr="https://upload.wikimedia.org/wikipedia/commons/3/33/Soyuz45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97" y="1054001"/>
            <a:ext cx="5040000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4097" y="4869160"/>
            <a:ext cx="504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в мире орбитальная космическая станция образована 16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1969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стыковки космических кораблей «Союз-4» и «Союз-5»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4097" y="591066"/>
            <a:ext cx="416004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12 </a:t>
            </a:r>
          </a:p>
          <a:p>
            <a:pPr algn="ctr"/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Орбитальная космическая станция имела период обращения 88,85 мин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среднюю высоту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поверхностью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 20 км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(считая орбиту круговой).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Найти среднюю скорость движения станции. </a:t>
            </a:r>
          </a:p>
        </p:txBody>
      </p:sp>
    </p:spTree>
    <p:extLst>
      <p:ext uri="{BB962C8B-B14F-4D97-AF65-F5344CB8AC3E}">
        <p14:creationId xmlns:p14="http://schemas.microsoft.com/office/powerpoint/2010/main" val="1221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6" y="-99392"/>
            <a:ext cx="9608277" cy="7146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505" y="1628800"/>
                <a:ext cx="9482496" cy="4800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Дано:                                             Решение:</a:t>
                </a:r>
              </a:p>
              <a:p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 =88,85 мин =5331с   Скорость находим по формуле:</a:t>
                </a: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230 </a:t>
                </a:r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км                           </a:t>
                </a:r>
                <a:r>
                  <a:rPr lang="en-US" sz="3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  <m:r>
                      <a:rPr lang="ru-RU" sz="3600" b="0" i="0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3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3600" i="1" dirty="0" smtClean="0">
                  <a:solidFill>
                    <a:schemeClr val="bg1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6378</a:t>
                </a:r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км                  Радиус орбиты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h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v</a:t>
                </a:r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sz="2800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 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2·3</m:t>
                        </m:r>
                        <m:r>
                          <a:rPr lang="ru-RU" sz="28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14</m:t>
                        </m:r>
                        <m:r>
                          <a:rPr lang="ru-RU" sz="28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·(6378км+230км)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5331с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schemeClr val="bg1"/>
                    </a:solidFill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</a:t>
                </a:r>
              </a:p>
              <a:p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</a:t>
                </a:r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ctr"/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≈</m:t>
                    </m:r>
                    <m:r>
                      <a:rPr lang="ru-RU" sz="28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7,8 км/с</m:t>
                    </m:r>
                  </m:oMath>
                </a14:m>
                <a:endParaRPr lang="ru-RU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7,8.  </a:t>
                </a:r>
                <a:endParaRPr lang="ru-RU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5" y="1628800"/>
                <a:ext cx="9482496" cy="4800097"/>
              </a:xfrm>
              <a:prstGeom prst="rect">
                <a:avLst/>
              </a:prstGeom>
              <a:blipFill rotWithShape="1">
                <a:blip r:embed="rId3"/>
                <a:stretch>
                  <a:fillRect l="-1350" t="-1269" b="-2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0" y="3933056"/>
            <a:ext cx="34198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419872" y="1628800"/>
            <a:ext cx="0" cy="30963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2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6" y="-99392"/>
            <a:ext cx="9608277" cy="7146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552028"/>
            <a:ext cx="41719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13 </a:t>
            </a:r>
          </a:p>
          <a:p>
            <a:pPr algn="ctr"/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лунохода, расстояние между которыми 10 км, направились к месту падения метеорита.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двигался на север, другой на восток.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расстояние,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преодолел каждый, если один из них проехал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 км больше,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другой.</a:t>
            </a:r>
          </a:p>
        </p:txBody>
      </p:sp>
      <p:pic>
        <p:nvPicPr>
          <p:cNvPr id="6" name="Picture 2" descr="http://ussr-kruto.ru/wp-content/uploads/2012/12/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"/>
          <a:stretch/>
        </p:blipFill>
        <p:spPr bwMode="auto">
          <a:xfrm>
            <a:off x="372559" y="1124744"/>
            <a:ext cx="4775505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4461182"/>
            <a:ext cx="54254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«Луноход-1» предназначен для изучения механических свойств лунной поверхности, фотосъемки и телесъемки Луны, проведения экспериментов с наземным лазерным дальномером, наблюдений за солнечным излучением.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Доставлен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поверхность Луны 17 ноября 1970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советской межпланетной станцией «Луна-17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проработал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сентября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1971 года.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6" y="-99392"/>
            <a:ext cx="9608277" cy="7146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" y="227158"/>
                <a:ext cx="9590001" cy="606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Решение:</a:t>
                </a:r>
              </a:p>
              <a:p>
                <a:pPr algn="ctr"/>
                <a:endParaRPr lang="ru-RU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Пусть х км прошел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луноход, тогда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  <a:r>
                  <a:rPr lang="ru-RU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(х + 2) км. </a:t>
                </a:r>
              </a:p>
              <a:p>
                <a:pPr algn="ctr"/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Т.к.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двигался на север, а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восток, </a:t>
                </a:r>
              </a:p>
              <a:p>
                <a:pPr algn="ctr"/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расстояние между ними   х² + (х + 2)² км. </a:t>
                </a:r>
              </a:p>
              <a:p>
                <a:pPr algn="ctr"/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Т.к. расстояние между луноходами было10 км,</a:t>
                </a:r>
              </a:p>
              <a:p>
                <a:pPr algn="ctr"/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 составим и решим уравнение.</a:t>
                </a:r>
              </a:p>
              <a:p>
                <a:pPr algn="ctr"/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х² + (х + 2)² = 10²</a:t>
                </a:r>
              </a:p>
              <a:p>
                <a:pPr algn="ctr"/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х² + х² + 4х + 4 = 100</a:t>
                </a:r>
              </a:p>
              <a:p>
                <a:pPr algn="ctr"/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2х² + 4х – 96 = 0 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ru-RU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2 </a:t>
                </a:r>
                <a:endParaRPr lang="ru-RU" sz="2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х² +2х – 48 = 0</a:t>
                </a:r>
              </a:p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49,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х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=-8 – не удовлетворяет условию задачи;</a:t>
                </a:r>
              </a:p>
              <a:p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х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– путь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лунохода, тогда путь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  <a:r>
                  <a:rPr lang="ru-RU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8 км.</a:t>
                </a:r>
                <a:endPara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6; 8.</a:t>
                </a:r>
                <a:endPara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27158"/>
                <a:ext cx="9590001" cy="6063198"/>
              </a:xfrm>
              <a:prstGeom prst="rect">
                <a:avLst/>
              </a:prstGeom>
              <a:blipFill rotWithShape="1">
                <a:blip r:embed="rId3"/>
                <a:stretch>
                  <a:fillRect t="-804" b="-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86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6" y="-99392"/>
            <a:ext cx="9608277" cy="71460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45" y="1004166"/>
            <a:ext cx="5411281" cy="3600000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88245" y="4664526"/>
            <a:ext cx="54112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летчика-космонавта, Героя России Артемьева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лега Германовича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борта МКС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231" y="4656100"/>
            <a:ext cx="2154144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64244" y="404664"/>
                <a:ext cx="4110118" cy="4063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Задача 14 </a:t>
                </a:r>
              </a:p>
              <a:p>
                <a:pPr algn="ctr"/>
                <a:endParaRPr lang="ru-RU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Метр был определен как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20.000.000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длины дуги </a:t>
                </a:r>
              </a:p>
              <a:p>
                <a:pPr algn="ctr"/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земного меридиана. </a:t>
                </a:r>
              </a:p>
              <a:p>
                <a:pPr algn="ctr"/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Какой длины был бы </a:t>
                </a:r>
              </a:p>
              <a:p>
                <a:pPr algn="ctr"/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«лунный метр», </a:t>
                </a:r>
              </a:p>
              <a:p>
                <a:pPr algn="ctr"/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определенный </a:t>
                </a:r>
              </a:p>
              <a:p>
                <a:pPr algn="ctr"/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таким образом на Луне?</a:t>
                </a:r>
              </a:p>
              <a:p>
                <a:pPr algn="ctr"/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Радиус Луны 1700 км.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244" y="404664"/>
                <a:ext cx="4110118" cy="4063292"/>
              </a:xfrm>
              <a:prstGeom prst="rect">
                <a:avLst/>
              </a:prstGeom>
              <a:blipFill rotWithShape="1">
                <a:blip r:embed="rId5"/>
                <a:stretch>
                  <a:fillRect t="-1499" b="-23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28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6" y="-99392"/>
            <a:ext cx="9608277" cy="7146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-18276" y="116632"/>
                <a:ext cx="9608277" cy="6687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Решение:</a:t>
                </a:r>
              </a:p>
              <a:p>
                <a:pPr lvl="0" algn="ctr"/>
                <a:endParaRPr lang="ru-RU" sz="2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:r>
                  <a:rPr lang="ru-RU" sz="2400" u="sng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способ</a:t>
                </a:r>
                <a:r>
                  <a:rPr lang="ru-RU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Длины дуги меридиана – это половина длины</a:t>
                </a:r>
              </a:p>
              <a:p>
                <a:pPr lvl="0" algn="ctr"/>
                <a:r>
                  <a:rPr lang="ru-RU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окружности с радиусом, равным радиусу планеты. </a:t>
                </a:r>
              </a:p>
              <a:p>
                <a:pPr lvl="0" algn="ctr"/>
                <a:r>
                  <a:rPr lang="ru-RU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Длина окружности </a:t>
                </a:r>
                <a:r>
                  <a:rPr 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</a:t>
                </a:r>
                <a:r>
                  <a:rPr lang="ru-RU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связана с ее радиусом </a:t>
                </a:r>
                <a:r>
                  <a:rPr 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соотношением</a:t>
                </a:r>
              </a:p>
              <a:p>
                <a:pPr lvl="0" algn="ctr"/>
                <a:r>
                  <a:rPr 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= 2</a:t>
                </a:r>
                <a:r>
                  <a:rPr lang="el-GR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 algn="ctr"/>
                <a:r>
                  <a:rPr lang="ru-RU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Тогда «лунный метр» будет равен (в земных метрах)</a:t>
                </a:r>
              </a:p>
              <a:p>
                <a:pPr lvl="0" algn="ctr"/>
                <a:r>
                  <a:rPr 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·</a:t>
                </a:r>
                <a:r>
                  <a:rPr 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2· 3</a:t>
                </a:r>
                <a:r>
                  <a:rPr lang="ru-RU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ru-RU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· 1700 · 1000·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20.000.000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dirty="0">
                        <a:solidFill>
                          <a:prstClr val="white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≈0,27</m:t>
                    </m:r>
                    <m:r>
                      <a:rPr lang="ru-RU" sz="2400" b="0" i="1" dirty="0" smtClean="0">
                        <a:solidFill>
                          <a:prstClr val="white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ru-RU" sz="2400" b="0" i="1" dirty="0" smtClean="0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0" i="1" dirty="0" smtClean="0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м</m:t>
                        </m:r>
                      </m:e>
                    </m:d>
                    <m:r>
                      <a:rPr lang="ru-RU" sz="2400" b="0" i="1" dirty="0" smtClean="0">
                        <a:solidFill>
                          <a:prstClr val="white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b="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lvl="0"/>
                <a:r>
                  <a:rPr lang="ru-RU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</a:p>
              <a:p>
                <a:pPr lvl="0"/>
                <a:r>
                  <a:rPr lang="ru-RU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ru-RU" sz="2400" u="sng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способ.</a:t>
                </a:r>
              </a:p>
              <a:p>
                <a:pPr lvl="0" algn="ctr"/>
                <a:r>
                  <a:rPr lang="ru-RU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Отношение длины «лунного метра» к длине земного </a:t>
                </a:r>
              </a:p>
              <a:p>
                <a:pPr lvl="0" algn="ctr"/>
                <a:r>
                  <a:rPr lang="ru-RU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будет равно отношению радиусов Луны и Земли, т.е.</a:t>
                </a:r>
              </a:p>
              <a:p>
                <a:pPr lvl="0" algn="ctr"/>
                <a:endParaRPr lang="ru-RU" sz="2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L</m:t>
                        </m:r>
                        <m:r>
                          <a:rPr lang="ru-RU" sz="2400" b="0" i="0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Луны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L</m:t>
                        </m:r>
                        <m:r>
                          <a:rPr lang="ru-RU" sz="2400" b="0" i="0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Земли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ru-RU" sz="2400" b="0" i="1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Луны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ru-RU" sz="2400" b="0" i="1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Земли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1700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6400</m:t>
                        </m:r>
                      </m:den>
                    </m:f>
                    <m:r>
                      <a:rPr lang="ru-RU" sz="2400" i="1" dirty="0">
                        <a:solidFill>
                          <a:prstClr val="white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≈0,27 </m:t>
                    </m:r>
                    <m:d>
                      <m:dPr>
                        <m:ctrlPr>
                          <a:rPr lang="ru-RU" sz="2400" b="0" i="1" dirty="0" smtClean="0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 dirty="0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м</m:t>
                        </m:r>
                      </m:e>
                    </m:d>
                    <m:r>
                      <a:rPr lang="ru-RU" sz="2400" b="0" i="1" dirty="0" smtClean="0">
                        <a:solidFill>
                          <a:prstClr val="white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:endParaRPr lang="ru-RU" sz="2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:endParaRPr lang="ru-RU" sz="1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:r>
                  <a:rPr lang="ru-RU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0,27.</a:t>
                </a:r>
                <a:endParaRPr lang="ru-RU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276" y="116632"/>
                <a:ext cx="9608277" cy="6687856"/>
              </a:xfrm>
              <a:prstGeom prst="rect">
                <a:avLst/>
              </a:prstGeom>
              <a:blipFill rotWithShape="1">
                <a:blip r:embed="rId3"/>
                <a:stretch>
                  <a:fillRect t="-7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8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6" y="-99392"/>
            <a:ext cx="9608277" cy="7146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" y="692487"/>
                <a:ext cx="9590001" cy="5516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Дано:</a:t>
                </a:r>
              </a:p>
              <a:p>
                <a:pPr algn="ctr"/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327 км</a:t>
                </a:r>
              </a:p>
              <a:p>
                <a:pPr algn="ctr"/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Земли</m:t>
                        </m:r>
                      </m:sub>
                    </m:sSub>
                  </m:oMath>
                </a14:m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6400 км                   </a:t>
                </a:r>
              </a:p>
              <a:p>
                <a:pPr algn="ctr"/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Найти:</a:t>
                </a:r>
              </a:p>
              <a:p>
                <a:pPr algn="ctr"/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</a:t>
                </a:r>
              </a:p>
              <a:p>
                <a:pPr algn="ctr"/>
                <a:endParaRPr lang="ru-RU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Решение:</a:t>
                </a:r>
              </a:p>
              <a:p>
                <a:pPr marL="457200" indent="-457200">
                  <a:buAutoNum type="arabicParenR"/>
                </a:pPr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Проведем касательную СВ к окр.(О;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=ОВ), </a:t>
                </a:r>
                <a:r>
                  <a:rPr lang="el-GR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ru-RU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 -прямоугольный,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DC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327 км, 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ОВ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Земли</m:t>
                        </m:r>
                      </m:sub>
                    </m:sSub>
                    <m:r>
                      <a:rPr lang="ru-RU" sz="2400" i="1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6400 км, </a:t>
                </a:r>
              </a:p>
              <a:p>
                <a:pPr marL="457200" indent="-457200">
                  <a:buAutoNum type="arabicParenR"/>
                </a:pPr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 = 327+6400 =  = 6727 (км).</a:t>
                </a:r>
              </a:p>
              <a:p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 ВС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7627² −</m:t>
                        </m:r>
                        <m:sSup>
                          <m:sSupPr>
                            <m:ctrlPr>
                              <a:rPr lang="ru-RU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6400</m:t>
                            </m:r>
                          </m:e>
                          <m:sup>
                            <m:r>
                              <a:rPr lang="ru-RU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2072 (км)</a:t>
                </a:r>
              </a:p>
              <a:p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2072 км.</a:t>
                </a:r>
              </a:p>
              <a:p>
                <a:pPr algn="ctr"/>
                <a:endParaRPr lang="ru-RU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692487"/>
                <a:ext cx="9590001" cy="5516831"/>
              </a:xfrm>
              <a:prstGeom prst="rect">
                <a:avLst/>
              </a:prstGeom>
              <a:blipFill rotWithShape="1">
                <a:blip r:embed="rId3"/>
                <a:stretch>
                  <a:fillRect l="-954" t="-884" r="-15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Блок-схема: узел 3"/>
          <p:cNvSpPr/>
          <p:nvPr/>
        </p:nvSpPr>
        <p:spPr>
          <a:xfrm>
            <a:off x="683568" y="1271630"/>
            <a:ext cx="1872208" cy="1869338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259632" y="692487"/>
            <a:ext cx="2088232" cy="17284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259632" y="692487"/>
            <a:ext cx="360040" cy="15138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619672" y="1545388"/>
            <a:ext cx="661925" cy="6609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26694" y="292377"/>
            <a:ext cx="43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1597" y="1169540"/>
            <a:ext cx="39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39652" y="2206299"/>
            <a:ext cx="39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1610" y="1007455"/>
            <a:ext cx="39604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037181" y="1569650"/>
            <a:ext cx="118584" cy="1105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037181" y="1449393"/>
            <a:ext cx="86547" cy="1202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2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6" y="-99392"/>
            <a:ext cx="9608277" cy="71460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5" y="1261722"/>
            <a:ext cx="5407720" cy="3600000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79883" y="332656"/>
                <a:ext cx="4110118" cy="593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Задача 15</a:t>
                </a:r>
              </a:p>
              <a:p>
                <a:pPr algn="ctr"/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Тело движется вокруг планеты на расстоянии </a:t>
                </a:r>
              </a:p>
              <a:p>
                <a:pPr algn="ctr"/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449 км от ее поверхности </a:t>
                </a:r>
              </a:p>
              <a:p>
                <a:pPr algn="ctr"/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 скоростью 25 км/с. </a:t>
                </a:r>
              </a:p>
              <a:p>
                <a:pPr algn="ctr"/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Известно, что радиус планеты равен 6051 км. Найдите центростремительное ускорение тела, </a:t>
                </a:r>
              </a:p>
              <a:p>
                <a:pPr algn="ctr"/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используя формулу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3200" b="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цс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𝑅</m:t>
                        </m:r>
                      </m:den>
                    </m:f>
                    <m:r>
                      <a:rPr lang="ru-RU" sz="3200" b="0" i="0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ctr"/>
                <a:r>
                  <a:rPr lang="ru-RU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твет округлите до целых.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883" y="332656"/>
                <a:ext cx="4110118" cy="5933804"/>
              </a:xfrm>
              <a:prstGeom prst="rect">
                <a:avLst/>
              </a:prstGeom>
              <a:blipFill rotWithShape="1">
                <a:blip r:embed="rId4"/>
                <a:stretch>
                  <a:fillRect t="-10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17913" y="4941168"/>
            <a:ext cx="5360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летчика-космонавта, Героя России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Артемьева Олега Германовича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борта МКС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6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6" y="-99392"/>
            <a:ext cx="9608277" cy="71460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9" y="537266"/>
            <a:ext cx="9263063" cy="74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34487" y="620688"/>
                <a:ext cx="9302750" cy="5152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ru-RU" sz="3600" i="1" dirty="0" smtClean="0">
                  <a:solidFill>
                    <a:prstClr val="white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3600" i="1" dirty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цс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solidFill>
                                  <a:prstClr val="white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prstClr val="white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prstClr val="white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ru-RU" sz="3600" i="1" dirty="0" smtClean="0">
                    <a:solidFill>
                      <a:prstClr val="white"/>
                    </a:solidFill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ru-RU" sz="32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en-US" sz="32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h + r</a:t>
                </a:r>
              </a:p>
              <a:p>
                <a:pPr algn="ctr"/>
                <a:endParaRPr lang="ru-RU" sz="2000" dirty="0" smtClean="0">
                  <a:solidFill>
                    <a:prstClr val="white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449</a:t>
                </a:r>
                <a:r>
                  <a:rPr lang="ru-RU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000</a:t>
                </a:r>
                <a:r>
                  <a:rPr lang="ru-RU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 + 6.051.000 м = 6.500.000 м</a:t>
                </a:r>
                <a:endParaRPr lang="en-US" sz="2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0" smtClean="0">
                        <a:solidFill>
                          <a:prstClr val="white"/>
                        </a:solidFill>
                        <a:latin typeface="Cambria Math"/>
                        <a:cs typeface="Times New Roman" panose="02020603050405020304" pitchFamily="18" charset="0"/>
                      </a:rPr>
                      <m:t>=(25.000 </m:t>
                    </m:r>
                    <m:r>
                      <a:rPr lang="ru-RU" sz="2400" b="0" i="1" smtClean="0">
                        <a:solidFill>
                          <a:prstClr val="white"/>
                        </a:solidFill>
                        <a:latin typeface="Cambria Math"/>
                        <a:cs typeface="Times New Roman" panose="02020603050405020304" pitchFamily="18" charset="0"/>
                      </a:rPr>
                      <m:t>м/с)²</m:t>
                    </m:r>
                    <m:r>
                      <a:rPr lang="ru-RU" sz="2400" b="0" i="0" smtClean="0">
                        <a:solidFill>
                          <a:prstClr val="white"/>
                        </a:solidFill>
                        <a:latin typeface="Cambria Math"/>
                        <a:cs typeface="Times New Roman" panose="02020603050405020304" pitchFamily="18" charset="0"/>
                      </a:rPr>
                      <m:t>=625.000.000</m:t>
                    </m:r>
                  </m:oMath>
                </a14:m>
                <a:r>
                  <a:rPr lang="ru-RU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м²/с²)</a:t>
                </a:r>
              </a:p>
              <a:p>
                <a:pPr algn="ctr"/>
                <a:endParaRPr lang="en-US" sz="2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3600" i="1" dirty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цс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625</m:t>
                        </m:r>
                        <m:r>
                          <a:rPr lang="ru-RU" sz="2400" b="0" i="0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0" i="0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000</m:t>
                        </m:r>
                        <m:r>
                          <a:rPr lang="ru-RU" sz="2400" b="0" i="0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0" i="0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000</m:t>
                        </m:r>
                      </m:num>
                      <m:den>
                        <m:r>
                          <a:rPr lang="ru-RU" sz="2400" b="0" i="0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6.500.000</m:t>
                        </m:r>
                      </m:den>
                    </m:f>
                    <m:r>
                      <a:rPr lang="ru-RU" sz="2400" b="0" i="0" smtClean="0">
                        <a:solidFill>
                          <a:prstClr val="white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b="0" i="0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96</m:t>
                    </m:r>
                  </m:oMath>
                </a14:m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.154</a:t>
                </a:r>
                <a:r>
                  <a:rPr lang="ru-RU" sz="2400" dirty="0">
                    <a:solidFill>
                      <a:prstClr val="white"/>
                    </a:solidFill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dirty="0">
                        <a:solidFill>
                          <a:prstClr val="white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96 (м/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с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ctr"/>
                <a:endParaRPr lang="ru-RU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</a:t>
                </a:r>
                <a:r>
                  <a:rPr lang="ru-RU" sz="28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96.</a:t>
                </a:r>
                <a:endParaRPr lang="ru-RU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87" y="620688"/>
                <a:ext cx="9302750" cy="5152116"/>
              </a:xfrm>
              <a:prstGeom prst="rect">
                <a:avLst/>
              </a:prstGeom>
              <a:blipFill rotWithShape="1">
                <a:blip r:embed="rId4"/>
                <a:stretch>
                  <a:fillRect b="-3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7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6" y="-99392"/>
            <a:ext cx="9608277" cy="71460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5"/>
          <a:stretch/>
        </p:blipFill>
        <p:spPr>
          <a:xfrm>
            <a:off x="317913" y="1020175"/>
            <a:ext cx="5320198" cy="3600000"/>
          </a:xfrm>
          <a:prstGeom prst="rect">
            <a:avLst/>
          </a:prstGeom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485545" y="548680"/>
            <a:ext cx="410445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Космический корабль </a:t>
            </a:r>
          </a:p>
          <a:p>
            <a:pPr lvl="0" algn="ctr"/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массой 8 т </a:t>
            </a:r>
          </a:p>
          <a:p>
            <a:pPr lvl="0" algn="ctr"/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приблизился к орбитальной космической станции</a:t>
            </a:r>
          </a:p>
          <a:p>
            <a:pPr lvl="0" algn="ctr"/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массой 20 т </a:t>
            </a:r>
          </a:p>
          <a:p>
            <a:pPr lvl="0" algn="ctr"/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расстояние 100 м. </a:t>
            </a:r>
          </a:p>
          <a:p>
            <a:pPr lvl="0" algn="ctr"/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силу их взаимного притяжения.</a:t>
            </a: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19296"/>
            <a:ext cx="2146183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7913" y="4797152"/>
            <a:ext cx="53201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летчика-космонавта, Героя России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Артемьева Олега Германовича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борта МКС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1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6" y="-99392"/>
            <a:ext cx="9608277" cy="7146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836712"/>
                <a:ext cx="8888928" cy="491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Дано</a:t>
                </a:r>
                <a:r>
                  <a:rPr lang="ru-RU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Решение</a:t>
                </a:r>
                <a:r>
                  <a:rPr lang="ru-RU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 = 8·10³ кг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G·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prstClr val="white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white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white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prstClr val="white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white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white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²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i="1" dirty="0" smtClean="0">
                  <a:solidFill>
                    <a:prstClr val="white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20т = 2·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кг</a:t>
                </a:r>
              </a:p>
              <a:p>
                <a:pPr lvl="0"/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 м                        </a:t>
                </a:r>
                <a:r>
                  <a:rPr lang="en-US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prstClr val="white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2400" i="1">
                        <a:solidFill>
                          <a:prstClr val="white"/>
                        </a:solidFill>
                        <a:latin typeface="Cambria Math"/>
                        <a:cs typeface="Times New Roman" panose="02020603050405020304" pitchFamily="18" charset="0"/>
                      </a:rPr>
                      <m:t>6,67 ·</m:t>
                    </m:r>
                    <m:sSup>
                      <m:sSupPr>
                        <m:ctrlPr>
                          <a:rPr lang="ru-RU" sz="24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4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−11</m:t>
                        </m:r>
                      </m:sup>
                    </m:sSup>
                    <m:f>
                      <m:fPr>
                        <m:ctrlPr>
                          <a:rPr lang="ru-RU" sz="24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40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·м²</m:t>
                        </m:r>
                      </m:num>
                      <m:den>
                        <m:r>
                          <a:rPr lang="ru-RU" sz="24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кг²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 dirty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8·10³ кг</m:t>
                        </m:r>
                        <m:r>
                          <a:rPr lang="ru-RU" sz="2400" i="1" dirty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m:rPr>
                            <m:nor/>
                          </m:rPr>
                          <a:rPr lang="ru-RU" sz="2400" dirty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2·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prstClr val="white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prstClr val="white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prstClr val="white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ru-RU" sz="2400" dirty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кг </m:t>
                        </m:r>
                      </m:num>
                      <m:den>
                        <m:r>
                          <a:rPr lang="ru-RU" sz="2400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(100 м)²</m:t>
                        </m:r>
                      </m:den>
                    </m:f>
                    <m:r>
                      <a:rPr lang="ru-RU" sz="2400" i="1">
                        <a:solidFill>
                          <a:prstClr val="white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≈</m:t>
                    </m:r>
                    <m:r>
                      <a:rPr lang="ru-RU" sz="2400" b="0" i="1" smtClean="0">
                        <a:solidFill>
                          <a:prstClr val="white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   Найти:                            </m:t>
                    </m:r>
                  </m:oMath>
                </a14:m>
                <a:endParaRPr lang="ru-RU" sz="2400" b="0" i="1" dirty="0" smtClean="0">
                  <a:solidFill>
                    <a:prstClr val="white"/>
                  </a:solidFill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 lvl="0"/>
                <a:r>
                  <a:rPr lang="ru-RU" sz="2400" dirty="0" smtClean="0">
                    <a:solidFill>
                      <a:prstClr val="white"/>
                    </a:solidFill>
                    <a:ea typeface="Cambria Math"/>
                    <a:cs typeface="Times New Roman" panose="02020603050405020304" pitchFamily="18" charset="0"/>
                  </a:rPr>
                  <a:t>       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 smtClean="0">
                    <a:solidFill>
                      <a:prstClr val="white"/>
                    </a:solidFill>
                    <a:ea typeface="Cambria Math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prstClr val="white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≈1,07·</m:t>
                    </m:r>
                    <m:sSup>
                      <m:sSupPr>
                        <m:ctrlPr>
                          <a:rPr lang="ru-RU" sz="2400" i="1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400" i="1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ru-RU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</a:p>
              <a:p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</a:p>
              <a:p>
                <a:endParaRPr lang="ru-RU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</a:p>
              <a:p>
                <a:endPara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Ответ: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prstClr val="white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1,07·</m:t>
                    </m:r>
                    <m:sSup>
                      <m:sSupPr>
                        <m:ctrlPr>
                          <a:rPr lang="ru-RU" sz="2400" i="1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400" i="1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8888928" cy="4915769"/>
              </a:xfrm>
              <a:prstGeom prst="rect">
                <a:avLst/>
              </a:prstGeom>
              <a:blipFill rotWithShape="1">
                <a:blip r:embed="rId3"/>
                <a:stretch>
                  <a:fillRect l="-1097" t="-991" b="-18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>
            <a:off x="3203848" y="836712"/>
            <a:ext cx="0" cy="28803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3528" y="3048481"/>
            <a:ext cx="28803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34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77791" y="-171400"/>
            <a:ext cx="9608277" cy="71460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48064" y="908720"/>
            <a:ext cx="43824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Вообразим, что земной шар вытянут </a:t>
            </a:r>
          </a:p>
          <a:p>
            <a:pPr lvl="0" algn="ctr"/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цилиндрическую нить </a:t>
            </a:r>
          </a:p>
          <a:p>
            <a:pPr lvl="0" algn="ctr"/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длиной </a:t>
            </a:r>
          </a:p>
          <a:p>
            <a:pPr lvl="0" algn="ctr"/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Земли до Солнца. </a:t>
            </a:r>
          </a:p>
          <a:p>
            <a:pPr lvl="0" algn="ctr"/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толщины </a:t>
            </a:r>
          </a:p>
          <a:p>
            <a:pPr lvl="0" algn="ctr"/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бы эта нить?</a:t>
            </a: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/>
        </p:blipFill>
        <p:spPr>
          <a:xfrm>
            <a:off x="381112" y="1052736"/>
            <a:ext cx="4643895" cy="360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473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6" y="-99392"/>
            <a:ext cx="9608277" cy="7146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8276" y="1052736"/>
                <a:ext cx="9608277" cy="5012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Решение:</a:t>
                </a:r>
              </a:p>
              <a:p>
                <a:pPr algn="ctr"/>
                <a:endParaRPr lang="ru-RU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sty m:val="p"/>
                      </m:rPr>
                      <a:rPr lang="en-US" sz="2800" dirty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π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·</m:t>
                    </m:r>
                    <m:r>
                      <a:rPr lang="ru-RU" sz="2800" b="0" i="0" dirty="0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х</m:t>
                    </m:r>
                    <m:r>
                      <a:rPr lang="ru-RU" sz="2800" b="0" i="1" dirty="0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²·150.000.000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12700³</a:t>
                </a:r>
                <a:endParaRPr lang="ru-RU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х = 95,25 ,  </a:t>
                </a:r>
              </a:p>
              <a:p>
                <a:pPr algn="ctr"/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т.е. </a:t>
                </a:r>
                <a:r>
                  <a:rPr lang="ru-RU" sz="28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толщина нити от Земли до Солнца </a:t>
                </a:r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95,25 </a:t>
                </a:r>
                <a:r>
                  <a:rPr lang="ru-RU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км.</a:t>
                </a:r>
              </a:p>
              <a:p>
                <a:pPr algn="ctr"/>
                <a:endParaRPr lang="ru-RU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(среднее расстояние от Земли до Солнца около149,5 млн км </a:t>
                </a: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≈</m:t>
                    </m:r>
                    <m:r>
                      <a:rPr lang="ru-RU" sz="28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150 млн км</m:t>
                    </m:r>
                  </m:oMath>
                </a14:m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endParaRPr lang="ru-RU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95,25.</a:t>
                </a:r>
                <a:endParaRPr lang="ru-RU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276" y="1052736"/>
                <a:ext cx="9608277" cy="5012270"/>
              </a:xfrm>
              <a:prstGeom prst="rect">
                <a:avLst/>
              </a:prstGeom>
              <a:blipFill rotWithShape="1">
                <a:blip r:embed="rId3"/>
                <a:stretch>
                  <a:fillRect t="-1217" r="-444" b="-25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56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6" y="-99392"/>
            <a:ext cx="9608277" cy="71460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7" y="1196752"/>
            <a:ext cx="5130000" cy="342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1568" y="617277"/>
            <a:ext cx="432047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космического корабля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«Восток-1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28260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км/ч.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Ю.А.Гагарин облетел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Землю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108 минут.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расстояние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пролетел корабль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«Восток-1»?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60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6" y="-99392"/>
            <a:ext cx="9608277" cy="7146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10" y="1484784"/>
            <a:ext cx="9519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Решение: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мин = 1ч 48 мин = 1,8 ч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28260 · 1,8 = 50868 (км) – пролетел 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космический корабль «Восток-1»</a:t>
            </a: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50868.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21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67724" y="-101217"/>
            <a:ext cx="9608277" cy="7146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5535" y="397401"/>
            <a:ext cx="43450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 </a:t>
            </a:r>
          </a:p>
          <a:p>
            <a:pPr algn="ctr"/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космическом ковчеге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космонавтов.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них 85%  выходили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открытый космос.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космонавтов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выходило в открытый космос?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% космонавтов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выходило 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открытый космос?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" t="2368" r="1720" b="2684"/>
          <a:stretch/>
        </p:blipFill>
        <p:spPr>
          <a:xfrm>
            <a:off x="367543" y="1268760"/>
            <a:ext cx="5113378" cy="3600000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77415" y="4940768"/>
            <a:ext cx="5113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Летчики-космонавты Олег Котов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ергей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язанский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вынесли в открытый космос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факел Олимпиады 2014 года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4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7" y="-101150"/>
            <a:ext cx="9608277" cy="7146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196752"/>
            <a:ext cx="87624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300· 0,85 = 255 (чел) – выходили в открытый космос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300 – 255 = 45 (чел) – не выходили в открытый космос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45:300·100 = 15(%) – не выходили в открытый космос</a:t>
            </a: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45; 15.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2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6" y="-99392"/>
            <a:ext cx="9608277" cy="7146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1597" y="980728"/>
            <a:ext cx="37419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Радиус Земли 6371 км,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радиус Солнца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109 раз больше.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Найдите диаметр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Солнца.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7" y="1398376"/>
            <a:ext cx="5428572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6" y="-99392"/>
            <a:ext cx="9608277" cy="7146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1052736"/>
            <a:ext cx="95900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algn="ctr"/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= 2·R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6371 · 109 = 694439 (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радиус Солнца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2) 694439 · 2 = 1388878 (км) – диаметр Солнца  </a:t>
            </a:r>
          </a:p>
          <a:p>
            <a:pPr algn="ctr"/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1388878.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53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2194</Words>
  <Application>Microsoft Office PowerPoint</Application>
  <PresentationFormat>Экран (4:3)</PresentationFormat>
  <Paragraphs>378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98</cp:revision>
  <dcterms:created xsi:type="dcterms:W3CDTF">2017-03-15T13:59:51Z</dcterms:created>
  <dcterms:modified xsi:type="dcterms:W3CDTF">2017-04-30T07:49:40Z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