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62"/>
  </p:notesMasterIdLst>
  <p:sldIdLst>
    <p:sldId id="256" r:id="rId2"/>
    <p:sldId id="257" r:id="rId3"/>
    <p:sldId id="260" r:id="rId4"/>
    <p:sldId id="261" r:id="rId5"/>
    <p:sldId id="262" r:id="rId6"/>
    <p:sldId id="258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3" r:id="rId29"/>
    <p:sldId id="285" r:id="rId30"/>
    <p:sldId id="286" r:id="rId31"/>
    <p:sldId id="294" r:id="rId32"/>
    <p:sldId id="287" r:id="rId33"/>
    <p:sldId id="289" r:id="rId34"/>
    <p:sldId id="288" r:id="rId35"/>
    <p:sldId id="290" r:id="rId36"/>
    <p:sldId id="292" r:id="rId37"/>
    <p:sldId id="291" r:id="rId38"/>
    <p:sldId id="293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1" r:id="rId55"/>
    <p:sldId id="312" r:id="rId56"/>
    <p:sldId id="313" r:id="rId57"/>
    <p:sldId id="314" r:id="rId58"/>
    <p:sldId id="315" r:id="rId59"/>
    <p:sldId id="316" r:id="rId60"/>
    <p:sldId id="317" r:id="rId6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DBB7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9" autoAdjust="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476F89E-44A4-47E2-9E12-03959E731560}" type="datetimeFigureOut">
              <a:rPr lang="ru-RU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786F0D8-48DF-4E14-BF8D-FBB5411D08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05106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AA60C1E-A305-4D39-826D-5A7201818A26}" type="datetimeFigureOut">
              <a:rPr lang="ru-RU" smtClean="0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E946C77-98AB-4401-8067-1EA394BC2D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3D1667F-0772-4D07-8329-C312766EA89E}" type="datetimeFigureOut">
              <a:rPr lang="ru-RU" smtClean="0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7A18C7D-71FC-48A4-929B-F6E5BEE728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915081B-3E57-426D-AFA2-B9F964FE73C5}" type="datetimeFigureOut">
              <a:rPr lang="ru-RU" smtClean="0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E59A128-B1E4-41CA-9E61-D7D13CB231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B7F427D-0969-49E2-AB7C-78C97C8CE7EC}" type="datetimeFigureOut">
              <a:rPr lang="ru-RU" smtClean="0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3E2045E-73B6-4B47-852B-B0CE9EC1AE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3B8970B-9B31-49E4-8684-A22126141B11}" type="datetimeFigureOut">
              <a:rPr lang="ru-RU" smtClean="0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C6FBEAB-C2A7-4E2E-8DCE-5B804A97408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EE39437-0F75-493D-AC00-5BBDE5427C17}" type="datetimeFigureOut">
              <a:rPr lang="ru-RU" smtClean="0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A075D5-F961-416E-B2AD-9219746728F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7F87EA4-4134-411E-8DF4-92E407CCD2FE}" type="datetimeFigureOut">
              <a:rPr lang="ru-RU" smtClean="0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702C281-29AB-452E-9463-D0560130F7D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77F7380-D903-41DD-B5BC-86FDF7E7F862}" type="datetimeFigureOut">
              <a:rPr lang="ru-RU" smtClean="0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A175861-673E-430D-9610-2341D9493E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06F8FB8-422A-4B8B-B632-FB21F16282E6}" type="datetimeFigureOut">
              <a:rPr lang="ru-RU" smtClean="0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527CDCC-6335-4896-95A1-7965EB0C3CF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B539FF3-F688-4775-B449-881F1F549E6E}" type="datetimeFigureOut">
              <a:rPr lang="ru-RU" smtClean="0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BF1913B-B147-44BD-8858-D33DBF6F12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6946746-79D0-4378-A53A-68E4F6219914}" type="datetimeFigureOut">
              <a:rPr lang="ru-RU" smtClean="0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09924F5-25F1-4B79-B85B-45590155867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D2B2079D-B48A-4E8F-8475-13630640949E}" type="datetimeFigureOut">
              <a:rPr lang="ru-RU" smtClean="0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C0ACD934-AF15-4805-B545-7F72F2DECB6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18" Type="http://schemas.openxmlformats.org/officeDocument/2006/relationships/slide" Target="slide20.xml"/><Relationship Id="rId26" Type="http://schemas.openxmlformats.org/officeDocument/2006/relationships/slide" Target="slide28.xml"/><Relationship Id="rId3" Type="http://schemas.openxmlformats.org/officeDocument/2006/relationships/slide" Target="slide5.xml"/><Relationship Id="rId21" Type="http://schemas.openxmlformats.org/officeDocument/2006/relationships/slide" Target="slide23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5" Type="http://schemas.openxmlformats.org/officeDocument/2006/relationships/slide" Target="slide27.xml"/><Relationship Id="rId2" Type="http://schemas.openxmlformats.org/officeDocument/2006/relationships/image" Target="../media/image3.jpeg"/><Relationship Id="rId16" Type="http://schemas.openxmlformats.org/officeDocument/2006/relationships/slide" Target="slide18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24" Type="http://schemas.openxmlformats.org/officeDocument/2006/relationships/slide" Target="slide26.xml"/><Relationship Id="rId5" Type="http://schemas.openxmlformats.org/officeDocument/2006/relationships/slide" Target="slide7.xml"/><Relationship Id="rId15" Type="http://schemas.openxmlformats.org/officeDocument/2006/relationships/slide" Target="slide17.xml"/><Relationship Id="rId23" Type="http://schemas.openxmlformats.org/officeDocument/2006/relationships/slide" Target="slide25.xml"/><Relationship Id="rId28" Type="http://schemas.openxmlformats.org/officeDocument/2006/relationships/slide" Target="slide3.xml"/><Relationship Id="rId10" Type="http://schemas.openxmlformats.org/officeDocument/2006/relationships/slide" Target="slide12.xml"/><Relationship Id="rId19" Type="http://schemas.openxmlformats.org/officeDocument/2006/relationships/slide" Target="slide21.xml"/><Relationship Id="rId4" Type="http://schemas.openxmlformats.org/officeDocument/2006/relationships/slide" Target="slide6.xml"/><Relationship Id="rId9" Type="http://schemas.openxmlformats.org/officeDocument/2006/relationships/slide" Target="slide11.xml"/><Relationship Id="rId14" Type="http://schemas.openxmlformats.org/officeDocument/2006/relationships/slide" Target="slide16.xml"/><Relationship Id="rId22" Type="http://schemas.openxmlformats.org/officeDocument/2006/relationships/slide" Target="slide24.xml"/><Relationship Id="rId27" Type="http://schemas.openxmlformats.org/officeDocument/2006/relationships/slide" Target="slide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40.xml"/><Relationship Id="rId18" Type="http://schemas.openxmlformats.org/officeDocument/2006/relationships/slide" Target="slide45.xml"/><Relationship Id="rId26" Type="http://schemas.openxmlformats.org/officeDocument/2006/relationships/slide" Target="slide53.xml"/><Relationship Id="rId3" Type="http://schemas.openxmlformats.org/officeDocument/2006/relationships/slide" Target="slide30.xml"/><Relationship Id="rId21" Type="http://schemas.openxmlformats.org/officeDocument/2006/relationships/slide" Target="slide48.xml"/><Relationship Id="rId7" Type="http://schemas.openxmlformats.org/officeDocument/2006/relationships/slide" Target="slide34.xml"/><Relationship Id="rId12" Type="http://schemas.openxmlformats.org/officeDocument/2006/relationships/slide" Target="slide39.xml"/><Relationship Id="rId17" Type="http://schemas.openxmlformats.org/officeDocument/2006/relationships/slide" Target="slide44.xml"/><Relationship Id="rId25" Type="http://schemas.openxmlformats.org/officeDocument/2006/relationships/slide" Target="slide52.xml"/><Relationship Id="rId2" Type="http://schemas.openxmlformats.org/officeDocument/2006/relationships/image" Target="../media/image4.jpeg"/><Relationship Id="rId16" Type="http://schemas.openxmlformats.org/officeDocument/2006/relationships/slide" Target="slide43.xml"/><Relationship Id="rId20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11" Type="http://schemas.openxmlformats.org/officeDocument/2006/relationships/slide" Target="slide38.xml"/><Relationship Id="rId24" Type="http://schemas.openxmlformats.org/officeDocument/2006/relationships/slide" Target="slide51.xml"/><Relationship Id="rId5" Type="http://schemas.openxmlformats.org/officeDocument/2006/relationships/slide" Target="slide32.xml"/><Relationship Id="rId15" Type="http://schemas.openxmlformats.org/officeDocument/2006/relationships/slide" Target="slide42.xml"/><Relationship Id="rId23" Type="http://schemas.openxmlformats.org/officeDocument/2006/relationships/slide" Target="slide50.xml"/><Relationship Id="rId28" Type="http://schemas.openxmlformats.org/officeDocument/2006/relationships/slide" Target="slide4.xml"/><Relationship Id="rId10" Type="http://schemas.openxmlformats.org/officeDocument/2006/relationships/slide" Target="slide37.xml"/><Relationship Id="rId19" Type="http://schemas.openxmlformats.org/officeDocument/2006/relationships/slide" Target="slide46.xml"/><Relationship Id="rId4" Type="http://schemas.openxmlformats.org/officeDocument/2006/relationships/slide" Target="slide31.xml"/><Relationship Id="rId9" Type="http://schemas.openxmlformats.org/officeDocument/2006/relationships/slide" Target="slide36.xml"/><Relationship Id="rId14" Type="http://schemas.openxmlformats.org/officeDocument/2006/relationships/slide" Target="slide41.xml"/><Relationship Id="rId22" Type="http://schemas.openxmlformats.org/officeDocument/2006/relationships/slide" Target="slide49.xml"/><Relationship Id="rId27" Type="http://schemas.openxmlformats.org/officeDocument/2006/relationships/slide" Target="slide5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0.xml"/><Relationship Id="rId3" Type="http://schemas.openxmlformats.org/officeDocument/2006/relationships/slide" Target="slide55.xml"/><Relationship Id="rId7" Type="http://schemas.openxmlformats.org/officeDocument/2006/relationships/slide" Target="slide59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58.xml"/><Relationship Id="rId5" Type="http://schemas.openxmlformats.org/officeDocument/2006/relationships/slide" Target="slide57.xml"/><Relationship Id="rId4" Type="http://schemas.openxmlformats.org/officeDocument/2006/relationships/slide" Target="slide5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hlinkClick r:id="rId3" action="ppaction://hlinksldjump"/>
          </p:cNvPr>
          <p:cNvSpPr/>
          <p:nvPr/>
        </p:nvSpPr>
        <p:spPr>
          <a:xfrm>
            <a:off x="6357938" y="5715000"/>
            <a:ext cx="2428875" cy="857250"/>
          </a:xfrm>
          <a:prstGeom prst="rect">
            <a:avLst/>
          </a:prstGeom>
          <a:solidFill>
            <a:schemeClr val="accent3">
              <a:lumMod val="75000"/>
              <a:alpha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Start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7584" y="2276872"/>
            <a:ext cx="7704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pc="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roadway" pitchFamily="82" charset="0"/>
              </a:rPr>
              <a:t>AUKTION</a:t>
            </a:r>
            <a:r>
              <a:rPr lang="ru-RU" sz="3600" b="1" spc="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 </a:t>
            </a:r>
            <a:endParaRPr lang="en-US" sz="3600" b="1" spc="50" dirty="0" smtClean="0">
              <a:ln w="11430"/>
              <a:solidFill>
                <a:schemeClr val="tx1">
                  <a:lumMod val="9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roadway" pitchFamily="82" charset="0"/>
            </a:endParaRPr>
          </a:p>
          <a:p>
            <a:pPr algn="ctr"/>
            <a:r>
              <a:rPr lang="en-US" sz="3600" b="1" spc="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roadway" pitchFamily="82" charset="0"/>
              </a:rPr>
              <a:t>“</a:t>
            </a:r>
            <a:r>
              <a:rPr lang="en-US" sz="3600" dirty="0" smtClean="0">
                <a:latin typeface="Broadway" pitchFamily="82" charset="0"/>
              </a:rPr>
              <a:t>Die </a:t>
            </a:r>
            <a:r>
              <a:rPr lang="en-US" sz="3600" dirty="0" err="1" smtClean="0">
                <a:latin typeface="Broadway" pitchFamily="82" charset="0"/>
              </a:rPr>
              <a:t>großen</a:t>
            </a:r>
            <a:r>
              <a:rPr lang="en-US" sz="3600" dirty="0" smtClean="0">
                <a:latin typeface="Broadway" pitchFamily="82" charset="0"/>
              </a:rPr>
              <a:t> </a:t>
            </a:r>
            <a:r>
              <a:rPr lang="en-US" sz="3600" dirty="0" err="1" smtClean="0">
                <a:latin typeface="Broadway" pitchFamily="82" charset="0"/>
              </a:rPr>
              <a:t>Gelehrten</a:t>
            </a:r>
            <a:r>
              <a:rPr lang="ru-RU" sz="3600" dirty="0" smtClean="0">
                <a:latin typeface="Broadway" pitchFamily="82" charset="0"/>
              </a:rPr>
              <a:t> </a:t>
            </a:r>
            <a:r>
              <a:rPr lang="en-US" sz="3600" dirty="0" smtClean="0">
                <a:latin typeface="Broadway" pitchFamily="82" charset="0"/>
              </a:rPr>
              <a:t>in Deutschland</a:t>
            </a:r>
            <a:r>
              <a:rPr lang="en-US" sz="3600" b="1" spc="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roadway" pitchFamily="82" charset="0"/>
              </a:rPr>
              <a:t>” </a:t>
            </a:r>
            <a:endParaRPr lang="ru-RU" sz="3600" b="1" spc="50" dirty="0" smtClean="0">
              <a:ln w="11430"/>
              <a:solidFill>
                <a:schemeClr val="tx1">
                  <a:lumMod val="9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556792"/>
            <a:ext cx="7704856" cy="403187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/>
              <a:t>В честь Александра названы озеро и река в штате Невада (США), кратер на Луне, горы в Австралии, Новой Зеландии, Центральной Азии, ледник в Гренландии, Перуанское течение – холодное течение, омывающее берега… . Укажите название континента. 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188640"/>
            <a:ext cx="5832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/>
              <a:t>Alexander von</a:t>
            </a:r>
            <a:r>
              <a:rPr lang="ru-RU" sz="3600" dirty="0" smtClean="0"/>
              <a:t> </a:t>
            </a:r>
            <a:r>
              <a:rPr lang="en-US" sz="3600" dirty="0" smtClean="0"/>
              <a:t>Humboldt</a:t>
            </a:r>
            <a:endParaRPr lang="ru-RU" sz="36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100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12296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12298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2226" name="Picture 2" descr="https://www.vayaadventures.com/wp-content/uploads/Argentina_Patagonia_El-Chalten_River-with-mountains-behind-greene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5261466"/>
            <a:ext cx="2674194" cy="15965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628801"/>
            <a:ext cx="7785032" cy="35394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/>
              <a:t>Александр Гумбольдт относится к числу крупнейших ученых. Он был редким в XIX столетии ученым-энциклопедистом. Современники называли его </a:t>
            </a:r>
            <a:r>
              <a:rPr lang="en-US" sz="3200" dirty="0" smtClean="0"/>
              <a:t>«</a:t>
            </a:r>
            <a:r>
              <a:rPr lang="ru-RU" sz="3200" dirty="0" smtClean="0"/>
              <a:t>королем наук и другом королей</a:t>
            </a:r>
            <a:r>
              <a:rPr lang="en-US" sz="3200" dirty="0" smtClean="0"/>
              <a:t>». </a:t>
            </a:r>
            <a:r>
              <a:rPr lang="ru-RU" sz="3200" dirty="0" smtClean="0"/>
              <a:t>Каким именем еще называли Александра Гумбольдта</a:t>
            </a:r>
            <a:r>
              <a:rPr lang="en-US" sz="3200" dirty="0" smtClean="0"/>
              <a:t>? </a:t>
            </a:r>
            <a:endParaRPr lang="ru-RU" sz="3200" dirty="0" smtClean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260648"/>
            <a:ext cx="5472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/>
              <a:t>Alexander von</a:t>
            </a:r>
            <a:r>
              <a:rPr lang="ru-RU" sz="3600" dirty="0" smtClean="0"/>
              <a:t> </a:t>
            </a:r>
            <a:r>
              <a:rPr lang="en-US" sz="3600" dirty="0" smtClean="0"/>
              <a:t>Humboldt</a:t>
            </a:r>
            <a:endParaRPr lang="ru-RU" sz="36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200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13320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13322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593485" y="515807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1202" name="Picture 2" descr="https://im0-tub-ru.yandex.net/i?id=204e2d88abe3b31f3662d5925ddcd7ef&amp;n=33&amp;h=215&amp;w=3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2706" y="5157192"/>
            <a:ext cx="3021899" cy="1700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772816"/>
            <a:ext cx="7857040" cy="23083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/>
              <a:t>В </a:t>
            </a:r>
            <a:r>
              <a:rPr lang="ru-RU" sz="3600" dirty="0" smtClean="0"/>
              <a:t>каком городе родился барон Александр Фридрих Вильгельм фон Гумбольдт 14 сентября 1769 года? </a:t>
            </a:r>
            <a:endParaRPr lang="ru-RU" sz="3600" dirty="0" smtClean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9792" y="260649"/>
            <a:ext cx="5256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/>
              <a:t>Alexander von</a:t>
            </a:r>
            <a:r>
              <a:rPr lang="ru-RU" sz="3600" dirty="0" smtClean="0"/>
              <a:t> </a:t>
            </a:r>
            <a:r>
              <a:rPr lang="en-US" sz="3600" dirty="0" smtClean="0"/>
              <a:t>Humboldt</a:t>
            </a:r>
            <a:endParaRPr lang="ru-RU" sz="36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300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14344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14346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0182" name="AutoShape 6" descr="http://hyser.com.ua/wp-content/uploads/2016/09/Berlin-skyline-SpreeRiver_16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0183" name="Picture 7" descr="C:\Users\Пользователь\Pictures\i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77072"/>
            <a:ext cx="3923928" cy="24340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556792"/>
            <a:ext cx="7785032" cy="35394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/>
              <a:t>Отец будущего путешественника служил в звании майора адъютантом у герцога Фердинанда </a:t>
            </a:r>
            <a:r>
              <a:rPr lang="ru-RU" sz="3200" dirty="0" err="1" smtClean="0"/>
              <a:t>Брауншвейгского</a:t>
            </a:r>
            <a:r>
              <a:rPr lang="ru-RU" sz="3200" dirty="0" smtClean="0"/>
              <a:t>, позже стал придворным камергером саксонского курфюрста, остаток жизни провел в Берлине при дворе короля Пруссии. Назовите его имя</a:t>
            </a:r>
            <a:r>
              <a:rPr lang="en-US" sz="3200" dirty="0" smtClean="0"/>
              <a:t>.</a:t>
            </a:r>
            <a:r>
              <a:rPr lang="en-US" sz="2000" dirty="0" smtClean="0"/>
              <a:t> </a:t>
            </a:r>
            <a:endParaRPr lang="ru-RU" sz="2000" dirty="0" smtClean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67744" y="332657"/>
            <a:ext cx="5544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/>
              <a:t>Alexander von Humboldt</a:t>
            </a:r>
            <a:endParaRPr lang="ru-RU" sz="36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400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15368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15370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9154" name="Picture 2" descr="http://beer-box.com.ua/wp-content/uploads/2016/08/Fridrih-I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9670" y="5085184"/>
            <a:ext cx="2979869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412776"/>
            <a:ext cx="7815812" cy="310854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/>
              <a:t>В своем монументальном труде Гумбольдт попытался сделать обобщение всех научных знаний о Земле и Вселенной. Эта работа Гумбольдта является выдающимся произведением передовой материалистической натурфилософии XIX века. Укажите название данной работы. 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260649"/>
            <a:ext cx="5544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/>
              <a:t>Alexander von Humboldt</a:t>
            </a:r>
            <a:endParaRPr lang="ru-RU" sz="36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500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16392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16394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8130" name="Picture 2" descr="https://cybergeo.revues.org/docannexe/image/25478/img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451080"/>
            <a:ext cx="3352256" cy="2406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556792"/>
            <a:ext cx="8145072" cy="34163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/>
              <a:t>Г. Герц, сын известной семьи, рано проявил живой интерес к математике и языкам. В свое свободное время он брал уроки рисования. Кем первоначально хотел стать Генрих</a:t>
            </a:r>
            <a:r>
              <a:rPr lang="en-US" sz="3600" dirty="0" smtClean="0"/>
              <a:t>? 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332656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smtClean="0"/>
              <a:t>Heinrich Rudolf Hertz</a:t>
            </a:r>
            <a:endParaRPr lang="ru-RU" sz="36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100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17416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17418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7106" name="Picture 2" descr="http://jbruckner.com/fourth/images/hertz_large_col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4916212"/>
            <a:ext cx="2746492" cy="1941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43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18445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907704" y="404664"/>
            <a:ext cx="6552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de-DE" sz="3600" dirty="0" smtClean="0"/>
              <a:t>Heinrich Rudolf Hertz</a:t>
            </a:r>
            <a:endParaRPr lang="ru-RU" sz="36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200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7584" y="1700808"/>
            <a:ext cx="8001056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/>
              <a:t>Кто был учителем Г.Герца в Берлине? 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2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6082" name="Picture 2" descr="http://topuch.ru/literatura-dlya-studentov-medicinskih-vuzov-glaznie-bolezni-po/86_html_378ad0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4863" y="2924944"/>
            <a:ext cx="2617074" cy="3717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192" y="1700808"/>
            <a:ext cx="7963280" cy="23083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dirty="0" smtClean="0"/>
              <a:t>Эксперименты Г.Герца привели к одному из величайших технических инноваций XX. века – </a:t>
            </a:r>
            <a:r>
              <a:rPr lang="en-US" sz="3600" dirty="0" smtClean="0"/>
              <a:t>… </a:t>
            </a:r>
            <a:r>
              <a:rPr lang="ru-RU" sz="3600" dirty="0" smtClean="0"/>
              <a:t>. Что открыл Г.Герц?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332656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smtClean="0"/>
              <a:t>Heinrich Rudolf Hertz</a:t>
            </a:r>
            <a:endParaRPr lang="ru-RU" sz="36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300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19464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19466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5058" name="Picture 2" descr="http://www.cybercollege.com/pix2/hert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4077072"/>
            <a:ext cx="2857500" cy="2219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916832"/>
            <a:ext cx="8001056" cy="64633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dirty="0" smtClean="0"/>
              <a:t>Кто продолжил опыты Г</a:t>
            </a:r>
            <a:r>
              <a:rPr lang="en-US" sz="3600" dirty="0" smtClean="0"/>
              <a:t>. </a:t>
            </a:r>
            <a:r>
              <a:rPr lang="ru-RU" sz="3600" dirty="0" smtClean="0"/>
              <a:t>Герца</a:t>
            </a:r>
            <a:r>
              <a:rPr lang="en-US" sz="3600" dirty="0" smtClean="0"/>
              <a:t>? </a:t>
            </a:r>
            <a:endParaRPr lang="ru-RU" sz="3600" dirty="0" smtClean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332656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smtClean="0"/>
              <a:t>Heinrich Rudolf Hertz</a:t>
            </a:r>
            <a:endParaRPr lang="ru-RU" sz="36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400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0488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20490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4034" name="Picture 2" descr="http://vdvgazeta.ru/sites/default/files/inline/images/Kor/pop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564904"/>
            <a:ext cx="4872721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916833"/>
            <a:ext cx="7815812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dirty="0" smtClean="0"/>
              <a:t>Первыми словами</a:t>
            </a:r>
            <a:r>
              <a:rPr lang="en-US" sz="3600" dirty="0" smtClean="0"/>
              <a:t>, </a:t>
            </a:r>
            <a:r>
              <a:rPr lang="ru-RU" sz="3600" dirty="0" smtClean="0"/>
              <a:t>прозвучавшими по радио</a:t>
            </a:r>
            <a:r>
              <a:rPr lang="en-US" sz="3600" dirty="0" smtClean="0"/>
              <a:t>,</a:t>
            </a:r>
            <a:r>
              <a:rPr lang="ru-RU" sz="3600" dirty="0" smtClean="0"/>
              <a:t> были … . </a:t>
            </a:r>
            <a:endParaRPr lang="ru-RU" sz="3600" dirty="0" smtClean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404664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smtClean="0"/>
              <a:t>Heinrich Rudolf Hertz</a:t>
            </a:r>
            <a:endParaRPr lang="ru-RU" sz="36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500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1512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21514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06534" y="558176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3010" name="Picture 2" descr="http://kaztv.old3.kaztrk.kz/images/news/da1ae946cd35f504585d40e1769c51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140968"/>
            <a:ext cx="4885749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>
            <a:grpSpLocks/>
          </p:cNvGrpSpPr>
          <p:nvPr/>
        </p:nvGrpSpPr>
        <p:grpSpPr bwMode="auto">
          <a:xfrm rot="-1800000">
            <a:off x="-915721" y="-293627"/>
            <a:ext cx="3429001" cy="1722445"/>
            <a:chOff x="142908" y="642918"/>
            <a:chExt cx="9144000" cy="4593219"/>
          </a:xfrm>
        </p:grpSpPr>
        <p:grpSp>
          <p:nvGrpSpPr>
            <p:cNvPr id="4132" name="Группа 2"/>
            <p:cNvGrpSpPr>
              <a:grpSpLocks/>
            </p:cNvGrpSpPr>
            <p:nvPr/>
          </p:nvGrpSpPr>
          <p:grpSpPr bwMode="auto">
            <a:xfrm>
              <a:off x="2857488" y="642918"/>
              <a:ext cx="3573715" cy="4572032"/>
              <a:chOff x="2857488" y="642918"/>
              <a:chExt cx="3573715" cy="4572032"/>
            </a:xfrm>
          </p:grpSpPr>
          <p:grpSp>
            <p:nvGrpSpPr>
              <p:cNvPr id="4134" name="Группа 16"/>
              <p:cNvGrpSpPr>
                <a:grpSpLocks/>
              </p:cNvGrpSpPr>
              <p:nvPr/>
            </p:nvGrpSpPr>
            <p:grpSpPr bwMode="auto">
              <a:xfrm>
                <a:off x="2857488" y="1641235"/>
                <a:ext cx="3573715" cy="3573715"/>
                <a:chOff x="2857488" y="1643051"/>
                <a:chExt cx="3573715" cy="3573715"/>
              </a:xfrm>
            </p:grpSpPr>
            <p:sp>
              <p:nvSpPr>
                <p:cNvPr id="6" name="Овал 4"/>
                <p:cNvSpPr/>
                <p:nvPr/>
              </p:nvSpPr>
              <p:spPr>
                <a:xfrm>
                  <a:off x="2857488" y="1714489"/>
                  <a:ext cx="3500462" cy="3500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50000"/>
                      </a:schemeClr>
                    </a:gs>
                    <a:gs pos="48000">
                      <a:schemeClr val="accent3">
                        <a:lumMod val="75000"/>
                        <a:alpha val="90000"/>
                      </a:schemeClr>
                    </a:gs>
                    <a:gs pos="7300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" name="Дуга 6"/>
                <p:cNvSpPr/>
                <p:nvPr/>
              </p:nvSpPr>
              <p:spPr>
                <a:xfrm>
                  <a:off x="3627444" y="1689824"/>
                  <a:ext cx="1799167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" name="Дуга 7"/>
                <p:cNvSpPr/>
                <p:nvPr/>
              </p:nvSpPr>
              <p:spPr>
                <a:xfrm flipH="1">
                  <a:off x="3995865" y="1691115"/>
                  <a:ext cx="1642532" cy="3496757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9" name="Дуга 8"/>
                <p:cNvSpPr/>
                <p:nvPr/>
              </p:nvSpPr>
              <p:spPr>
                <a:xfrm flipH="1">
                  <a:off x="4284339" y="1839066"/>
                  <a:ext cx="1926164" cy="3208889"/>
                </a:xfrm>
                <a:prstGeom prst="arc">
                  <a:avLst>
                    <a:gd name="adj1" fmla="val 7099357"/>
                    <a:gd name="adj2" fmla="val 1508413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" name="Дуга 9"/>
                <p:cNvSpPr/>
                <p:nvPr/>
              </p:nvSpPr>
              <p:spPr>
                <a:xfrm>
                  <a:off x="2995738" y="1905972"/>
                  <a:ext cx="1786466" cy="3217355"/>
                </a:xfrm>
                <a:prstGeom prst="arc">
                  <a:avLst>
                    <a:gd name="adj1" fmla="val 7099357"/>
                    <a:gd name="adj2" fmla="val 15401728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Дуга 10"/>
                <p:cNvSpPr/>
                <p:nvPr/>
              </p:nvSpPr>
              <p:spPr>
                <a:xfrm rot="16200000">
                  <a:off x="3530439" y="1937235"/>
                  <a:ext cx="2154780" cy="3500963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Дуга 11"/>
                <p:cNvSpPr/>
                <p:nvPr/>
              </p:nvSpPr>
              <p:spPr>
                <a:xfrm rot="16200000">
                  <a:off x="3707696" y="2409862"/>
                  <a:ext cx="1938880" cy="3500963"/>
                </a:xfrm>
                <a:prstGeom prst="arc">
                  <a:avLst>
                    <a:gd name="adj1" fmla="val 9161105"/>
                    <a:gd name="adj2" fmla="val 13455196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Дуга 12"/>
                <p:cNvSpPr/>
                <p:nvPr/>
              </p:nvSpPr>
              <p:spPr>
                <a:xfrm rot="16200000">
                  <a:off x="4031196" y="1438116"/>
                  <a:ext cx="1143008" cy="3500963"/>
                </a:xfrm>
                <a:prstGeom prst="arc">
                  <a:avLst>
                    <a:gd name="adj1" fmla="val 5502553"/>
                    <a:gd name="adj2" fmla="val 16170917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Дуга 13"/>
                <p:cNvSpPr/>
                <p:nvPr/>
              </p:nvSpPr>
              <p:spPr>
                <a:xfrm rot="16200000">
                  <a:off x="4035112" y="448623"/>
                  <a:ext cx="1138776" cy="3492499"/>
                </a:xfrm>
                <a:prstGeom prst="arc">
                  <a:avLst>
                    <a:gd name="adj1" fmla="val 6055329"/>
                    <a:gd name="adj2" fmla="val 15507949"/>
                  </a:avLst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5" name="Дуга 4"/>
              <p:cNvSpPr/>
              <p:nvPr/>
            </p:nvSpPr>
            <p:spPr>
              <a:xfrm rot="16200000">
                <a:off x="3993875" y="-449232"/>
                <a:ext cx="1358911" cy="3496734"/>
              </a:xfrm>
              <a:prstGeom prst="arc">
                <a:avLst>
                  <a:gd name="adj1" fmla="val 7818595"/>
                  <a:gd name="adj2" fmla="val 14278244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4133" name="TextBox 14"/>
            <p:cNvSpPr txBox="1">
              <a:spLocks noChangeArrowheads="1"/>
            </p:cNvSpPr>
            <p:nvPr/>
          </p:nvSpPr>
          <p:spPr bwMode="auto">
            <a:xfrm>
              <a:off x="142908" y="3020129"/>
              <a:ext cx="9144000" cy="2216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8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omic Sans MS" pitchFamily="66" charset="0"/>
                </a:rPr>
                <a:t>А</a:t>
              </a:r>
              <a:r>
                <a:rPr lang="en-US" sz="28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omic Sans MS" pitchFamily="66" charset="0"/>
                </a:rPr>
                <a:t>UKTION</a:t>
              </a:r>
              <a:endPara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endParaRPr>
            </a:p>
            <a:p>
              <a:endPara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714375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dirty="0" smtClean="0"/>
              <a:t>Otto Fritz Meyerhof </a:t>
            </a:r>
            <a:endParaRPr lang="ru-RU" sz="16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286000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dirty="0" smtClean="0"/>
              <a:t>Alexander von Humboldt</a:t>
            </a:r>
            <a:endParaRPr lang="ru-RU" sz="16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3929063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DE" sz="1600" dirty="0" smtClean="0"/>
              <a:t>Heinrich Rudolf Hertz</a:t>
            </a:r>
            <a:endParaRPr lang="ru-RU" sz="16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572125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/>
              <a:t>Albert Einstein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215188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 smtClean="0"/>
              <a:t>Friedrich August </a:t>
            </a:r>
            <a:r>
              <a:rPr lang="de-DE" sz="1200" dirty="0" err="1" smtClean="0"/>
              <a:t>Kekule</a:t>
            </a:r>
            <a:r>
              <a:rPr lang="de-DE" sz="1200" dirty="0" smtClean="0"/>
              <a:t> von </a:t>
            </a:r>
            <a:r>
              <a:rPr lang="de-DE" sz="1200" dirty="0" err="1" smtClean="0"/>
              <a:t>Stradonitz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9" name="Прямоугольник 28">
            <a:hlinkClick r:id="rId3" action="ppaction://hlinksldjump"/>
          </p:cNvPr>
          <p:cNvSpPr/>
          <p:nvPr/>
        </p:nvSpPr>
        <p:spPr>
          <a:xfrm>
            <a:off x="928688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0" name="Прямоугольник 29">
            <a:hlinkClick r:id="rId4" action="ppaction://hlinksldjump"/>
          </p:cNvPr>
          <p:cNvSpPr/>
          <p:nvPr/>
        </p:nvSpPr>
        <p:spPr>
          <a:xfrm>
            <a:off x="928688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1" name="Прямоугольник 30">
            <a:hlinkClick r:id="rId5" action="ppaction://hlinksldjump"/>
          </p:cNvPr>
          <p:cNvSpPr/>
          <p:nvPr/>
        </p:nvSpPr>
        <p:spPr>
          <a:xfrm>
            <a:off x="928688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300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2" name="Прямоугольник 31">
            <a:hlinkClick r:id="rId6" action="ppaction://hlinksldjump"/>
          </p:cNvPr>
          <p:cNvSpPr/>
          <p:nvPr/>
        </p:nvSpPr>
        <p:spPr>
          <a:xfrm>
            <a:off x="928688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3" name="Прямоугольник 32">
            <a:hlinkClick r:id="rId7" action="ppaction://hlinksldjump"/>
          </p:cNvPr>
          <p:cNvSpPr/>
          <p:nvPr/>
        </p:nvSpPr>
        <p:spPr>
          <a:xfrm>
            <a:off x="928688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500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4" name="Прямоугольник 33">
            <a:hlinkClick r:id="rId8" action="ppaction://hlinksldjump"/>
          </p:cNvPr>
          <p:cNvSpPr/>
          <p:nvPr/>
        </p:nvSpPr>
        <p:spPr>
          <a:xfrm>
            <a:off x="2500313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5" name="Прямоугольник 34">
            <a:hlinkClick r:id="rId9" action="ppaction://hlinksldjump"/>
          </p:cNvPr>
          <p:cNvSpPr/>
          <p:nvPr/>
        </p:nvSpPr>
        <p:spPr>
          <a:xfrm>
            <a:off x="2500313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6" name="Прямоугольник 35">
            <a:hlinkClick r:id="rId10" action="ppaction://hlinksldjump"/>
          </p:cNvPr>
          <p:cNvSpPr/>
          <p:nvPr/>
        </p:nvSpPr>
        <p:spPr>
          <a:xfrm>
            <a:off x="2500313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300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7" name="Прямоугольник 36">
            <a:hlinkClick r:id="rId11" action="ppaction://hlinksldjump"/>
          </p:cNvPr>
          <p:cNvSpPr/>
          <p:nvPr/>
        </p:nvSpPr>
        <p:spPr>
          <a:xfrm>
            <a:off x="2500313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8" name="Прямоугольник 37">
            <a:hlinkClick r:id="rId12" action="ppaction://hlinksldjump"/>
          </p:cNvPr>
          <p:cNvSpPr/>
          <p:nvPr/>
        </p:nvSpPr>
        <p:spPr>
          <a:xfrm>
            <a:off x="2500313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500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9" name="Прямоугольник 38">
            <a:hlinkClick r:id="rId13" action="ppaction://hlinksldjump"/>
          </p:cNvPr>
          <p:cNvSpPr/>
          <p:nvPr/>
        </p:nvSpPr>
        <p:spPr>
          <a:xfrm>
            <a:off x="4143375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0" name="Прямоугольник 39">
            <a:hlinkClick r:id="rId14" action="ppaction://hlinksldjump"/>
          </p:cNvPr>
          <p:cNvSpPr/>
          <p:nvPr/>
        </p:nvSpPr>
        <p:spPr>
          <a:xfrm>
            <a:off x="4143375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1" name="Прямоугольник 40">
            <a:hlinkClick r:id="rId15" action="ppaction://hlinksldjump"/>
          </p:cNvPr>
          <p:cNvSpPr/>
          <p:nvPr/>
        </p:nvSpPr>
        <p:spPr>
          <a:xfrm>
            <a:off x="4143375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300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2" name="Прямоугольник 41">
            <a:hlinkClick r:id="rId16" action="ppaction://hlinksldjump"/>
          </p:cNvPr>
          <p:cNvSpPr/>
          <p:nvPr/>
        </p:nvSpPr>
        <p:spPr>
          <a:xfrm>
            <a:off x="4143375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3" name="Прямоугольник 42">
            <a:hlinkClick r:id="rId17" action="ppaction://hlinksldjump"/>
          </p:cNvPr>
          <p:cNvSpPr/>
          <p:nvPr/>
        </p:nvSpPr>
        <p:spPr>
          <a:xfrm>
            <a:off x="4143375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500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4" name="Прямоугольник 43">
            <a:hlinkClick r:id="rId18" action="ppaction://hlinksldjump"/>
          </p:cNvPr>
          <p:cNvSpPr/>
          <p:nvPr/>
        </p:nvSpPr>
        <p:spPr>
          <a:xfrm>
            <a:off x="5857875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5" name="Прямоугольник 44">
            <a:hlinkClick r:id="rId19" action="ppaction://hlinksldjump"/>
          </p:cNvPr>
          <p:cNvSpPr/>
          <p:nvPr/>
        </p:nvSpPr>
        <p:spPr>
          <a:xfrm>
            <a:off x="5857875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6" name="Прямоугольник 45">
            <a:hlinkClick r:id="rId20" action="ppaction://hlinksldjump"/>
          </p:cNvPr>
          <p:cNvSpPr/>
          <p:nvPr/>
        </p:nvSpPr>
        <p:spPr>
          <a:xfrm>
            <a:off x="5857875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300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7" name="Прямоугольник 46">
            <a:hlinkClick r:id="rId21" action="ppaction://hlinksldjump"/>
          </p:cNvPr>
          <p:cNvSpPr/>
          <p:nvPr/>
        </p:nvSpPr>
        <p:spPr>
          <a:xfrm>
            <a:off x="5857875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8" name="Прямоугольник 47">
            <a:hlinkClick r:id="rId22" action="ppaction://hlinksldjump"/>
          </p:cNvPr>
          <p:cNvSpPr/>
          <p:nvPr/>
        </p:nvSpPr>
        <p:spPr>
          <a:xfrm>
            <a:off x="5857875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500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9" name="Прямоугольник 48">
            <a:hlinkClick r:id="rId23" action="ppaction://hlinksldjump"/>
          </p:cNvPr>
          <p:cNvSpPr/>
          <p:nvPr/>
        </p:nvSpPr>
        <p:spPr>
          <a:xfrm>
            <a:off x="7429500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0" name="Прямоугольник 49">
            <a:hlinkClick r:id="rId24" action="ppaction://hlinksldjump"/>
          </p:cNvPr>
          <p:cNvSpPr/>
          <p:nvPr/>
        </p:nvSpPr>
        <p:spPr>
          <a:xfrm>
            <a:off x="7429500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1" name="Прямоугольник 50">
            <a:hlinkClick r:id="rId25" action="ppaction://hlinksldjump"/>
          </p:cNvPr>
          <p:cNvSpPr/>
          <p:nvPr/>
        </p:nvSpPr>
        <p:spPr>
          <a:xfrm>
            <a:off x="7429500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300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2" name="Прямоугольник 51">
            <a:hlinkClick r:id="rId26" action="ppaction://hlinksldjump"/>
          </p:cNvPr>
          <p:cNvSpPr/>
          <p:nvPr/>
        </p:nvSpPr>
        <p:spPr>
          <a:xfrm>
            <a:off x="7429500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3" name="Прямоугольник 52">
            <a:hlinkClick r:id="rId27" action="ppaction://hlinksldjump"/>
          </p:cNvPr>
          <p:cNvSpPr/>
          <p:nvPr/>
        </p:nvSpPr>
        <p:spPr>
          <a:xfrm>
            <a:off x="7429500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500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6" name="Стрелка вправо 55">
            <a:hlinkClick r:id="rId28" action="ppaction://hlinksldjump"/>
          </p:cNvPr>
          <p:cNvSpPr/>
          <p:nvPr/>
        </p:nvSpPr>
        <p:spPr>
          <a:xfrm>
            <a:off x="8215313" y="214313"/>
            <a:ext cx="714375" cy="57150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6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7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8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9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1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2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3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4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6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7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8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9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556792"/>
            <a:ext cx="8001056" cy="17543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/>
              <a:t>В каком городе родился </a:t>
            </a:r>
            <a:r>
              <a:rPr lang="ru-RU" sz="3600" dirty="0" err="1" smtClean="0"/>
              <a:t>немецко-швейцарско-американский</a:t>
            </a:r>
            <a:r>
              <a:rPr lang="ru-RU" sz="3600" dirty="0" smtClean="0"/>
              <a:t> физик Альберт Эйнштейн?</a:t>
            </a:r>
            <a:endParaRPr lang="ru-RU" sz="3600" dirty="0" smtClean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332657"/>
            <a:ext cx="5857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/>
              <a:t>Albert Einstein</a:t>
            </a:r>
            <a:endParaRPr lang="en-US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100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2536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22538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1986" name="Picture 2" descr="http://topyaps.com/wp-content/uploads/2012/08/Albert-Einste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284984"/>
            <a:ext cx="4680520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484784"/>
            <a:ext cx="7857040" cy="17543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/>
              <a:t>Какое государство поразило  шестнадцатилетнего Эйнштейна атмосферой свободы и культуры? </a:t>
            </a:r>
            <a:endParaRPr lang="ru-RU" sz="3600" dirty="0" smtClean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332657"/>
            <a:ext cx="5857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/>
              <a:t>Albert Einstein</a:t>
            </a:r>
            <a:endParaRPr lang="en-US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200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3560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23562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0962" name="Picture 2" descr="http://333v.ru/uploads/28/28ccaa92dba644175da9db397a4d72d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284984"/>
            <a:ext cx="4864540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772817"/>
            <a:ext cx="7672366" cy="64633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 </a:t>
            </a:r>
            <a:r>
              <a:rPr lang="ru-RU" sz="3600" dirty="0" smtClean="0"/>
              <a:t>Кем был отец А.Эйнштейна? 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476673"/>
            <a:ext cx="5857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/>
              <a:t>Albert Einstein</a:t>
            </a:r>
            <a:endParaRPr lang="en-US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300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4584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24586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9938" name="Picture 2" descr="http://www.science20.com/files/images/Minkowski_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492896"/>
            <a:ext cx="3528391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484784"/>
            <a:ext cx="7920880" cy="304698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/>
              <a:t>1905 год стал знаменательным в развитии физики. Именно тогда Эйнштейн опубликовал важные работы, которые сыграли выдающуюся роль в истории этой науки в XX веке. Чему была посвящена первая из его статей? 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332657"/>
            <a:ext cx="5857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/>
              <a:t>Albert Einstein</a:t>
            </a:r>
            <a:endParaRPr lang="en-US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400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5608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25610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8914" name="Picture 2" descr="https://fs01.infourok.ru/images/doc/1/858/img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581128"/>
            <a:ext cx="2724810" cy="2043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556792"/>
            <a:ext cx="8001056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/>
              <a:t>В каком году Эйнштейн получил Нобелевскую премию</a:t>
            </a:r>
            <a:r>
              <a:rPr lang="en-US" sz="3600" dirty="0" smtClean="0"/>
              <a:t>? 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332657"/>
            <a:ext cx="5857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/>
              <a:t>Albert Einstein</a:t>
            </a:r>
            <a:endParaRPr lang="en-US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500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6632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26634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7890" name="Picture 2" descr="https://www.askscientific.com/wp-content/uploads/2013/10/nobel-500x383@2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852936"/>
            <a:ext cx="4794266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132856"/>
            <a:ext cx="8001056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/>
              <a:t>В каком городе родился Фридрих Август </a:t>
            </a:r>
            <a:r>
              <a:rPr lang="ru-RU" sz="3600" dirty="0" err="1" smtClean="0"/>
              <a:t>Кекуле</a:t>
            </a:r>
            <a:r>
              <a:rPr lang="en-US" sz="3600" dirty="0" smtClean="0"/>
              <a:t>? 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476673"/>
            <a:ext cx="7704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smtClean="0"/>
              <a:t>Friedrich August </a:t>
            </a:r>
            <a:r>
              <a:rPr lang="de-DE" sz="3600" dirty="0" err="1" smtClean="0"/>
              <a:t>Kekule</a:t>
            </a:r>
            <a:r>
              <a:rPr lang="de-DE" sz="3600" dirty="0" smtClean="0"/>
              <a:t> von </a:t>
            </a:r>
            <a:r>
              <a:rPr lang="de-DE" sz="3600" dirty="0" err="1" smtClean="0"/>
              <a:t>Stradonitz</a:t>
            </a:r>
            <a:endParaRPr lang="en-US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100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pSp>
        <p:nvGrpSpPr>
          <p:cNvPr id="20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21" name="Группа 16"/>
            <p:cNvGrpSpPr>
              <a:grpSpLocks/>
            </p:cNvGrpSpPr>
            <p:nvPr/>
          </p:nvGrpSpPr>
          <p:grpSpPr bwMode="auto">
            <a:xfrm>
              <a:off x="2852218" y="1623668"/>
              <a:ext cx="3575399" cy="3589467"/>
              <a:chOff x="2852218" y="1625484"/>
              <a:chExt cx="3575399" cy="3589467"/>
            </a:xfrm>
          </p:grpSpPr>
          <p:sp>
            <p:nvSpPr>
              <p:cNvPr id="23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4" name="Дуга 23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5" name="Дуга 24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6" name="Дуга 25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7" name="Дуга 26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8" name="Дуга 27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29" name="Дуга 28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0" name="Дуга 29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31" name="Дуга 30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22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32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6868" name="Picture 4" descr="http://www.schlossgrabenfest.de/2008/images/art_gelaende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356992"/>
            <a:ext cx="4729578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132856"/>
            <a:ext cx="8064896" cy="310854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/>
              <a:t>В юности Фридрих Август </a:t>
            </a:r>
            <a:r>
              <a:rPr lang="ru-RU" sz="2800" dirty="0" err="1" smtClean="0"/>
              <a:t>Кекуле</a:t>
            </a:r>
            <a:r>
              <a:rPr lang="ru-RU" sz="2800" dirty="0" smtClean="0"/>
              <a:t> собирался стать архитектором и начал изучать архитектуру в</a:t>
            </a:r>
            <a:r>
              <a:rPr lang="en-US" sz="2800" dirty="0" smtClean="0"/>
              <a:t> </a:t>
            </a:r>
            <a:r>
              <a:rPr lang="ru-RU" sz="2800" dirty="0" err="1" smtClean="0"/>
              <a:t>Гиссенском</a:t>
            </a:r>
            <a:r>
              <a:rPr lang="ru-RU" sz="2800" dirty="0" smtClean="0"/>
              <a:t>  университете; прослушав курс лекций</a:t>
            </a:r>
            <a:r>
              <a:rPr lang="en-US" sz="2800" dirty="0" smtClean="0"/>
              <a:t> </a:t>
            </a:r>
            <a:r>
              <a:rPr lang="ru-RU" sz="2800" dirty="0" smtClean="0"/>
              <a:t>Ю.</a:t>
            </a:r>
            <a:r>
              <a:rPr lang="en-US" sz="2800" dirty="0" smtClean="0"/>
              <a:t> </a:t>
            </a:r>
            <a:r>
              <a:rPr lang="ru-RU" sz="2800" dirty="0" smtClean="0"/>
              <a:t>Либиха</a:t>
            </a:r>
            <a:r>
              <a:rPr lang="en-US" sz="2800" dirty="0" smtClean="0"/>
              <a:t> </a:t>
            </a:r>
            <a:r>
              <a:rPr lang="ru-RU" sz="2800" dirty="0" smtClean="0"/>
              <a:t>в </a:t>
            </a:r>
            <a:r>
              <a:rPr lang="ru-RU" sz="2800" dirty="0" err="1" smtClean="0"/>
              <a:t>дармштадтском</a:t>
            </a:r>
            <a:r>
              <a:rPr lang="en-US" sz="2800" dirty="0" smtClean="0"/>
              <a:t> </a:t>
            </a:r>
            <a:r>
              <a:rPr lang="ru-RU" sz="2800" dirty="0" smtClean="0"/>
              <a:t>Высшем техническом училище, заинтересовался … . Каким предметом заинтересовался </a:t>
            </a:r>
            <a:r>
              <a:rPr lang="ru-RU" sz="2800" dirty="0" err="1" smtClean="0"/>
              <a:t>Кекуле</a:t>
            </a:r>
            <a:r>
              <a:rPr lang="ru-RU" sz="2800" dirty="0" smtClean="0"/>
              <a:t>? 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404665"/>
            <a:ext cx="7272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smtClean="0"/>
              <a:t>Friedrich August </a:t>
            </a:r>
            <a:r>
              <a:rPr lang="de-DE" sz="3600" dirty="0" err="1" smtClean="0"/>
              <a:t>Kekule</a:t>
            </a:r>
            <a:r>
              <a:rPr lang="de-DE" sz="3600" dirty="0" smtClean="0"/>
              <a:t> von </a:t>
            </a:r>
            <a:r>
              <a:rPr lang="de-DE" sz="3600" dirty="0" err="1" smtClean="0"/>
              <a:t>Stradonitz</a:t>
            </a:r>
            <a:endParaRPr lang="en-US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200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8680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28682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1" name="Picture 2" descr="https://cdn3.bigcommerce.com/s-fhksf7kb/product_images/uploaded_images/kekule.jpg?t=14721929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5271424"/>
            <a:ext cx="2314761" cy="1586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928934"/>
            <a:ext cx="8001056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Auktion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29707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29709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547665" y="404664"/>
            <a:ext cx="73448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smtClean="0"/>
              <a:t>Friedrich August </a:t>
            </a:r>
            <a:r>
              <a:rPr lang="de-DE" sz="3600" dirty="0" err="1" smtClean="0"/>
              <a:t>Kekule</a:t>
            </a:r>
            <a:r>
              <a:rPr lang="de-DE" sz="3600" dirty="0" smtClean="0"/>
              <a:t> von </a:t>
            </a:r>
            <a:r>
              <a:rPr lang="de-DE" sz="3600" dirty="0" err="1" smtClean="0"/>
              <a:t>Stradonitz</a:t>
            </a:r>
            <a:endParaRPr lang="en-US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300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55576" y="2132856"/>
            <a:ext cx="8001056" cy="304698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/>
              <a:t>В</a:t>
            </a:r>
            <a:r>
              <a:rPr lang="en-US" sz="3200" dirty="0" smtClean="0"/>
              <a:t> </a:t>
            </a:r>
            <a:r>
              <a:rPr lang="ru-RU" sz="3200" dirty="0" smtClean="0"/>
              <a:t>1849</a:t>
            </a:r>
            <a:r>
              <a:rPr lang="en-US" sz="3200" dirty="0" smtClean="0"/>
              <a:t> </a:t>
            </a:r>
            <a:r>
              <a:rPr lang="ru-RU" sz="3200" dirty="0" err="1" smtClean="0"/>
              <a:t>Кекуле</a:t>
            </a:r>
            <a:r>
              <a:rPr lang="ru-RU" sz="3200" dirty="0" smtClean="0"/>
              <a:t> начал изучение химии у Либиха; после окончания университета в</a:t>
            </a:r>
            <a:r>
              <a:rPr lang="en-US" sz="3200" dirty="0" smtClean="0"/>
              <a:t> </a:t>
            </a:r>
            <a:r>
              <a:rPr lang="ru-RU" sz="3200" dirty="0" smtClean="0"/>
              <a:t>1852</a:t>
            </a:r>
            <a:r>
              <a:rPr lang="en-US" sz="3200" dirty="0" smtClean="0"/>
              <a:t> </a:t>
            </a:r>
            <a:r>
              <a:rPr lang="ru-RU" sz="3200" dirty="0" err="1" smtClean="0"/>
              <a:t>Кекуле</a:t>
            </a:r>
            <a:r>
              <a:rPr lang="ru-RU" sz="3200" dirty="0" smtClean="0"/>
              <a:t> уехал в европейский город, где занимался химией у</a:t>
            </a:r>
            <a:r>
              <a:rPr lang="en-US" sz="3200" dirty="0" smtClean="0"/>
              <a:t> </a:t>
            </a:r>
            <a:r>
              <a:rPr lang="ru-RU" sz="3200" dirty="0" smtClean="0"/>
              <a:t>Ж.</a:t>
            </a:r>
            <a:r>
              <a:rPr lang="en-US" sz="3200" dirty="0" smtClean="0"/>
              <a:t> </a:t>
            </a:r>
            <a:r>
              <a:rPr lang="ru-RU" sz="3200" dirty="0" smtClean="0"/>
              <a:t>Дюма,</a:t>
            </a:r>
            <a:r>
              <a:rPr lang="en-US" sz="3200" dirty="0" smtClean="0"/>
              <a:t> </a:t>
            </a:r>
            <a:r>
              <a:rPr lang="ru-RU" sz="3200" dirty="0" smtClean="0"/>
              <a:t>А.</a:t>
            </a:r>
            <a:r>
              <a:rPr lang="en-US" sz="3200" dirty="0" smtClean="0"/>
              <a:t> </a:t>
            </a:r>
            <a:r>
              <a:rPr lang="ru-RU" sz="3200" dirty="0" err="1" smtClean="0"/>
              <a:t>Вюрца</a:t>
            </a:r>
            <a:r>
              <a:rPr lang="en-US" sz="3200" dirty="0" smtClean="0"/>
              <a:t> </a:t>
            </a:r>
            <a:r>
              <a:rPr lang="ru-RU" sz="3200" dirty="0" smtClean="0"/>
              <a:t>и</a:t>
            </a:r>
            <a:r>
              <a:rPr lang="en-US" sz="3200" dirty="0" smtClean="0"/>
              <a:t> </a:t>
            </a:r>
            <a:r>
              <a:rPr lang="ru-RU" sz="3200" dirty="0" smtClean="0"/>
              <a:t>Ш.</a:t>
            </a:r>
            <a:r>
              <a:rPr lang="en-US" sz="3200" dirty="0" smtClean="0"/>
              <a:t> </a:t>
            </a:r>
            <a:r>
              <a:rPr lang="ru-RU" sz="3200" dirty="0" err="1" smtClean="0"/>
              <a:t>Жерара</a:t>
            </a:r>
            <a:r>
              <a:rPr lang="ru-RU" sz="3200" dirty="0" smtClean="0"/>
              <a:t>. Назовите это место. 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4818" name="Picture 2" descr="https://im0-tub-ru.yandex.net/i?id=aba11736720ca2fd9c975d13d3be9e05&amp;n=33&amp;h=215&amp;w=3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5157192"/>
            <a:ext cx="2394595" cy="1574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988840"/>
            <a:ext cx="8001056" cy="267765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/>
              <a:t>В честь </a:t>
            </a:r>
            <a:r>
              <a:rPr lang="ru-RU" sz="2800" dirty="0" err="1" smtClean="0"/>
              <a:t>Кекуле</a:t>
            </a:r>
            <a:r>
              <a:rPr lang="ru-RU" sz="2800" dirty="0" smtClean="0"/>
              <a:t> был назван синтезированное в 1978 соединение, углеводород, состоящий из 12 сконденсированных друг с другом </a:t>
            </a:r>
            <a:r>
              <a:rPr lang="ru-RU" sz="2800" dirty="0" err="1" smtClean="0"/>
              <a:t>бензольных</a:t>
            </a:r>
            <a:r>
              <a:rPr lang="ru-RU" sz="2800" dirty="0" smtClean="0"/>
              <a:t> колец в форме макроциклического шестиугольника. Укажите название данного соединения. </a:t>
            </a:r>
            <a:endParaRPr lang="ru-RU" sz="2800" dirty="0" smtClean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332656"/>
            <a:ext cx="7272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smtClean="0"/>
              <a:t>Friedrich August </a:t>
            </a:r>
            <a:r>
              <a:rPr lang="de-DE" sz="3600" dirty="0" err="1" smtClean="0"/>
              <a:t>Kekule</a:t>
            </a:r>
            <a:r>
              <a:rPr lang="de-DE" sz="3600" dirty="0" smtClean="0"/>
              <a:t> von </a:t>
            </a:r>
            <a:r>
              <a:rPr lang="de-DE" sz="3600" dirty="0" err="1" smtClean="0"/>
              <a:t>Stradonitz</a:t>
            </a:r>
            <a:endParaRPr lang="en-US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400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30728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30730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3794" name="Picture 2" descr="http://dic.academic.ru/pictures/wiki/files/107/kekulen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4797152"/>
            <a:ext cx="1638300" cy="1514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276872"/>
            <a:ext cx="8001056" cy="23083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/>
              <a:t>Какая организация в 1970г.  присвоила имя Фридриха </a:t>
            </a:r>
            <a:r>
              <a:rPr lang="ru-RU" sz="3600" dirty="0" err="1" smtClean="0"/>
              <a:t>Кекуле</a:t>
            </a:r>
            <a:r>
              <a:rPr lang="ru-RU" sz="3600" dirty="0" smtClean="0"/>
              <a:t> кратеру на обратной стороне Луны? 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404664"/>
            <a:ext cx="73448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smtClean="0"/>
              <a:t>Friedrich August </a:t>
            </a:r>
            <a:r>
              <a:rPr lang="de-DE" sz="3600" dirty="0" err="1" smtClean="0"/>
              <a:t>Kekule</a:t>
            </a:r>
            <a:r>
              <a:rPr lang="de-DE" sz="3600" dirty="0" smtClean="0"/>
              <a:t> von </a:t>
            </a:r>
            <a:r>
              <a:rPr lang="de-DE" sz="3600" dirty="0" err="1" smtClean="0"/>
              <a:t>Stradonitz</a:t>
            </a:r>
            <a:endParaRPr lang="en-US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500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31752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31754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2770" name="Picture 2" descr="http://cdn.bgr.com/2017/03/plane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666216"/>
            <a:ext cx="2929191" cy="2139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6" name="Группа 2"/>
          <p:cNvGrpSpPr>
            <a:grpSpLocks/>
          </p:cNvGrpSpPr>
          <p:nvPr/>
        </p:nvGrpSpPr>
        <p:grpSpPr bwMode="auto">
          <a:xfrm rot="19800000">
            <a:off x="76950" y="-243945"/>
            <a:ext cx="1340144" cy="1714500"/>
            <a:chOff x="2857488" y="642918"/>
            <a:chExt cx="3573715" cy="4572032"/>
          </a:xfrm>
        </p:grpSpPr>
        <p:grpSp>
          <p:nvGrpSpPr>
            <p:cNvPr id="5158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6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" name="Дуга 6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" name="Дуга 7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" name="Дуга 8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" name="Дуга 9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 rot="16200000">
                <a:off x="4035112" y="448623"/>
                <a:ext cx="1138776" cy="3492499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5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571625" y="2286000"/>
            <a:ext cx="62150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RUNDE </a:t>
            </a:r>
            <a:r>
              <a:rPr lang="en-US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2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4" name="Прямоугольник 23">
            <a:hlinkClick r:id="" action="ppaction://hlinkshowjump?jump=nextslide"/>
          </p:cNvPr>
          <p:cNvSpPr/>
          <p:nvPr/>
        </p:nvSpPr>
        <p:spPr>
          <a:xfrm>
            <a:off x="714375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 smtClean="0"/>
              <a:t>Gottfried Wilhelm Leibniz 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Прямоугольник 24">
            <a:hlinkClick r:id="" action="ppaction://hlinkshowjump?jump=nextslide"/>
          </p:cNvPr>
          <p:cNvSpPr/>
          <p:nvPr/>
        </p:nvSpPr>
        <p:spPr>
          <a:xfrm>
            <a:off x="2286000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 smtClean="0"/>
              <a:t>Heinrich Hermann Robert Koch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6" name="Прямоугольник 25">
            <a:hlinkClick r:id="" action="ppaction://hlinkshowjump?jump=nextslide"/>
          </p:cNvPr>
          <p:cNvSpPr/>
          <p:nvPr/>
        </p:nvSpPr>
        <p:spPr>
          <a:xfrm>
            <a:off x="3929063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/>
              <a:t>Wilhelm Conrad </a:t>
            </a:r>
            <a:r>
              <a:rPr lang="en-US" sz="1600" dirty="0" err="1" smtClean="0"/>
              <a:t>Röntgen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7" name="Прямоугольник 26">
            <a:hlinkClick r:id="" action="ppaction://hlinkshowjump?jump=nextslide"/>
          </p:cNvPr>
          <p:cNvSpPr/>
          <p:nvPr/>
        </p:nvSpPr>
        <p:spPr>
          <a:xfrm>
            <a:off x="5572125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 smtClean="0"/>
              <a:t>(Karl) Friedrich Michael Benz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8" name="Прямоугольник 27">
            <a:hlinkClick r:id="" action="ppaction://hlinkshowjump?jump=nextslide"/>
          </p:cNvPr>
          <p:cNvSpPr/>
          <p:nvPr/>
        </p:nvSpPr>
        <p:spPr>
          <a:xfrm>
            <a:off x="7215188" y="1143000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 err="1" smtClean="0"/>
              <a:t>Rúdolf</a:t>
            </a:r>
            <a:r>
              <a:rPr lang="de-DE" sz="1600" dirty="0" smtClean="0"/>
              <a:t> </a:t>
            </a:r>
            <a:r>
              <a:rPr lang="de-DE" sz="1600" dirty="0" err="1" smtClean="0"/>
              <a:t>Chrístian</a:t>
            </a:r>
            <a:r>
              <a:rPr lang="de-DE" sz="1600" dirty="0" smtClean="0"/>
              <a:t> Karl </a:t>
            </a:r>
            <a:r>
              <a:rPr lang="de-DE" sz="1600" dirty="0" err="1" smtClean="0"/>
              <a:t>Diésel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9" name="Прямоугольник 28">
            <a:hlinkClick r:id="rId3" action="ppaction://hlinksldjump"/>
          </p:cNvPr>
          <p:cNvSpPr/>
          <p:nvPr/>
        </p:nvSpPr>
        <p:spPr>
          <a:xfrm>
            <a:off x="928688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0" name="Прямоугольник 29">
            <a:hlinkClick r:id="rId4" action="ppaction://hlinksldjump"/>
          </p:cNvPr>
          <p:cNvSpPr/>
          <p:nvPr/>
        </p:nvSpPr>
        <p:spPr>
          <a:xfrm>
            <a:off x="928688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1" name="Прямоугольник 30">
            <a:hlinkClick r:id="rId5" action="ppaction://hlinksldjump"/>
          </p:cNvPr>
          <p:cNvSpPr/>
          <p:nvPr/>
        </p:nvSpPr>
        <p:spPr>
          <a:xfrm>
            <a:off x="928688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600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2" name="Прямоугольник 31">
            <a:hlinkClick r:id="rId6" action="ppaction://hlinksldjump"/>
          </p:cNvPr>
          <p:cNvSpPr/>
          <p:nvPr/>
        </p:nvSpPr>
        <p:spPr>
          <a:xfrm>
            <a:off x="928688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800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3" name="Прямоугольник 32">
            <a:hlinkClick r:id="rId7" action="ppaction://hlinksldjump"/>
          </p:cNvPr>
          <p:cNvSpPr/>
          <p:nvPr/>
        </p:nvSpPr>
        <p:spPr>
          <a:xfrm>
            <a:off x="928688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1000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4" name="Прямоугольник 33">
            <a:hlinkClick r:id="rId8" action="ppaction://hlinksldjump"/>
          </p:cNvPr>
          <p:cNvSpPr/>
          <p:nvPr/>
        </p:nvSpPr>
        <p:spPr>
          <a:xfrm>
            <a:off x="2500313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5" name="Прямоугольник 34">
            <a:hlinkClick r:id="rId9" action="ppaction://hlinksldjump"/>
          </p:cNvPr>
          <p:cNvSpPr/>
          <p:nvPr/>
        </p:nvSpPr>
        <p:spPr>
          <a:xfrm>
            <a:off x="2500313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6" name="Прямоугольник 35">
            <a:hlinkClick r:id="rId10" action="ppaction://hlinksldjump"/>
          </p:cNvPr>
          <p:cNvSpPr/>
          <p:nvPr/>
        </p:nvSpPr>
        <p:spPr>
          <a:xfrm>
            <a:off x="2500313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600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7" name="Прямоугольник 36">
            <a:hlinkClick r:id="rId11" action="ppaction://hlinksldjump"/>
          </p:cNvPr>
          <p:cNvSpPr/>
          <p:nvPr/>
        </p:nvSpPr>
        <p:spPr>
          <a:xfrm>
            <a:off x="2500313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800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8" name="Прямоугольник 37">
            <a:hlinkClick r:id="rId12" action="ppaction://hlinksldjump"/>
          </p:cNvPr>
          <p:cNvSpPr/>
          <p:nvPr/>
        </p:nvSpPr>
        <p:spPr>
          <a:xfrm>
            <a:off x="2500313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1000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9" name="Прямоугольник 38">
            <a:hlinkClick r:id="rId13" action="ppaction://hlinksldjump"/>
          </p:cNvPr>
          <p:cNvSpPr/>
          <p:nvPr/>
        </p:nvSpPr>
        <p:spPr>
          <a:xfrm>
            <a:off x="4143375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0" name="Прямоугольник 39">
            <a:hlinkClick r:id="rId14" action="ppaction://hlinksldjump"/>
          </p:cNvPr>
          <p:cNvSpPr/>
          <p:nvPr/>
        </p:nvSpPr>
        <p:spPr>
          <a:xfrm>
            <a:off x="4143375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1" name="Прямоугольник 40">
            <a:hlinkClick r:id="rId15" action="ppaction://hlinksldjump"/>
          </p:cNvPr>
          <p:cNvSpPr/>
          <p:nvPr/>
        </p:nvSpPr>
        <p:spPr>
          <a:xfrm>
            <a:off x="4143375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600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2" name="Прямоугольник 41">
            <a:hlinkClick r:id="rId16" action="ppaction://hlinksldjump"/>
          </p:cNvPr>
          <p:cNvSpPr/>
          <p:nvPr/>
        </p:nvSpPr>
        <p:spPr>
          <a:xfrm>
            <a:off x="4143375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800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3" name="Прямоугольник 42">
            <a:hlinkClick r:id="rId17" action="ppaction://hlinksldjump"/>
          </p:cNvPr>
          <p:cNvSpPr/>
          <p:nvPr/>
        </p:nvSpPr>
        <p:spPr>
          <a:xfrm>
            <a:off x="4143375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1000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4" name="Прямоугольник 43">
            <a:hlinkClick r:id="rId18" action="ppaction://hlinksldjump"/>
          </p:cNvPr>
          <p:cNvSpPr/>
          <p:nvPr/>
        </p:nvSpPr>
        <p:spPr>
          <a:xfrm>
            <a:off x="5857875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5" name="Прямоугольник 44">
            <a:hlinkClick r:id="rId19" action="ppaction://hlinksldjump"/>
          </p:cNvPr>
          <p:cNvSpPr/>
          <p:nvPr/>
        </p:nvSpPr>
        <p:spPr>
          <a:xfrm>
            <a:off x="5857875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6" name="Прямоугольник 45">
            <a:hlinkClick r:id="rId20" action="ppaction://hlinksldjump"/>
          </p:cNvPr>
          <p:cNvSpPr/>
          <p:nvPr/>
        </p:nvSpPr>
        <p:spPr>
          <a:xfrm>
            <a:off x="5857875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600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7" name="Прямоугольник 46">
            <a:hlinkClick r:id="rId21" action="ppaction://hlinksldjump"/>
          </p:cNvPr>
          <p:cNvSpPr/>
          <p:nvPr/>
        </p:nvSpPr>
        <p:spPr>
          <a:xfrm>
            <a:off x="5857875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800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8" name="Прямоугольник 47">
            <a:hlinkClick r:id="rId22" action="ppaction://hlinksldjump"/>
          </p:cNvPr>
          <p:cNvSpPr/>
          <p:nvPr/>
        </p:nvSpPr>
        <p:spPr>
          <a:xfrm>
            <a:off x="5857875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1000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9" name="Прямоугольник 48">
            <a:hlinkClick r:id="rId23" action="ppaction://hlinksldjump"/>
          </p:cNvPr>
          <p:cNvSpPr/>
          <p:nvPr/>
        </p:nvSpPr>
        <p:spPr>
          <a:xfrm>
            <a:off x="7429500" y="235743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200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0" name="Прямоугольник 49">
            <a:hlinkClick r:id="rId24" action="ppaction://hlinksldjump"/>
          </p:cNvPr>
          <p:cNvSpPr/>
          <p:nvPr/>
        </p:nvSpPr>
        <p:spPr>
          <a:xfrm>
            <a:off x="7429500" y="3214688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400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1" name="Прямоугольник 50">
            <a:hlinkClick r:id="rId25" action="ppaction://hlinksldjump"/>
          </p:cNvPr>
          <p:cNvSpPr/>
          <p:nvPr/>
        </p:nvSpPr>
        <p:spPr>
          <a:xfrm>
            <a:off x="7429500" y="4000500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600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2" name="Прямоугольник 51">
            <a:hlinkClick r:id="rId26" action="ppaction://hlinksldjump"/>
          </p:cNvPr>
          <p:cNvSpPr/>
          <p:nvPr/>
        </p:nvSpPr>
        <p:spPr>
          <a:xfrm>
            <a:off x="7429500" y="4786313"/>
            <a:ext cx="1000125" cy="700087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800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3" name="Прямоугольник 52">
            <a:hlinkClick r:id="rId27" action="ppaction://hlinksldjump"/>
          </p:cNvPr>
          <p:cNvSpPr/>
          <p:nvPr/>
        </p:nvSpPr>
        <p:spPr>
          <a:xfrm>
            <a:off x="7429500" y="5572125"/>
            <a:ext cx="1000125" cy="700088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1000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4" name="Стрелка вправо 53">
            <a:hlinkClick r:id="rId28" action="ppaction://hlinksldjump"/>
          </p:cNvPr>
          <p:cNvSpPr/>
          <p:nvPr/>
        </p:nvSpPr>
        <p:spPr>
          <a:xfrm>
            <a:off x="8215313" y="214313"/>
            <a:ext cx="714375" cy="57150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5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628800"/>
            <a:ext cx="8001056" cy="17543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dirty="0" smtClean="0"/>
              <a:t>Основателем какой Академии являлся Готфрид Вильгельм Лейбниц?</a:t>
            </a:r>
            <a:r>
              <a:rPr lang="en-US" sz="3600" dirty="0" smtClean="0"/>
              <a:t> </a:t>
            </a:r>
            <a:endParaRPr lang="ru-RU" sz="3600" dirty="0" smtClean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404664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smtClean="0"/>
              <a:t>Gottfried Wilhelm Leibniz </a:t>
            </a:r>
            <a:endParaRPr lang="ru-RU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200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32776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32778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1746" name="Picture 2" descr="https://blog.adafruit.com/wp-content/uploads/2016/11/161110_FT_Gottfried-Leibniz.jpg.CROP_.promo-xlar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573016"/>
            <a:ext cx="3923928" cy="27999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484784"/>
            <a:ext cx="8001056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dirty="0" smtClean="0"/>
              <a:t>В каком году Готфрид поступил в Лейпцигский университет?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332656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smtClean="0"/>
              <a:t>Gottfried Wilhelm Leibniz </a:t>
            </a:r>
            <a:endParaRPr lang="ru-RU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400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33800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33802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0722" name="Picture 2" descr="https://blog.adafruit.com/wp-content/uploads/2016/11/161110_FT_Gottfried-Leibniz.jpg.CROP_.promo-xlar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7221" y="2780928"/>
            <a:ext cx="4137467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844825"/>
            <a:ext cx="7815242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dirty="0" smtClean="0"/>
              <a:t>От кого Лейбниц получил титул тайного юстиции советника?</a:t>
            </a:r>
            <a:endParaRPr lang="ru-RU" sz="3600" dirty="0" smtClean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404665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smtClean="0"/>
              <a:t>Gottfried Wilhelm Leibniz </a:t>
            </a:r>
            <a:endParaRPr lang="ru-RU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600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34824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34826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9698" name="Picture 2" descr="http://vodokanal.altsoft.spb.ru/html/images/big/2806262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068960"/>
            <a:ext cx="2935620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928934"/>
            <a:ext cx="7743804" cy="23083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Die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Katze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im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Sack 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35851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35853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763688" y="476672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smtClean="0"/>
              <a:t>Gottfried Wilhelm Leibniz </a:t>
            </a:r>
            <a:endParaRPr lang="ru-RU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800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71600" y="1772817"/>
            <a:ext cx="7743804" cy="122413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/>
              <a:t>Что было названо в честь Лейбница?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2" name="TextBox 14"/>
          <p:cNvSpPr txBox="1">
            <a:spLocks noChangeArrowheads="1"/>
          </p:cNvSpPr>
          <p:nvPr/>
        </p:nvSpPr>
        <p:spPr bwMode="auto">
          <a:xfrm rot="19800000">
            <a:off x="-634526" y="558176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8674" name="Picture 2" descr="http://www.meteovesti.ru/pictures/635806776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5229200"/>
            <a:ext cx="2404914" cy="15188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700808"/>
            <a:ext cx="7815242" cy="23083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dirty="0" smtClean="0"/>
              <a:t>Кто автор этих строк: Уроки мудрости давал он мудрецам,</a:t>
            </a:r>
            <a:br>
              <a:rPr lang="ru-RU" sz="3600" dirty="0" smtClean="0"/>
            </a:br>
            <a:r>
              <a:rPr lang="ru-RU" sz="3600" dirty="0" smtClean="0"/>
              <a:t>Он был мудрее их: умел он сомневаться.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332657"/>
            <a:ext cx="6748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smtClean="0"/>
              <a:t>Gottfried Wilhelm Leibniz </a:t>
            </a:r>
            <a:endParaRPr lang="ru-RU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1000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36872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36874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7652" name="Picture 4" descr="http://yznai-ka.ru/5/vol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4352" y="4149080"/>
            <a:ext cx="2012340" cy="27089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556792"/>
            <a:ext cx="8001056" cy="17543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/>
              <a:t>В каком городе родился </a:t>
            </a:r>
            <a:r>
              <a:rPr lang="vi-VN" sz="3600" dirty="0" smtClean="0"/>
              <a:t>Генрих Герман Роберт Кох</a:t>
            </a:r>
            <a:r>
              <a:rPr lang="ru-RU" sz="3600" dirty="0" smtClean="0"/>
              <a:t>, </a:t>
            </a:r>
            <a:r>
              <a:rPr lang="vi-VN" sz="3600" dirty="0" smtClean="0"/>
              <a:t>немецкий микробиолог</a:t>
            </a:r>
            <a:r>
              <a:rPr lang="ru-RU" sz="3600" dirty="0" smtClean="0"/>
              <a:t>?</a:t>
            </a:r>
            <a:endParaRPr lang="ru-RU" sz="3600" dirty="0" smtClean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260649"/>
            <a:ext cx="7812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smtClean="0"/>
              <a:t>Heinrich Hermann Robert Koch</a:t>
            </a:r>
            <a:endParaRPr 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200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37896" name="Группа 5"/>
          <p:cNvGrpSpPr>
            <a:grpSpLocks/>
          </p:cNvGrpSpPr>
          <p:nvPr/>
        </p:nvGrpSpPr>
        <p:grpSpPr bwMode="auto">
          <a:xfrm rot="19800000">
            <a:off x="86315" y="-239244"/>
            <a:ext cx="1340144" cy="1714500"/>
            <a:chOff x="2857488" y="642918"/>
            <a:chExt cx="3573715" cy="4572032"/>
          </a:xfrm>
        </p:grpSpPr>
        <p:grpSp>
          <p:nvGrpSpPr>
            <p:cNvPr id="37898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6626" name="Picture 2" descr="http://vsitury.com.ua/uploads/resorts/143/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429000"/>
            <a:ext cx="4298984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556792"/>
            <a:ext cx="7920880" cy="304698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/>
              <a:t>С появлением микроскопа Роберт Кох проводит целые дни у него. Он теряет всякий интерес к частной врачебной практике и начинает проводить исследования и опыты, для чего заводит большое количество … .</a:t>
            </a:r>
            <a:endParaRPr lang="ru-RU" sz="3200" dirty="0" smtClean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404663"/>
            <a:ext cx="7596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smtClean="0"/>
              <a:t>Heinrich Hermann Robert Koch</a:t>
            </a:r>
            <a:endParaRPr 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400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38920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38922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5602" name="Picture 2" descr="http://www.medstamp.ru/images/Robert_Koch-fragmen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581128"/>
            <a:ext cx="2663476" cy="2120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628801"/>
            <a:ext cx="7641016" cy="35394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/>
              <a:t>В 1876 и 1877 годах при содействии ботаника Фердинанда Кона и патолога Юлия </a:t>
            </a:r>
            <a:r>
              <a:rPr lang="ru-RU" sz="3200" dirty="0" err="1" smtClean="0"/>
              <a:t>Конгейма</a:t>
            </a:r>
            <a:r>
              <a:rPr lang="ru-RU" sz="3200" dirty="0" smtClean="0"/>
              <a:t> в университете </a:t>
            </a:r>
            <a:r>
              <a:rPr lang="ru-RU" sz="3200" dirty="0" err="1" smtClean="0"/>
              <a:t>Бреслау</a:t>
            </a:r>
            <a:r>
              <a:rPr lang="ru-RU" sz="3200" dirty="0" smtClean="0"/>
              <a:t> (ныне польский город Вроцлав) публикуются статьи Коха по проблемам … . Укажите название заболевания.</a:t>
            </a:r>
            <a:endParaRPr lang="ru-RU" sz="3200" dirty="0" smtClean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332656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smtClean="0"/>
              <a:t>Heinrich Hermann Robert Koch</a:t>
            </a:r>
            <a:endParaRPr 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600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39944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39946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4578" name="Picture 2" descr="http://www.vancomycin.ru/wp-content/uploads/2015/06/55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3758" y="5157192"/>
            <a:ext cx="2126010" cy="1700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700808"/>
            <a:ext cx="8001056" cy="35394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/>
              <a:t>В 1885 году Кох становится профессором Берлинского университета и директором только что созданного Института гигиены. В то же время он продолжает исследования …, сосредоточившись на поисках способов лечения болезни.</a:t>
            </a:r>
            <a:endParaRPr lang="ru-RU" sz="32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404664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smtClean="0"/>
              <a:t>Heinrich Hermann Robert Koch</a:t>
            </a:r>
            <a:endParaRPr 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800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40968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40970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3554" name="Picture 2" descr="http://1tuberkulez.ru/wp-content/uploads/2015/03/tuberkuleznaja-paloch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5107519"/>
            <a:ext cx="2580072" cy="175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628800"/>
            <a:ext cx="7815242" cy="286232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/>
              <a:t>В каком году за «исследования и открытия, касающиеся лечения туберкулеза», Роберт Кох удостоен Нобелевской премии по физиологии и медицине?</a:t>
            </a:r>
            <a:endParaRPr lang="ru-RU" sz="3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332656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smtClean="0"/>
              <a:t>Heinrich Hermann Robert Koch</a:t>
            </a:r>
            <a:endParaRPr 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1000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41992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41994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2530" name="Picture 2" descr="http://molbiol.ru/forums/uploads/a001/b002/post-184-11522889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564" y="4509120"/>
            <a:ext cx="1564699" cy="21973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5" name="Группа 2"/>
          <p:cNvGrpSpPr>
            <a:grpSpLocks/>
          </p:cNvGrpSpPr>
          <p:nvPr/>
        </p:nvGrpSpPr>
        <p:grpSpPr bwMode="auto">
          <a:xfrm rot="19800000">
            <a:off x="76950" y="-243945"/>
            <a:ext cx="1340144" cy="1714500"/>
            <a:chOff x="2857488" y="642918"/>
            <a:chExt cx="3573715" cy="4572032"/>
          </a:xfrm>
        </p:grpSpPr>
        <p:grpSp>
          <p:nvGrpSpPr>
            <p:cNvPr id="6157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6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7" name="Дуга 6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" name="Дуга 7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" name="Дуга 8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0" name="Дуга 9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 rot="16200000">
                <a:off x="4035112" y="448623"/>
                <a:ext cx="1138776" cy="3492499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5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1571625" y="2286000"/>
            <a:ext cx="62150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RUNDE </a:t>
            </a:r>
            <a:r>
              <a:rPr lang="en-US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3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4" name="Прямоугольник 23">
            <a:hlinkClick r:id="rId3" action="ppaction://hlinksldjump"/>
          </p:cNvPr>
          <p:cNvSpPr/>
          <p:nvPr/>
        </p:nvSpPr>
        <p:spPr>
          <a:xfrm>
            <a:off x="714375" y="3000375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5" name="Прямоугольник 24">
            <a:hlinkClick r:id="rId4" action="ppaction://hlinksldjump"/>
          </p:cNvPr>
          <p:cNvSpPr/>
          <p:nvPr/>
        </p:nvSpPr>
        <p:spPr>
          <a:xfrm>
            <a:off x="2286000" y="3000375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600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5">
            <a:hlinkClick r:id="rId5" action="ppaction://hlinksldjump"/>
          </p:cNvPr>
          <p:cNvSpPr/>
          <p:nvPr/>
        </p:nvSpPr>
        <p:spPr>
          <a:xfrm>
            <a:off x="3929063" y="3000375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900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Прямоугольник 26">
            <a:hlinkClick r:id="rId6" action="ppaction://hlinksldjump"/>
          </p:cNvPr>
          <p:cNvSpPr/>
          <p:nvPr/>
        </p:nvSpPr>
        <p:spPr>
          <a:xfrm>
            <a:off x="5572125" y="3000375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1200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Прямоугольник 27">
            <a:hlinkClick r:id="rId7" action="ppaction://hlinksldjump"/>
          </p:cNvPr>
          <p:cNvSpPr/>
          <p:nvPr/>
        </p:nvSpPr>
        <p:spPr>
          <a:xfrm>
            <a:off x="7215188" y="3000375"/>
            <a:ext cx="1428750" cy="1000125"/>
          </a:xfrm>
          <a:prstGeom prst="rect">
            <a:avLst/>
          </a:prstGeom>
          <a:solidFill>
            <a:schemeClr val="accent3">
              <a:lumMod val="60000"/>
              <a:lumOff val="40000"/>
              <a:alpha val="8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1500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Прямоугольник 55">
            <a:hlinkClick r:id="rId8" action="ppaction://hlinksldjump"/>
          </p:cNvPr>
          <p:cNvSpPr/>
          <p:nvPr/>
        </p:nvSpPr>
        <p:spPr>
          <a:xfrm>
            <a:off x="6357938" y="5715000"/>
            <a:ext cx="2428875" cy="857250"/>
          </a:xfrm>
          <a:prstGeom prst="rect">
            <a:avLst/>
          </a:prstGeom>
          <a:solidFill>
            <a:schemeClr val="accent3">
              <a:lumMod val="75000"/>
              <a:alpha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Ende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9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3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4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4" grpId="1"/>
      <p:bldP spid="24" grpId="0" animBg="1"/>
      <p:bldP spid="25" grpId="0" animBg="1"/>
      <p:bldP spid="26" grpId="0" animBg="1"/>
      <p:bldP spid="27" grpId="0" animBg="1"/>
      <p:bldP spid="28" grpId="0" animBg="1"/>
      <p:bldP spid="5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700808"/>
            <a:ext cx="7815242" cy="17543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/>
              <a:t>В каком году В.Рентген открыл рентгеновские лучи, исследовав их свойства? 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71670" y="428604"/>
            <a:ext cx="69648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/>
              <a:t>Wilhelm Conrad </a:t>
            </a:r>
            <a:r>
              <a:rPr lang="en-US" sz="3600" dirty="0" err="1" smtClean="0"/>
              <a:t>Röntgen</a:t>
            </a:r>
            <a:endParaRPr 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200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43016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43018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1506" name="Picture 2" descr="https://im0-tub-ru.yandex.net/i?id=69e8c2fea0e0ab852074bf15fe116f59&amp;n=33&amp;h=215&amp;w=3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573015"/>
            <a:ext cx="4323953" cy="2791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700808"/>
            <a:ext cx="7672366" cy="230425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/>
              <a:t>Немецкий физик Вильгельм Конрад Рентген родился 27 марта 1845 года в </a:t>
            </a:r>
            <a:r>
              <a:rPr lang="ru-RU" sz="3600" dirty="0" err="1" smtClean="0"/>
              <a:t>Леннепе</a:t>
            </a:r>
            <a:r>
              <a:rPr lang="ru-RU" sz="3600" dirty="0" smtClean="0"/>
              <a:t>, небольшом городке близ </a:t>
            </a:r>
            <a:r>
              <a:rPr lang="ru-RU" sz="3600" dirty="0" err="1" smtClean="0"/>
              <a:t>Ремшейда</a:t>
            </a:r>
            <a:r>
              <a:rPr lang="ru-RU" sz="3600" dirty="0" smtClean="0"/>
              <a:t> в … . 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71670" y="404664"/>
            <a:ext cx="68208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/>
              <a:t>Wilhelm Conrad </a:t>
            </a:r>
            <a:r>
              <a:rPr lang="en-US" sz="3600" dirty="0" err="1" smtClean="0"/>
              <a:t>Röntgen</a:t>
            </a:r>
            <a:endParaRPr 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400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44040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44042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0482" name="Picture 2" descr="http://mir-prekrasen.net/uploads/posts/2013-02/1361982585_eag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4005430"/>
            <a:ext cx="2296319" cy="2852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628800"/>
            <a:ext cx="8001056" cy="286232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/>
              <a:t>Рентген поступил в </a:t>
            </a:r>
            <a:r>
              <a:rPr lang="ru-RU" sz="3600" dirty="0" err="1" smtClean="0"/>
              <a:t>Утрехтскую</a:t>
            </a:r>
            <a:r>
              <a:rPr lang="ru-RU" sz="3600" dirty="0" smtClean="0"/>
              <a:t> техническую школу в 1862 году, но был исключен. Какова причина исключения из учебного  заведения? 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71670" y="404664"/>
            <a:ext cx="69648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/>
              <a:t>Wilhelm Conrad </a:t>
            </a:r>
            <a:r>
              <a:rPr lang="en-US" sz="3600" dirty="0" err="1" smtClean="0"/>
              <a:t>Röntgen</a:t>
            </a:r>
            <a:endParaRPr 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600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45064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45066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1" name="Picture 2" descr="https://im0-tub-ru.yandex.net/i?id=69e8c2fea0e0ab852074bf15fe116f59&amp;n=33&amp;h=215&amp;w=3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581128"/>
            <a:ext cx="2992853" cy="19323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556792"/>
            <a:ext cx="8001056" cy="35394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/>
              <a:t>Вечером 8 ноября 1895 года Рентген, как обычно, работал в своей лаборатории, занимаясь изучением катодных лучей. Около полуночи, почувствовав усталость, он собрался уходить. Окинув взглядом лабораторию, погасил свет и хотел было закрыть дверь, как вдруг заметил в темноте какое-то светящееся пятно. Что это было? 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71670" y="332656"/>
            <a:ext cx="66767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/>
              <a:t>Wilhelm Conrad </a:t>
            </a:r>
            <a:r>
              <a:rPr lang="en-US" sz="3600" dirty="0" err="1" smtClean="0"/>
              <a:t>Röntgen</a:t>
            </a:r>
            <a:endParaRPr 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800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46088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46090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434" name="AutoShape 2" descr="https://ds03.infourok.ru/uploads/ex/0f0a/0001e3c9-a409c84c/img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8" name="Picture 6" descr="http://www.vladtime.ru/uploads/posts/2016-03/1459057920_luxfon.com-249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5085184"/>
            <a:ext cx="2926359" cy="1646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1844824"/>
            <a:ext cx="8001056" cy="25545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dirty="0" smtClean="0"/>
              <a:t>Открытие Рентгена вызвало огромный интерес в научном мире. Его опыты были повторены почти во всех лабораториях мира. В Москве их повторил П. Н. Лебедев. В Петербурге изобретатель радио А. С. Попов экспериментировал с икс-лучами, демонстрировал их на публичных лекциях, получая различные рентгенограммы. Назовите кембриджского ученого, который немедленно применил ионизирующее действие рентгеновских лучей для изучения прохождения электричества через газы? 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71670" y="476672"/>
            <a:ext cx="6748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/>
              <a:t>Wilhelm Conrad </a:t>
            </a:r>
            <a:r>
              <a:rPr lang="en-US" sz="3600" dirty="0" err="1" smtClean="0"/>
              <a:t>Röntgen</a:t>
            </a:r>
            <a:endParaRPr 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1000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47112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47114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Picture 2" descr="https://im0-tub-ru.yandex.net/i?id=6e3c8adf4cae92f4084eb01d3a12160c&amp;n=33&amp;h=215&amp;w=1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4365104"/>
            <a:ext cx="1781175" cy="2038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772816"/>
            <a:ext cx="8001056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/>
              <a:t>В каком городе Германии родился Карл Фридрих </a:t>
            </a:r>
            <a:r>
              <a:rPr lang="ru-RU" sz="3600" dirty="0" err="1" smtClean="0"/>
              <a:t>Бенц</a:t>
            </a:r>
            <a:r>
              <a:rPr lang="ru-RU" sz="3600" dirty="0" smtClean="0"/>
              <a:t>? </a:t>
            </a:r>
            <a:endParaRPr lang="ru-RU" sz="36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28794" y="500042"/>
            <a:ext cx="6819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smtClean="0"/>
              <a:t>(Karl) Friedrich Michael Benz</a:t>
            </a:r>
            <a:endParaRPr 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200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48136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48138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AUKTOIN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6386" name="Picture 2" descr="http://photos.wikimapia.org/p/00/01/90/94/32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140968"/>
            <a:ext cx="5315251" cy="35384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1700808"/>
            <a:ext cx="8001056" cy="163121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У автомобиля </a:t>
            </a:r>
            <a:r>
              <a:rPr lang="ru-RU" sz="2000" dirty="0" err="1" smtClean="0"/>
              <a:t>Бенца</a:t>
            </a:r>
            <a:r>
              <a:rPr lang="ru-RU" sz="2000" dirty="0" smtClean="0"/>
              <a:t> были три металлических колеса. Он приводился в движение четырёхтактным бензиновым двигателем, размещённым между двух задних колес. Вращение передавалось с помощью цепной передачи на заднюю ось. Автомобиль был закончен в 1885 году и получил название … .</a:t>
            </a:r>
            <a:endParaRPr lang="ru-RU" sz="2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71670" y="260648"/>
            <a:ext cx="64607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smtClean="0"/>
              <a:t>(Karl) Friedrich Michael Benz</a:t>
            </a:r>
            <a:endParaRPr 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400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49160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49162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06534" y="558176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6385" name="Picture 1" descr="C:\Users\Дом\Pictures\Patent-Motorwagen_Nr.1_Benz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501008"/>
            <a:ext cx="3630854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1628800"/>
            <a:ext cx="8001056" cy="35394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/>
              <a:t>В 1893 году был создан более дешевый двухместный автомобиль с двигателем мощностью 3 л. с. на четырёх колесах. Его скорость составляла 17-20 км/ч. За первый год было продано 45 автомобилей этого типа. Как назывался автомобиль? </a:t>
            </a:r>
            <a:endParaRPr lang="ru-RU" sz="32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404665"/>
            <a:ext cx="63161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smtClean="0"/>
              <a:t>(Karl) Friedrich Michael Benz</a:t>
            </a:r>
            <a:endParaRPr 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600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50184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50186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4338" name="Picture 2" descr="http://openiso.org/wp-content/uploads/2016/01/Benz-victoria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5169162"/>
            <a:ext cx="2239931" cy="1688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1628800"/>
            <a:ext cx="8001056" cy="304698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/>
              <a:t>В 1894 году начал выпускаться автомобиль новой модели. Данный автомобиль участвовал в первых автомобильных гонках Париж - Руан. Назовите эту модель автомобиля? 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28794" y="332656"/>
            <a:ext cx="60995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smtClean="0"/>
              <a:t>(Karl) Friedrich Michael Benz</a:t>
            </a:r>
            <a:endParaRPr 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800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51208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51210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Picture 2" descr="Benz Ve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653136"/>
            <a:ext cx="2599458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772817"/>
            <a:ext cx="7887250" cy="304698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dirty="0" smtClean="0"/>
              <a:t>Карл </a:t>
            </a:r>
            <a:r>
              <a:rPr lang="ru-RU" sz="3200" dirty="0" err="1" smtClean="0"/>
              <a:t>Бенц</a:t>
            </a:r>
            <a:r>
              <a:rPr lang="ru-RU" sz="3200" dirty="0" smtClean="0"/>
              <a:t> умер 4 апреля 1929 года в Ладенбурге от последствий перенесённого воспаления лёгких. В честь пионера автомобилестроения был назван стадион футбольного клуба … . 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00232" y="428604"/>
            <a:ext cx="63161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smtClean="0"/>
              <a:t>(Karl) Friedrich Michael Benz</a:t>
            </a:r>
            <a:endParaRPr 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1000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52232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52234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2290" name="Picture 2" descr="http://farm1.static.flickr.com/99/304393807_6ce41ad539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868335"/>
            <a:ext cx="2907090" cy="1989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628800"/>
            <a:ext cx="7785032" cy="286232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err="1" smtClean="0"/>
              <a:t>Мейергоф</a:t>
            </a:r>
            <a:r>
              <a:rPr lang="ru-RU" sz="3600" dirty="0" smtClean="0"/>
              <a:t> был одним из великих биохимиков Германии. В каком году он получил за свои исследования в области медицины премию Нобеля?</a:t>
            </a:r>
            <a:r>
              <a:rPr lang="ru-RU" sz="3200" dirty="0" smtClean="0"/>
              <a:t> 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14546" y="476672"/>
            <a:ext cx="59907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/>
              <a:t>Otto Fritz Meyerhof </a:t>
            </a:r>
            <a:endParaRPr lang="ru-RU" sz="36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100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7174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7176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7346" name="Picture 2" descr="http://velchel.ru/picture/nobel/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0830" y="4509120"/>
            <a:ext cx="1548330" cy="21897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1700808"/>
            <a:ext cx="8001056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/>
              <a:t>В каком городе родился Рудольф Дизель? </a:t>
            </a:r>
            <a:endParaRPr lang="ru-RU" sz="3600" b="1" u="sng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32" y="404664"/>
            <a:ext cx="5857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err="1" smtClean="0"/>
              <a:t>Rúdolf</a:t>
            </a:r>
            <a:r>
              <a:rPr lang="de-DE" sz="3600" dirty="0" smtClean="0"/>
              <a:t> </a:t>
            </a:r>
            <a:r>
              <a:rPr lang="de-DE" sz="3600" dirty="0" err="1" smtClean="0"/>
              <a:t>Chrístian</a:t>
            </a:r>
            <a:r>
              <a:rPr lang="de-DE" sz="3600" dirty="0" smtClean="0"/>
              <a:t> Karl </a:t>
            </a:r>
            <a:r>
              <a:rPr lang="de-DE" sz="3600" dirty="0" err="1" smtClean="0"/>
              <a:t>Diésel</a:t>
            </a:r>
            <a:endParaRPr 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200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53256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53258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Picture 2" descr="Rudolf Diesel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924944"/>
            <a:ext cx="2647524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556792"/>
            <a:ext cx="8001056" cy="35394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/>
              <a:t>27 февраля 1892 года Дизель подает заявку на получение патента на «новый рациональный тепловой двигатель», который и получает в императорском патентном бюро  23 февраля 1893 года под названием «Метод и аппарат для преобразования высокой температуры в работу». В каком городе происходит данный процесс? </a:t>
            </a:r>
            <a:endParaRPr lang="ru-RU" sz="2800" b="1" u="sng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404665"/>
            <a:ext cx="5857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err="1" smtClean="0"/>
              <a:t>Rúdolf</a:t>
            </a:r>
            <a:r>
              <a:rPr lang="de-DE" sz="3600" dirty="0" smtClean="0"/>
              <a:t> </a:t>
            </a:r>
            <a:r>
              <a:rPr lang="de-DE" sz="3600" dirty="0" err="1" smtClean="0"/>
              <a:t>Chrístian</a:t>
            </a:r>
            <a:r>
              <a:rPr lang="de-DE" sz="3600" dirty="0" smtClean="0"/>
              <a:t> Karl </a:t>
            </a:r>
            <a:r>
              <a:rPr lang="de-DE" sz="3600" dirty="0" err="1" smtClean="0"/>
              <a:t>Diésel</a:t>
            </a:r>
            <a:endParaRPr 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400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54280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54282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44" name="Picture 4" descr="http://www.photoforum.ru/f/photo/000/240/240912_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5085184"/>
            <a:ext cx="2781819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700808"/>
            <a:ext cx="8001056" cy="25545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1 января 1898 года Дизель открыл собственный завод по производству дизельных двигателей. Осенью 1900 года в Лондоне для этих целей регистрируется компания. Первый корабль с дизельным двигателем построен в 1903 году. В 1908 году построен первый дизельный двигатель малых размеров, первый грузовой автомобиль и первый локомотив на дизельном двигателе. В каком году впервые запущен в серию легковой автомобиль на дизельном двигателе? 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332657"/>
            <a:ext cx="5857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err="1" smtClean="0"/>
              <a:t>Rúdolf</a:t>
            </a:r>
            <a:r>
              <a:rPr lang="de-DE" sz="3600" dirty="0" smtClean="0"/>
              <a:t> </a:t>
            </a:r>
            <a:r>
              <a:rPr lang="de-DE" sz="3600" dirty="0" err="1" smtClean="0"/>
              <a:t>Chrístian</a:t>
            </a:r>
            <a:r>
              <a:rPr lang="de-DE" sz="3600" dirty="0" smtClean="0"/>
              <a:t> Karl </a:t>
            </a:r>
            <a:r>
              <a:rPr lang="de-DE" sz="3600" dirty="0" err="1" smtClean="0"/>
              <a:t>Diésel</a:t>
            </a:r>
            <a:endParaRPr 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600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55304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55306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Picture 2" descr="https://upload.wikimedia.org/wikipedia/commons/thumb/a/ac/ZAZ_1102_Tavria_in_Krak%C3%B3w.jpg/200px-ZAZ_1102_Tavria_in_Krak%C3%B3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2971" y="4281686"/>
            <a:ext cx="2607501" cy="1955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484784"/>
            <a:ext cx="7891240" cy="286232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/>
              <a:t>В какой город 29 сентября 1913 года Рудольф Дизель отправился из Антверпена на борту парохода «Дрезден» на открытие нового завода? 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332657"/>
            <a:ext cx="5857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err="1" smtClean="0"/>
              <a:t>Rúdolf</a:t>
            </a:r>
            <a:r>
              <a:rPr lang="de-DE" sz="3600" dirty="0" smtClean="0"/>
              <a:t> </a:t>
            </a:r>
            <a:r>
              <a:rPr lang="de-DE" sz="3600" dirty="0" err="1" smtClean="0"/>
              <a:t>Chrístian</a:t>
            </a:r>
            <a:r>
              <a:rPr lang="de-DE" sz="3600" dirty="0" smtClean="0"/>
              <a:t> Karl </a:t>
            </a:r>
            <a:r>
              <a:rPr lang="de-DE" sz="3600" dirty="0" err="1" smtClean="0"/>
              <a:t>Diésel</a:t>
            </a:r>
            <a:endParaRPr 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800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56328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56330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194" name="Picture 2" descr="http://www.latoro.ru/oboi/world/16834-oboi-lond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4365104"/>
            <a:ext cx="3469871" cy="2161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55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57357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000250" y="404665"/>
            <a:ext cx="5857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err="1" smtClean="0"/>
              <a:t>Rúdolf</a:t>
            </a:r>
            <a:r>
              <a:rPr lang="de-DE" sz="3600" dirty="0" smtClean="0"/>
              <a:t> </a:t>
            </a:r>
            <a:r>
              <a:rPr lang="de-DE" sz="3600" dirty="0" err="1" smtClean="0"/>
              <a:t>Chrístian</a:t>
            </a:r>
            <a:r>
              <a:rPr lang="de-DE" sz="3600" dirty="0" smtClean="0"/>
              <a:t> Karl </a:t>
            </a:r>
            <a:r>
              <a:rPr lang="de-DE" sz="3600" dirty="0" err="1" smtClean="0"/>
              <a:t>Diésel</a:t>
            </a:r>
            <a:endParaRPr 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1000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786" y="1628800"/>
            <a:ext cx="8001056" cy="25545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dirty="0" smtClean="0"/>
              <a:t>В конце первой мировой войны один немецкий военнопленный заявил, что это он по заданию немецкой разведки сбросил Р. Дизеля в море. Какова была цель данного преступления? 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170" name="Picture 2" descr="http://1.bp.blogspot.com/-nAC1if4t_yA/UZpYPJb1PLI/AAAAAAAAAK8/ImYWtObnz78/s1600/ur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221088"/>
            <a:ext cx="3556645" cy="25110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772816"/>
            <a:ext cx="8001056" cy="17543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/>
              <a:t>Название работы, которая была опубликована Лейбницем в 1684 году?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476673"/>
            <a:ext cx="58578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Das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ist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interessant</a:t>
            </a: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300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58376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58378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146" name="Picture 2" descr="http://steblyuk.esy.es/wp-content/uploads/2015/12/gottfried-wilhelm-von-leibni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501008"/>
            <a:ext cx="4310963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844824"/>
            <a:ext cx="8001056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/>
              <a:t>В каком городе находится памятник Роберту Коху? </a:t>
            </a:r>
            <a:endParaRPr lang="ru-RU" sz="3600" dirty="0" smtClean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404664"/>
            <a:ext cx="58578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Das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ist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interessant</a:t>
            </a: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600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59400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59402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146" name="AutoShape 2" descr="http://i049.radikal.ru/1103/84/b3847485d09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i049.radikal.ru/1103/84/b3847485d09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 descr="C:\Users\Дом\Pictures\b3847485d0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068960"/>
            <a:ext cx="2794000" cy="36490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772816"/>
            <a:ext cx="8001056" cy="25545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Закончить рассказ о Рентгене стоит словами одного из создателей советской физики, хорошо знавшего великого экспериментатора: "Рентген был большой и цельный человек в науке и жизни. Вся его личность, его деятельность и научная методология принадлежат прошлому. Но только на фундаменте, созданном физиками XIX века и, в частности, Рентгеном, могла появиться современная физика". Кому принадлежали данные слова?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32" y="428604"/>
            <a:ext cx="5857875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Das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ist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interessant</a:t>
            </a: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900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60424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60426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098" name="Picture 2" descr="http://www.biblioatom.ru/pers/ioffe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409728"/>
            <a:ext cx="3528392" cy="23522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1772816"/>
            <a:ext cx="8001056" cy="224676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Он изучал явления культурной жизни общества. Многие его работы о языке, искусстве и литературе известны в научных кругах всего мира. Особенную ценность представляют его труды в области языкознания. Он исследовал многие языки: английский, итальянский, испанский, венгерский, чешский, а также древнеегипетский, японский и бирманский языки. Назовите его? 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32" y="428604"/>
            <a:ext cx="5857875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Das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ist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interessant</a:t>
            </a: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1200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61448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61450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074" name="Picture 2" descr="http://www.berikaegitim.com/userfiles/icerikresim/804_yurt_disi_egitim_77918176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4352" y="4005064"/>
            <a:ext cx="5040560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844824"/>
            <a:ext cx="8001056" cy="304698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/>
              <a:t>Александр Гумбольдт предпринял экспедицию в Россию. Поездка по стране проходила в каретах, в них были впряжены 16 лошадей. Ученый имел при себе повара и слугу. Какие города посетил Александр? </a:t>
            </a:r>
            <a:endParaRPr lang="ru-RU" sz="3200" dirty="0" smtClean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71670" y="428604"/>
            <a:ext cx="58578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Das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ist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interessant</a:t>
            </a: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1500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62472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62474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052" name="Picture 4" descr="http://i1.studmed.ru/f/c/101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4933548"/>
            <a:ext cx="1510008" cy="19244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988840"/>
            <a:ext cx="8001056" cy="126188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/>
              <a:t>В каком городе вырос </a:t>
            </a:r>
            <a:r>
              <a:rPr lang="ru-RU" sz="3600" dirty="0" err="1" smtClean="0"/>
              <a:t>Отто</a:t>
            </a:r>
            <a:r>
              <a:rPr lang="ru-RU" sz="3600" dirty="0" smtClean="0"/>
              <a:t> Фриц </a:t>
            </a:r>
            <a:r>
              <a:rPr lang="ru-RU" sz="3600" dirty="0" err="1" smtClean="0"/>
              <a:t>Мейергоф</a:t>
            </a:r>
            <a:r>
              <a:rPr lang="ru-RU" sz="3600" dirty="0" smtClean="0"/>
              <a:t>?</a:t>
            </a:r>
            <a:r>
              <a:rPr lang="ru-RU" sz="4000" dirty="0" smtClean="0"/>
              <a:t> 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404664"/>
            <a:ext cx="5544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/>
              <a:t>Otto Fritz Meyerhof </a:t>
            </a:r>
            <a:endParaRPr lang="ru-RU" sz="36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200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8198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8200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06534" y="486168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6325" name="Picture 5" descr="C:\Users\Пользователь\Pictures\i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264540"/>
            <a:ext cx="5024544" cy="3116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42875" y="3143250"/>
            <a:ext cx="9144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endParaRPr lang="ru-RU" sz="4800" b="1" spc="50" dirty="0">
              <a:ln w="11430"/>
              <a:solidFill>
                <a:schemeClr val="tx1">
                  <a:lumMod val="9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0" y="285728"/>
            <a:ext cx="9144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DANKE SCHÖN!</a:t>
            </a:r>
            <a:endParaRPr lang="ru-RU" sz="4800" b="1" spc="50" dirty="0">
              <a:ln w="11430"/>
              <a:solidFill>
                <a:schemeClr val="tx1">
                  <a:lumMod val="9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143000" y="5287963"/>
            <a:ext cx="75009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AUF WIEDERSEHEN</a:t>
            </a:r>
            <a:r>
              <a:rPr lang="ru-RU" sz="4800" b="1" spc="50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4800" b="1" spc="50" dirty="0">
              <a:ln w="11430"/>
              <a:solidFill>
                <a:schemeClr val="tx1">
                  <a:lumMod val="9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DBB733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1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DBB733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1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  <p:bldP spid="20" grpId="0" build="allAtOnce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643050"/>
            <a:ext cx="7816382" cy="17543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/>
              <a:t>Когда в Германии к власти пришли фашисты, </a:t>
            </a:r>
            <a:r>
              <a:rPr lang="ru-RU" sz="3600" dirty="0" err="1" smtClean="0"/>
              <a:t>Мейергоф</a:t>
            </a:r>
            <a:r>
              <a:rPr lang="ru-RU" sz="3600" dirty="0" smtClean="0"/>
              <a:t> вынужден был эмигрировать в … .  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62909" y="357166"/>
            <a:ext cx="42627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/>
              <a:t>Otto Fritz Meyerhof </a:t>
            </a:r>
            <a:endParaRPr lang="ru-RU" sz="36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300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9224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9226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5298" name="Picture 2" descr="http://old.plantravel.ru/userfiles/image/6795178b1e251b90f29c88e745356e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452773"/>
            <a:ext cx="4608512" cy="30650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556792"/>
            <a:ext cx="7815812" cy="338437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/>
              <a:t>После оккупации Франции в 1940 году он при помощи сети </a:t>
            </a:r>
            <a:r>
              <a:rPr lang="ru-RU" sz="3600" dirty="0" err="1" smtClean="0"/>
              <a:t>Вариана</a:t>
            </a:r>
            <a:r>
              <a:rPr lang="ru-RU" sz="3600" dirty="0" smtClean="0"/>
              <a:t> </a:t>
            </a:r>
            <a:r>
              <a:rPr lang="ru-RU" sz="3600" dirty="0" err="1" smtClean="0"/>
              <a:t>Фрая</a:t>
            </a:r>
            <a:r>
              <a:rPr lang="ru-RU" sz="3600" dirty="0" smtClean="0"/>
              <a:t> переезжает в США, где становится приглашённым профессором в </a:t>
            </a:r>
            <a:r>
              <a:rPr lang="ru-RU" sz="3600" dirty="0" err="1" smtClean="0"/>
              <a:t>Пенсильванском</a:t>
            </a:r>
            <a:r>
              <a:rPr lang="ru-RU" sz="3600" dirty="0" smtClean="0"/>
              <a:t> университете в … .</a:t>
            </a:r>
            <a:endParaRPr lang="ru-RU" sz="36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3768" y="260648"/>
            <a:ext cx="5472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/>
              <a:t>Otto Fritz Meyerhof </a:t>
            </a:r>
            <a:endParaRPr lang="ru-RU" sz="36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400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10248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10250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Back</a:t>
            </a:r>
            <a:endParaRPr lang="ru-RU" dirty="0"/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4274" name="AutoShape 2" descr="http://img.dlyakota.ru/uploads/posts/2015-01/dlyakota.ru_fotopodborki_prozvischa-izvestnyh-gorodov_1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76" name="AutoShape 4" descr="http://img.dlyakota.ru/uploads/posts/2015-01/dlyakota.ru_fotopodborki_prozvischa-izvestnyh-gorodov_1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4277" name="Picture 5" descr="C:\Users\Пользователь\Pictures\dlyakota.ru_fotopodborki_prozvischa-izvestnyh-gorodov_1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941168"/>
            <a:ext cx="2830016" cy="176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95736" y="332656"/>
            <a:ext cx="5616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/>
              <a:t>Otto Fritz Meyerhof </a:t>
            </a:r>
            <a:endParaRPr lang="ru-RU" sz="36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500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11275" name="Группа 5"/>
          <p:cNvGrpSpPr>
            <a:grpSpLocks/>
          </p:cNvGrpSpPr>
          <p:nvPr/>
        </p:nvGrpSpPr>
        <p:grpSpPr bwMode="auto">
          <a:xfrm rot="19800000">
            <a:off x="219825" y="-243945"/>
            <a:ext cx="1340144" cy="1714500"/>
            <a:chOff x="2857488" y="642918"/>
            <a:chExt cx="3573715" cy="4572032"/>
          </a:xfrm>
        </p:grpSpPr>
        <p:grpSp>
          <p:nvGrpSpPr>
            <p:cNvPr id="11277" name="Группа 16"/>
            <p:cNvGrpSpPr>
              <a:grpSpLocks/>
            </p:cNvGrpSpPr>
            <p:nvPr/>
          </p:nvGrpSpPr>
          <p:grpSpPr bwMode="auto">
            <a:xfrm>
              <a:off x="2857488" y="1641235"/>
              <a:ext cx="3573715" cy="3573715"/>
              <a:chOff x="2857488" y="1643051"/>
              <a:chExt cx="3573715" cy="3573715"/>
            </a:xfrm>
          </p:grpSpPr>
          <p:sp>
            <p:nvSpPr>
              <p:cNvPr id="10" name="Овал 4"/>
              <p:cNvSpPr/>
              <p:nvPr/>
            </p:nvSpPr>
            <p:spPr>
              <a:xfrm>
                <a:off x="2857488" y="1714489"/>
                <a:ext cx="3500462" cy="350046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48000">
                    <a:schemeClr val="accent3">
                      <a:lumMod val="75000"/>
                      <a:alpha val="90000"/>
                    </a:schemeClr>
                  </a:gs>
                  <a:gs pos="73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1" name="Дуга 10"/>
              <p:cNvSpPr/>
              <p:nvPr/>
            </p:nvSpPr>
            <p:spPr>
              <a:xfrm>
                <a:off x="3627444" y="1689824"/>
                <a:ext cx="1799167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Дуга 11"/>
              <p:cNvSpPr/>
              <p:nvPr/>
            </p:nvSpPr>
            <p:spPr>
              <a:xfrm flipH="1">
                <a:off x="3995865" y="1691115"/>
                <a:ext cx="1642532" cy="3496757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Дуга 12"/>
              <p:cNvSpPr/>
              <p:nvPr/>
            </p:nvSpPr>
            <p:spPr>
              <a:xfrm flipH="1">
                <a:off x="4284339" y="1839066"/>
                <a:ext cx="1926164" cy="3208889"/>
              </a:xfrm>
              <a:prstGeom prst="arc">
                <a:avLst>
                  <a:gd name="adj1" fmla="val 7099357"/>
                  <a:gd name="adj2" fmla="val 1508413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4" name="Дуга 13"/>
              <p:cNvSpPr/>
              <p:nvPr/>
            </p:nvSpPr>
            <p:spPr>
              <a:xfrm>
                <a:off x="2995738" y="1905972"/>
                <a:ext cx="1786466" cy="3217355"/>
              </a:xfrm>
              <a:prstGeom prst="arc">
                <a:avLst>
                  <a:gd name="adj1" fmla="val 7099357"/>
                  <a:gd name="adj2" fmla="val 1540172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5" name="Дуга 14"/>
              <p:cNvSpPr/>
              <p:nvPr/>
            </p:nvSpPr>
            <p:spPr>
              <a:xfrm rot="16200000">
                <a:off x="3530439" y="1937235"/>
                <a:ext cx="2154780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6" name="Дуга 15"/>
              <p:cNvSpPr/>
              <p:nvPr/>
            </p:nvSpPr>
            <p:spPr>
              <a:xfrm rot="16200000">
                <a:off x="3707696" y="2409862"/>
                <a:ext cx="1938880" cy="3500963"/>
              </a:xfrm>
              <a:prstGeom prst="arc">
                <a:avLst>
                  <a:gd name="adj1" fmla="val 9161105"/>
                  <a:gd name="adj2" fmla="val 13455196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7" name="Дуга 16"/>
              <p:cNvSpPr/>
              <p:nvPr/>
            </p:nvSpPr>
            <p:spPr>
              <a:xfrm rot="16200000">
                <a:off x="4031196" y="1438116"/>
                <a:ext cx="1143008" cy="3500963"/>
              </a:xfrm>
              <a:prstGeom prst="arc">
                <a:avLst>
                  <a:gd name="adj1" fmla="val 5502553"/>
                  <a:gd name="adj2" fmla="val 16170917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8" name="Дуга 17"/>
              <p:cNvSpPr/>
              <p:nvPr/>
            </p:nvSpPr>
            <p:spPr>
              <a:xfrm rot="16200000">
                <a:off x="4035115" y="448624"/>
                <a:ext cx="1138776" cy="3492496"/>
              </a:xfrm>
              <a:prstGeom prst="arc">
                <a:avLst>
                  <a:gd name="adj1" fmla="val 6055329"/>
                  <a:gd name="adj2" fmla="val 1550794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  <p:sp>
          <p:nvSpPr>
            <p:cNvPr id="9" name="Дуга 4"/>
            <p:cNvSpPr/>
            <p:nvPr/>
          </p:nvSpPr>
          <p:spPr>
            <a:xfrm rot="16200000">
              <a:off x="3993875" y="-449232"/>
              <a:ext cx="1358911" cy="3496734"/>
            </a:xfrm>
            <a:prstGeom prst="arc">
              <a:avLst>
                <a:gd name="adj1" fmla="val 7818595"/>
                <a:gd name="adj2" fmla="val 142782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9" name="Стрелка вправо 18">
            <a:hlinkClick r:id="rId2" action="ppaction://hlinksldjump"/>
          </p:cNvPr>
          <p:cNvSpPr/>
          <p:nvPr/>
        </p:nvSpPr>
        <p:spPr>
          <a:xfrm flipH="1">
            <a:off x="642938" y="5643563"/>
            <a:ext cx="1143000" cy="9286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85786" y="1484784"/>
            <a:ext cx="7890670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48000">
                <a:schemeClr val="accent3">
                  <a:lumMod val="40000"/>
                  <a:lumOff val="60000"/>
                  <a:alpha val="80000"/>
                </a:schemeClr>
              </a:gs>
              <a:gs pos="7300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/>
              <a:t>В каком году умер </a:t>
            </a:r>
            <a:r>
              <a:rPr lang="ru-RU" sz="3600" dirty="0" err="1" smtClean="0"/>
              <a:t>Мейергоф</a:t>
            </a:r>
            <a:r>
              <a:rPr lang="ru-RU" sz="3600" dirty="0" smtClean="0"/>
              <a:t> после повторного инфаркта?</a:t>
            </a:r>
            <a:endParaRPr lang="ru-RU" sz="36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TextBox 14"/>
          <p:cNvSpPr txBox="1">
            <a:spLocks noChangeArrowheads="1"/>
          </p:cNvSpPr>
          <p:nvPr/>
        </p:nvSpPr>
        <p:spPr bwMode="auto">
          <a:xfrm rot="19800000">
            <a:off x="-719715" y="574025"/>
            <a:ext cx="3429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AUKTION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3250" name="Picture 2" descr="http://images.zeit.de/wissen/umwelt/2013-12/otto-hahn-fritz-strassmann/otto-hahn-fritz-strassmann-540x3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780928"/>
            <a:ext cx="5452492" cy="30646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2261</TotalTime>
  <Words>1472</Words>
  <Application>Microsoft Office PowerPoint</Application>
  <PresentationFormat>Экран (4:3)</PresentationFormat>
  <Paragraphs>302</Paragraphs>
  <Slides>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Солнцестояние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Дом</cp:lastModifiedBy>
  <cp:revision>470</cp:revision>
  <dcterms:created xsi:type="dcterms:W3CDTF">2008-11-18T12:33:58Z</dcterms:created>
  <dcterms:modified xsi:type="dcterms:W3CDTF">2017-04-14T17:50:32Z</dcterms:modified>
</cp:coreProperties>
</file>