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12" r:id="rId2"/>
    <p:sldId id="256" r:id="rId3"/>
    <p:sldId id="300" r:id="rId4"/>
    <p:sldId id="265" r:id="rId5"/>
    <p:sldId id="266" r:id="rId6"/>
    <p:sldId id="271" r:id="rId7"/>
    <p:sldId id="260" r:id="rId8"/>
    <p:sldId id="259" r:id="rId9"/>
    <p:sldId id="257" r:id="rId10"/>
    <p:sldId id="292" r:id="rId11"/>
    <p:sldId id="261" r:id="rId12"/>
    <p:sldId id="262" r:id="rId13"/>
    <p:sldId id="263" r:id="rId14"/>
    <p:sldId id="264" r:id="rId15"/>
    <p:sldId id="267" r:id="rId16"/>
    <p:sldId id="268" r:id="rId17"/>
    <p:sldId id="269" r:id="rId18"/>
    <p:sldId id="270" r:id="rId19"/>
    <p:sldId id="272" r:id="rId20"/>
    <p:sldId id="293" r:id="rId21"/>
    <p:sldId id="273" r:id="rId22"/>
    <p:sldId id="274" r:id="rId23"/>
    <p:sldId id="275" r:id="rId24"/>
    <p:sldId id="279" r:id="rId25"/>
    <p:sldId id="278" r:id="rId26"/>
    <p:sldId id="280" r:id="rId27"/>
    <p:sldId id="281" r:id="rId28"/>
    <p:sldId id="295" r:id="rId29"/>
    <p:sldId id="294" r:id="rId30"/>
    <p:sldId id="296" r:id="rId31"/>
    <p:sldId id="297" r:id="rId32"/>
    <p:sldId id="285" r:id="rId33"/>
    <p:sldId id="284" r:id="rId34"/>
    <p:sldId id="286" r:id="rId35"/>
    <p:sldId id="287" r:id="rId36"/>
    <p:sldId id="299" r:id="rId37"/>
    <p:sldId id="288" r:id="rId38"/>
    <p:sldId id="298" r:id="rId39"/>
    <p:sldId id="289" r:id="rId40"/>
    <p:sldId id="290" r:id="rId41"/>
    <p:sldId id="283" r:id="rId42"/>
    <p:sldId id="301" r:id="rId43"/>
    <p:sldId id="302" r:id="rId44"/>
    <p:sldId id="303" r:id="rId45"/>
    <p:sldId id="304" r:id="rId46"/>
    <p:sldId id="305" r:id="rId47"/>
    <p:sldId id="306" r:id="rId48"/>
    <p:sldId id="308" r:id="rId49"/>
    <p:sldId id="310" r:id="rId50"/>
    <p:sldId id="309" r:id="rId51"/>
    <p:sldId id="311" r:id="rId5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350" y="-88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1C61E-7B44-4DD6-8C0D-0CCEFF98C6CB}" type="datetimeFigureOut">
              <a:rPr lang="ru-RU" smtClean="0"/>
              <a:pPr/>
              <a:t>25.04.2017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BBD2C79-F9B4-4134-8A8B-A932614DCB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1C61E-7B44-4DD6-8C0D-0CCEFF98C6CB}" type="datetimeFigureOut">
              <a:rPr lang="ru-RU" smtClean="0"/>
              <a:pPr/>
              <a:t>25.04.2017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D2C79-F9B4-4134-8A8B-A932614DCB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1C61E-7B44-4DD6-8C0D-0CCEFF98C6CB}" type="datetimeFigureOut">
              <a:rPr lang="ru-RU" smtClean="0"/>
              <a:pPr/>
              <a:t>25.04.2017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D2C79-F9B4-4134-8A8B-A932614DCB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1C61E-7B44-4DD6-8C0D-0CCEFF98C6CB}" type="datetimeFigureOut">
              <a:rPr lang="ru-RU" smtClean="0"/>
              <a:pPr/>
              <a:t>25.04.2017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BBD2C79-F9B4-4134-8A8B-A932614DCB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1C61E-7B44-4DD6-8C0D-0CCEFF98C6CB}" type="datetimeFigureOut">
              <a:rPr lang="ru-RU" smtClean="0"/>
              <a:pPr/>
              <a:t>25.04.2017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D2C79-F9B4-4134-8A8B-A932614DCBD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1C61E-7B44-4DD6-8C0D-0CCEFF98C6CB}" type="datetimeFigureOut">
              <a:rPr lang="ru-RU" smtClean="0"/>
              <a:pPr/>
              <a:t>25.04.2017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D2C79-F9B4-4134-8A8B-A932614DCB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1C61E-7B44-4DD6-8C0D-0CCEFF98C6CB}" type="datetimeFigureOut">
              <a:rPr lang="ru-RU" smtClean="0"/>
              <a:pPr/>
              <a:t>25.04.2017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2BBD2C79-F9B4-4134-8A8B-A932614DCBD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1C61E-7B44-4DD6-8C0D-0CCEFF98C6CB}" type="datetimeFigureOut">
              <a:rPr lang="ru-RU" smtClean="0"/>
              <a:pPr/>
              <a:t>25.04.2017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D2C79-F9B4-4134-8A8B-A932614DCB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1C61E-7B44-4DD6-8C0D-0CCEFF98C6CB}" type="datetimeFigureOut">
              <a:rPr lang="ru-RU" smtClean="0"/>
              <a:pPr/>
              <a:t>25.04.2017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D2C79-F9B4-4134-8A8B-A932614DCB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1C61E-7B44-4DD6-8C0D-0CCEFF98C6CB}" type="datetimeFigureOut">
              <a:rPr lang="ru-RU" smtClean="0"/>
              <a:pPr/>
              <a:t>25.04.2017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D2C79-F9B4-4134-8A8B-A932614DCB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1C61E-7B44-4DD6-8C0D-0CCEFF98C6CB}" type="datetimeFigureOut">
              <a:rPr lang="ru-RU" smtClean="0"/>
              <a:pPr/>
              <a:t>25.04.2017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D2C79-F9B4-4134-8A8B-A932614DCBD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86A1C61E-7B44-4DD6-8C0D-0CCEFF98C6CB}" type="datetimeFigureOut">
              <a:rPr lang="ru-RU" smtClean="0"/>
              <a:pPr/>
              <a:t>25.04.2017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2BBD2C79-F9B4-4134-8A8B-A932614DCBD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52;&#1040;&#1058;&#1045;&#1052;&#1040;&#1058;&#1048;&#1050;&#1040;\00%20&#1057;&#1086;&#1087;&#1088;&#1086;&#1074;&#1086;&#1078;&#1076;&#1077;&#1085;&#1080;&#1077;%20&#1072;&#1091;&#1076;&#1080;&#1086;-&#1074;&#1080;&#1076;&#1077;&#1086;\2%20&#1057;&#1080;&#1088;&#1090;&#1072;&#1082;&#1080;.mp3" TargetMode="Externa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F:\&#1052;&#1040;&#1058;&#1045;&#1052;&#1040;&#1058;&#1048;&#1050;&#1040;\00%20&#1057;&#1086;&#1087;&#1088;&#1086;&#1074;&#1086;&#1078;&#1076;&#1077;&#1085;&#1080;&#1077;%20&#1072;&#1091;&#1076;&#1080;&#1086;-&#1074;&#1080;&#1076;&#1077;&#1086;\1%20&#1055;&#1077;&#1089;&#1085;&#1103;%20&#1050;&#1088;&#1072;&#1089;&#1085;&#1086;&#1081;%20&#1096;&#1072;&#1087;&#1086;&#1095;&#1082;&#1080;%20-%20&#1052;&#1080;&#1085;&#1091;&#1089;.mp3" TargetMode="Externa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52;&#1040;&#1058;&#1045;&#1052;&#1040;&#1058;&#1048;&#1050;&#1040;\00%20&#1057;&#1086;&#1087;&#1088;&#1086;&#1074;&#1086;&#1078;&#1076;&#1077;&#1085;&#1080;&#1077;%20&#1072;&#1091;&#1076;&#1080;&#1086;-&#1074;&#1080;&#1076;&#1077;&#1086;\3%20&#1048;&#1090;&#1072;&#1083;&#1100;&#1103;&#1085;&#1089;&#1082;&#1072;&#1103;%20&#1087;&#1077;&#1089;&#1085;&#1103;.mp3" TargetMode="External"/><Relationship Id="rId4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52;&#1040;&#1058;&#1045;&#1052;&#1040;&#1058;&#1048;&#1050;&#1040;\00%20&#1057;&#1086;&#1087;&#1088;&#1086;&#1074;&#1086;&#1078;&#1076;&#1077;&#1085;&#1080;&#1077;%20&#1072;&#1091;&#1076;&#1080;&#1086;-&#1074;&#1080;&#1076;&#1077;&#1086;\4%20&#1070;&#1085;&#1086;&#1085;&#1072;%20&#1048;%20&#1040;&#1074;&#1086;&#1089;&#1100;%20&#1071;%20&#1058;&#1077;&#1073;&#1103;%20&#1053;&#1080;&#1082;&#1086;&#1075;&#1076;&#1072;%20&#1053;&#1077;%20&#1047;&#1072;&#1073;&#1091;&#1076;&#1091;.mp3" TargetMode="External"/><Relationship Id="rId4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52;&#1040;&#1058;&#1045;&#1052;&#1040;&#1058;&#1048;&#1050;&#1040;\00%20&#1057;&#1086;&#1087;&#1088;&#1086;&#1074;&#1086;&#1078;&#1076;&#1077;&#1085;&#1080;&#1077;%20&#1072;&#1091;&#1076;&#1080;&#1086;-&#1074;&#1080;&#1076;&#1077;&#1086;\5%20Smokie%20-%20Have%20You%20Ever%20Seen%20The%20Rain%20(minus).mp3" TargetMode="External"/><Relationship Id="rId5" Type="http://schemas.openxmlformats.org/officeDocument/2006/relationships/image" Target="../media/image32.png"/><Relationship Id="rId4" Type="http://schemas.openxmlformats.org/officeDocument/2006/relationships/image" Target="../media/image47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7" Type="http://schemas.openxmlformats.org/officeDocument/2006/relationships/image" Target="../media/image54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gif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gif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F:\&#1052;&#1040;&#1058;&#1045;&#1052;&#1040;&#1058;&#1048;&#1050;&#1040;\00%20&#1057;&#1086;&#1087;&#1088;&#1086;&#1074;&#1086;&#1078;&#1076;&#1077;&#1085;&#1080;&#1077;%20&#1072;&#1091;&#1076;&#1080;&#1086;-&#1074;&#1080;&#1076;&#1077;&#1086;\&#1052;&#1077;&#1093;&#1072;&#1085;&#1080;&#1079;&#1084;%20&#1063;&#1077;&#1073;&#1099;&#1096;&#1077;&#1074;&#1072;.avi" TargetMode="Externa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52;&#1040;&#1058;&#1045;&#1052;&#1040;&#1058;&#1048;&#1050;&#1040;\00%20&#1057;&#1086;&#1087;&#1088;&#1086;&#1074;&#1086;&#1078;&#1076;&#1077;&#1085;&#1080;&#1077;%20&#1072;&#1091;&#1076;&#1080;&#1086;-&#1074;&#1080;&#1076;&#1077;&#1086;\Ed%20Sheeran%20-%20Shape%20of%20You.mp3" TargetMode="External"/><Relationship Id="rId4" Type="http://schemas.openxmlformats.org/officeDocument/2006/relationships/image" Target="../media/image8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52;&#1040;&#1058;&#1045;&#1052;&#1040;&#1058;&#1048;&#1050;&#1040;\00%20&#1057;&#1086;&#1087;&#1088;&#1086;&#1074;&#1086;&#1078;&#1076;&#1077;&#1085;&#1080;&#1077;%20&#1072;&#1091;&#1076;&#1080;&#1086;-&#1074;&#1080;&#1076;&#1077;&#1086;\6%20&#1060;&#1077;&#1083;&#1080;&#1082;&#1089;.mp3" TargetMode="External"/><Relationship Id="rId4" Type="http://schemas.openxmlformats.org/officeDocument/2006/relationships/image" Target="../media/image83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52;&#1040;&#1058;&#1045;&#1052;&#1040;&#1058;&#1048;&#1050;&#1040;\00%20&#1057;&#1086;&#1087;&#1088;&#1086;&#1074;&#1086;&#1078;&#1076;&#1077;&#1085;&#1080;&#1077;%20&#1072;&#1091;&#1076;&#1080;&#1086;-&#1074;&#1080;&#1076;&#1077;&#1086;\7%20&#1057;&#1072;&#1084;&#1086;&#1094;&#1074;&#1077;&#1090;&#1099;%20-&#1052;&#1099;%20&#1078;&#1077;&#1083;&#1072;&#1077;&#1084;%20&#1089;&#1095;&#1072;&#1089;&#1090;&#1100;&#1103;%20&#1042;&#1072;&#1084;%20%5bminusov.ru%5d.mp3" TargetMode="External"/><Relationship Id="rId5" Type="http://schemas.openxmlformats.org/officeDocument/2006/relationships/image" Target="../media/image86.png"/><Relationship Id="rId4" Type="http://schemas.openxmlformats.org/officeDocument/2006/relationships/image" Target="../media/image8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2004589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b="1" i="1" dirty="0" smtClean="0"/>
              <a:t>«Математические залы музея </a:t>
            </a:r>
            <a:br>
              <a:rPr lang="ru-RU" b="1" i="1" dirty="0" smtClean="0"/>
            </a:br>
            <a:r>
              <a:rPr lang="ru-RU" b="1" i="1" dirty="0" smtClean="0"/>
              <a:t>мадам </a:t>
            </a:r>
            <a:r>
              <a:rPr lang="ru-RU" b="1" i="1" dirty="0" err="1" smtClean="0"/>
              <a:t>Тюссо</a:t>
            </a:r>
            <a:r>
              <a:rPr lang="ru-RU" b="1" i="1" dirty="0" smtClean="0"/>
              <a:t>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596" y="571480"/>
            <a:ext cx="8458200" cy="3557606"/>
          </a:xfrm>
        </p:spPr>
        <p:txBody>
          <a:bodyPr/>
          <a:lstStyle/>
          <a:p>
            <a:pPr algn="r"/>
            <a:r>
              <a:rPr lang="ru-RU" b="1" i="1" dirty="0" smtClean="0"/>
              <a:t>МБОУ Гимназия им. академика Н.Г. Басова</a:t>
            </a:r>
          </a:p>
          <a:p>
            <a:pPr algn="r"/>
            <a:r>
              <a:rPr lang="ru-RU" b="1" i="1" dirty="0" smtClean="0"/>
              <a:t>г. Воронеж</a:t>
            </a:r>
          </a:p>
          <a:p>
            <a:pPr algn="r"/>
            <a:endParaRPr lang="ru-RU" b="1" i="1" dirty="0" smtClean="0"/>
          </a:p>
          <a:p>
            <a:pPr algn="r"/>
            <a:endParaRPr lang="ru-RU" b="1" i="1" dirty="0" smtClean="0"/>
          </a:p>
          <a:p>
            <a:pPr algn="r"/>
            <a:endParaRPr lang="ru-RU" b="1" i="1" dirty="0" smtClean="0"/>
          </a:p>
          <a:p>
            <a:pPr algn="r"/>
            <a:r>
              <a:rPr lang="ru-RU" b="1" i="1" dirty="0" smtClean="0"/>
              <a:t> </a:t>
            </a:r>
          </a:p>
          <a:p>
            <a:pPr algn="r"/>
            <a:r>
              <a:rPr lang="ru-RU" b="1" i="1" dirty="0" smtClean="0"/>
              <a:t>Математический праздник – закрытие </a:t>
            </a:r>
          </a:p>
          <a:p>
            <a:pPr algn="r"/>
            <a:r>
              <a:rPr lang="ru-RU" b="1" i="1" dirty="0" smtClean="0"/>
              <a:t>математического декадника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1328726"/>
          </a:xfrm>
        </p:spPr>
        <p:txBody>
          <a:bodyPr>
            <a:noAutofit/>
          </a:bodyPr>
          <a:lstStyle/>
          <a:p>
            <a:r>
              <a:rPr lang="ru-RU" sz="6600" b="1" dirty="0" smtClean="0">
                <a:solidFill>
                  <a:schemeClr val="accent3">
                    <a:lumMod val="50000"/>
                  </a:schemeClr>
                </a:solidFill>
              </a:rPr>
              <a:t>ГРЕЧЕСКИЙ ЗАЛ</a:t>
            </a:r>
            <a:br>
              <a:rPr lang="ru-RU" sz="6600" b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6600" b="1" dirty="0" err="1" smtClean="0">
                <a:solidFill>
                  <a:schemeClr val="accent3">
                    <a:lumMod val="50000"/>
                  </a:schemeClr>
                </a:solidFill>
              </a:rPr>
              <a:t>евклид</a:t>
            </a:r>
            <a:endParaRPr lang="ru-RU" sz="66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4098" name="Picture 2" descr="F:\МАТЕМАТИКА\1 ГРЕКИ и Княжна Анна\Евклид. Оксфордский университетский музей естественной истории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57290" y="2214554"/>
            <a:ext cx="2843722" cy="4510854"/>
          </a:xfrm>
          <a:prstGeom prst="rect">
            <a:avLst/>
          </a:prstGeom>
          <a:noFill/>
        </p:spPr>
      </p:pic>
      <p:pic>
        <p:nvPicPr>
          <p:cNvPr id="4099" name="Picture 3" descr="F:\МАТЕМАТИКА\1 ГРЕКИ и Княжна Анна\Статуя в честь Евклида в Музее естественной истории Оксфордского университета.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6314" y="1142984"/>
            <a:ext cx="3579802" cy="554869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357166"/>
            <a:ext cx="8686800" cy="3857652"/>
          </a:xfrm>
        </p:spPr>
        <p:txBody>
          <a:bodyPr>
            <a:noAutofit/>
          </a:bodyPr>
          <a:lstStyle/>
          <a:p>
            <a:r>
              <a:rPr lang="ru-RU" sz="6600" b="1" dirty="0" smtClean="0">
                <a:solidFill>
                  <a:schemeClr val="accent3">
                    <a:lumMod val="50000"/>
                  </a:schemeClr>
                </a:solidFill>
              </a:rPr>
              <a:t>ГРЕЧЕСКИЙ ЗАЛ</a:t>
            </a:r>
            <a:br>
              <a:rPr lang="ru-RU" sz="6600" b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6600" b="1" dirty="0" smtClean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sz="6600" b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6600" b="1" dirty="0" smtClean="0">
                <a:solidFill>
                  <a:schemeClr val="accent3">
                    <a:lumMod val="50000"/>
                  </a:schemeClr>
                </a:solidFill>
              </a:rPr>
              <a:t>муза </a:t>
            </a:r>
            <a:br>
              <a:rPr lang="ru-RU" sz="6600" b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6600" b="1" dirty="0" smtClean="0">
                <a:solidFill>
                  <a:schemeClr val="accent3">
                    <a:lumMod val="50000"/>
                  </a:schemeClr>
                </a:solidFill>
              </a:rPr>
              <a:t>геометрии</a:t>
            </a:r>
            <a:endParaRPr lang="ru-RU" sz="66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6146" name="Picture 2" descr="F:\МАТЕМАТИКА\1 ГРЕКИ и Княжна Анна\Муза геометрии (Лувр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43504" y="1571612"/>
            <a:ext cx="3786214" cy="50735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1328726"/>
          </a:xfrm>
        </p:spPr>
        <p:txBody>
          <a:bodyPr>
            <a:noAutofit/>
          </a:bodyPr>
          <a:lstStyle/>
          <a:p>
            <a:r>
              <a:rPr lang="ru-RU" sz="6600" b="1" dirty="0" smtClean="0">
                <a:solidFill>
                  <a:schemeClr val="accent3">
                    <a:lumMod val="50000"/>
                  </a:schemeClr>
                </a:solidFill>
              </a:rPr>
              <a:t>ГРЕЧЕСКИЙ ЗАЛ</a:t>
            </a:r>
            <a:br>
              <a:rPr lang="ru-RU" sz="6600" b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6600" b="1" dirty="0" smtClean="0">
                <a:solidFill>
                  <a:schemeClr val="accent3">
                    <a:lumMod val="50000"/>
                  </a:schemeClr>
                </a:solidFill>
              </a:rPr>
              <a:t>      </a:t>
            </a:r>
            <a:r>
              <a:rPr lang="ru-RU" sz="6600" b="1" dirty="0" err="1" smtClean="0">
                <a:solidFill>
                  <a:schemeClr val="accent3">
                    <a:lumMod val="50000"/>
                  </a:schemeClr>
                </a:solidFill>
              </a:rPr>
              <a:t>архимед</a:t>
            </a:r>
            <a:endParaRPr lang="ru-RU" sz="66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5122" name="Picture 2" descr="F:\МАТЕМАТИКА\1 ГРЕКИ и Княжна Анна\«Архимед» (Доменико Фетти, 1620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43702" y="214290"/>
            <a:ext cx="2179998" cy="2904848"/>
          </a:xfrm>
          <a:prstGeom prst="rect">
            <a:avLst/>
          </a:prstGeom>
          <a:noFill/>
        </p:spPr>
      </p:pic>
      <p:pic>
        <p:nvPicPr>
          <p:cNvPr id="5123" name="Picture 3" descr="F:\МАТЕМАТИКА\1 ГРЕКИ и Княжна Анна\Архимед переворачивает планету Земля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844" y="2285992"/>
            <a:ext cx="3929090" cy="2620814"/>
          </a:xfrm>
          <a:prstGeom prst="rect">
            <a:avLst/>
          </a:prstGeom>
          <a:noFill/>
        </p:spPr>
      </p:pic>
      <p:pic>
        <p:nvPicPr>
          <p:cNvPr id="5125" name="Picture 5" descr="F:\МАТЕМАТИКА\1 ГРЕКИ и Княжна Анна\Осада Сиракуз, гравюра XVIII века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14810" y="3643314"/>
            <a:ext cx="4786346" cy="3024970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4786314" y="3000372"/>
            <a:ext cx="378621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chemeClr val="accent4">
                    <a:lumMod val="50000"/>
                  </a:schemeClr>
                </a:solidFill>
              </a:rPr>
              <a:t>Осада Сиракуз</a:t>
            </a:r>
            <a:endParaRPr lang="ru-RU" sz="40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5000636"/>
            <a:ext cx="3209725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</a:rPr>
              <a:t>Архимед </a:t>
            </a:r>
          </a:p>
          <a:p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</a:rPr>
              <a:t>переворачивает </a:t>
            </a:r>
          </a:p>
          <a:p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</a:rPr>
              <a:t>планету Земля</a:t>
            </a:r>
            <a:endParaRPr lang="ru-RU" sz="3200" b="1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dirty="0" smtClean="0">
                <a:solidFill>
                  <a:schemeClr val="accent4">
                    <a:lumMod val="50000"/>
                  </a:schemeClr>
                </a:solidFill>
              </a:rPr>
              <a:t>«Танцующие </a:t>
            </a:r>
            <a:r>
              <a:rPr lang="ru-RU" sz="4400" dirty="0" err="1" smtClean="0">
                <a:solidFill>
                  <a:schemeClr val="accent4">
                    <a:lumMod val="50000"/>
                  </a:schemeClr>
                </a:solidFill>
              </a:rPr>
              <a:t>эвридики</a:t>
            </a:r>
            <a:r>
              <a:rPr lang="ru-RU" sz="4400" dirty="0" smtClean="0">
                <a:solidFill>
                  <a:schemeClr val="accent4">
                    <a:lumMod val="50000"/>
                  </a:schemeClr>
                </a:solidFill>
              </a:rPr>
              <a:t>»</a:t>
            </a:r>
            <a:endParaRPr lang="ru-RU" sz="4400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7170" name="Picture 2" descr="C:\Users\Алла Белоусова\Desktop\fullsize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71472" y="1500174"/>
            <a:ext cx="8143932" cy="5109919"/>
          </a:xfrm>
          <a:prstGeom prst="rect">
            <a:avLst/>
          </a:prstGeom>
          <a:noFill/>
        </p:spPr>
      </p:pic>
      <p:pic>
        <p:nvPicPr>
          <p:cNvPr id="4" name="2 Сиртак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571472" y="1142984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325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8686800" cy="121444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dirty="0" smtClean="0">
                <a:solidFill>
                  <a:schemeClr val="accent4">
                    <a:lumMod val="50000"/>
                  </a:schemeClr>
                </a:solidFill>
              </a:rPr>
              <a:t>Княжна  анна </a:t>
            </a:r>
            <a:r>
              <a:rPr lang="ru-RU" sz="4400" dirty="0" err="1" smtClean="0">
                <a:solidFill>
                  <a:schemeClr val="accent4">
                    <a:lumMod val="50000"/>
                  </a:schemeClr>
                </a:solidFill>
              </a:rPr>
              <a:t>всеволодовна</a:t>
            </a:r>
            <a:r>
              <a:rPr lang="ru-RU" sz="4400" dirty="0" smtClean="0">
                <a:solidFill>
                  <a:schemeClr val="accent4">
                    <a:lumMod val="50000"/>
                  </a:schemeClr>
                </a:solidFill>
              </a:rPr>
              <a:t/>
            </a:r>
            <a:br>
              <a:rPr lang="ru-RU" sz="4400" dirty="0" smtClean="0">
                <a:solidFill>
                  <a:schemeClr val="accent4">
                    <a:lumMod val="50000"/>
                  </a:schemeClr>
                </a:solidFill>
              </a:rPr>
            </a:br>
            <a:endParaRPr lang="ru-RU" sz="4400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2051" name="Picture 3" descr="F:\МАТЕМАТИКА\1 ГРЕКИ и Княжна Анна\Анна Всеволодовна – дочь четвертого сына Ярослава Мудрого, младшая сестра Владимира Мономаха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282" y="3286124"/>
            <a:ext cx="7384674" cy="3143272"/>
          </a:xfrm>
          <a:prstGeom prst="rect">
            <a:avLst/>
          </a:prstGeom>
          <a:noFill/>
        </p:spPr>
      </p:pic>
      <p:pic>
        <p:nvPicPr>
          <p:cNvPr id="2052" name="Picture 4" descr="F:\МАТЕМАТИКА\1 ГРЕКИ и Княжна Анна\Школа при Андреевском монастыре в Киеве, которую организовала Анна Всеволодовн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388" y="1142984"/>
            <a:ext cx="2571736" cy="314176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85720" y="1285860"/>
            <a:ext cx="628654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</a:rPr>
              <a:t>Школа для девочек при Андреевском монастыре в Киеве, которую организовала  Анна  Всеволодовна</a:t>
            </a:r>
            <a:endParaRPr lang="ru-RU" sz="2800" b="1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428736"/>
            <a:ext cx="4052886" cy="4471998"/>
          </a:xfrm>
        </p:spPr>
        <p:txBody>
          <a:bodyPr>
            <a:normAutofit/>
          </a:bodyPr>
          <a:lstStyle/>
          <a:p>
            <a:r>
              <a:rPr lang="ru-RU" sz="7200" b="1" dirty="0" smtClean="0">
                <a:solidFill>
                  <a:schemeClr val="accent4">
                    <a:lumMod val="50000"/>
                  </a:schemeClr>
                </a:solidFill>
              </a:rPr>
              <a:t>Франсуа </a:t>
            </a:r>
            <a:r>
              <a:rPr lang="ru-RU" sz="7200" b="1" dirty="0" err="1" smtClean="0">
                <a:solidFill>
                  <a:schemeClr val="accent4">
                    <a:lumMod val="50000"/>
                  </a:schemeClr>
                </a:solidFill>
              </a:rPr>
              <a:t>виет</a:t>
            </a:r>
            <a:endParaRPr lang="ru-RU" sz="72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10242" name="Picture 2" descr="F:\МАТЕМАТИКА\2 до эпохи Возрождения\Франсуа Виет.jpe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488132" y="428604"/>
            <a:ext cx="4410582" cy="60007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000" b="1" dirty="0" smtClean="0">
                <a:solidFill>
                  <a:schemeClr val="accent4">
                    <a:lumMod val="50000"/>
                  </a:schemeClr>
                </a:solidFill>
              </a:rPr>
              <a:t>Рене </a:t>
            </a:r>
            <a:r>
              <a:rPr lang="ru-RU" sz="8000" b="1" dirty="0" err="1" smtClean="0">
                <a:solidFill>
                  <a:schemeClr val="accent4">
                    <a:lumMod val="50000"/>
                  </a:schemeClr>
                </a:solidFill>
              </a:rPr>
              <a:t>декарт</a:t>
            </a:r>
            <a:endParaRPr lang="ru-RU" sz="80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11266" name="Picture 2" descr="F:\МАТЕМАТИКА\2 до эпохи Возрождения\Рене Декарт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282" y="1857364"/>
            <a:ext cx="3990319" cy="4883152"/>
          </a:xfrm>
          <a:prstGeom prst="rect">
            <a:avLst/>
          </a:prstGeom>
          <a:noFill/>
        </p:spPr>
      </p:pic>
      <p:pic>
        <p:nvPicPr>
          <p:cNvPr id="11267" name="Picture 3" descr="F:\МАТЕМАТИКА\2 до эпохи Возрождения\диспут Декарта и королевы Кристины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6248" y="2357430"/>
            <a:ext cx="4697280" cy="435771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572000" y="1857364"/>
            <a:ext cx="39569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диспут Декарта и королевы Кристины</a:t>
            </a:r>
            <a:endParaRPr lang="ru-RU" b="1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5400" b="1" dirty="0" smtClean="0">
                <a:solidFill>
                  <a:schemeClr val="accent4">
                    <a:lumMod val="50000"/>
                  </a:schemeClr>
                </a:solidFill>
              </a:rPr>
              <a:t>Фибоначчи </a:t>
            </a:r>
            <a:br>
              <a:rPr lang="ru-RU" sz="5400" b="1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sz="5400" b="1" dirty="0" smtClean="0">
                <a:solidFill>
                  <a:schemeClr val="accent4">
                    <a:lumMod val="50000"/>
                  </a:schemeClr>
                </a:solidFill>
              </a:rPr>
              <a:t>(</a:t>
            </a:r>
            <a:r>
              <a:rPr lang="ru-RU" sz="5400" b="1" dirty="0" err="1" smtClean="0">
                <a:solidFill>
                  <a:schemeClr val="accent4">
                    <a:lumMod val="50000"/>
                  </a:schemeClr>
                </a:solidFill>
              </a:rPr>
              <a:t>леонардо</a:t>
            </a:r>
            <a:r>
              <a:rPr lang="ru-RU" sz="5400" b="1" dirty="0" smtClean="0">
                <a:solidFill>
                  <a:schemeClr val="accent4">
                    <a:lumMod val="50000"/>
                  </a:schemeClr>
                </a:solidFill>
              </a:rPr>
              <a:t> пизанский)</a:t>
            </a:r>
            <a:endParaRPr lang="ru-RU" sz="54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12290" name="Picture 2" descr="F:\МАТЕМАТИКА\2 до эпохи Возрождения\Fibonacci Леонардо Пизанский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596" y="1785926"/>
            <a:ext cx="4286280" cy="4901718"/>
          </a:xfrm>
          <a:prstGeom prst="rect">
            <a:avLst/>
          </a:prstGeom>
          <a:noFill/>
        </p:spPr>
      </p:pic>
      <p:pic>
        <p:nvPicPr>
          <p:cNvPr id="12291" name="Picture 3" descr="F:\МАТЕМАТИКА\2 до эпохи Возрождения\Памятник Фибоначчи в Пизе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57818" y="2370056"/>
            <a:ext cx="2857520" cy="4297442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000628" y="1857364"/>
            <a:ext cx="35719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Памятник Фибоначчи в Пизе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8686800" cy="838200"/>
          </a:xfrm>
        </p:spPr>
        <p:txBody>
          <a:bodyPr>
            <a:noAutofit/>
          </a:bodyPr>
          <a:lstStyle/>
          <a:p>
            <a:r>
              <a:rPr lang="ru-RU" sz="6600" dirty="0" smtClean="0"/>
              <a:t>Леонардо да </a:t>
            </a:r>
            <a:r>
              <a:rPr lang="ru-RU" sz="6600" dirty="0" err="1" smtClean="0"/>
              <a:t>винчи</a:t>
            </a:r>
            <a:endParaRPr lang="ru-RU" sz="6600" dirty="0"/>
          </a:p>
        </p:txBody>
      </p:sp>
      <p:pic>
        <p:nvPicPr>
          <p:cNvPr id="13316" name="Picture 4" descr="F:\МАТЕМАТИКА\2 до эпохи Возрождения\Портрет госпожи Лизы Джокондо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43504" y="1714487"/>
            <a:ext cx="3394124" cy="5058285"/>
          </a:xfrm>
          <a:prstGeom prst="rect">
            <a:avLst/>
          </a:prstGeom>
          <a:noFill/>
        </p:spPr>
      </p:pic>
      <p:pic>
        <p:nvPicPr>
          <p:cNvPr id="13319" name="Picture 7" descr="C:\Users\Алла Белоусова\Desktop\МАТЕМАТИКА\leonardo-da-vinci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595398"/>
            <a:ext cx="3857652" cy="51435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8686800" cy="838200"/>
          </a:xfrm>
        </p:spPr>
        <p:txBody>
          <a:bodyPr>
            <a:noAutofit/>
          </a:bodyPr>
          <a:lstStyle/>
          <a:p>
            <a:r>
              <a:rPr lang="ru-RU" sz="6600" dirty="0" smtClean="0"/>
              <a:t>Леонардо да </a:t>
            </a:r>
            <a:r>
              <a:rPr lang="ru-RU" sz="6600" dirty="0" err="1" smtClean="0"/>
              <a:t>винчи</a:t>
            </a:r>
            <a:endParaRPr lang="ru-RU" sz="6600" dirty="0"/>
          </a:p>
        </p:txBody>
      </p:sp>
      <p:pic>
        <p:nvPicPr>
          <p:cNvPr id="13317" name="Picture 5" descr="F:\МАТЕМАТИКА\1 ГРЕКИ и Княжна Анна\предполагаемый Автопортрет Леонардо да Винчи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7079" y="1507912"/>
            <a:ext cx="3227665" cy="5064360"/>
          </a:xfrm>
          <a:prstGeom prst="rect">
            <a:avLst/>
          </a:prstGeom>
          <a:noFill/>
        </p:spPr>
      </p:pic>
      <p:pic>
        <p:nvPicPr>
          <p:cNvPr id="13318" name="Picture 6" descr="C:\Users\Алла Белоусова\Desktop\МАТЕМАТИКА\b7282432da3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41790" y="1928802"/>
            <a:ext cx="4357718" cy="43577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357167"/>
            <a:ext cx="8715436" cy="5000659"/>
          </a:xfrm>
        </p:spPr>
        <p:txBody>
          <a:bodyPr>
            <a:normAutofit/>
          </a:bodyPr>
          <a:lstStyle/>
          <a:p>
            <a:pPr algn="l"/>
            <a:r>
              <a:rPr lang="ru-RU" sz="4000" b="1" dirty="0" smtClean="0">
                <a:latin typeface="Comic Sans MS" pitchFamily="66" charset="0"/>
                <a:ea typeface="Cambria Math" pitchFamily="18" charset="0"/>
              </a:rPr>
              <a:t/>
            </a:r>
            <a:br>
              <a:rPr lang="ru-RU" sz="4000" b="1" dirty="0" smtClean="0">
                <a:latin typeface="Comic Sans MS" pitchFamily="66" charset="0"/>
                <a:ea typeface="Cambria Math" pitchFamily="18" charset="0"/>
              </a:rPr>
            </a:br>
            <a:r>
              <a:rPr lang="ru-RU" sz="4000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  <a:ea typeface="Cambria Math" pitchFamily="18" charset="0"/>
              </a:rPr>
              <a:t>Тем, кто учит математику,</a:t>
            </a:r>
            <a:br>
              <a:rPr lang="ru-RU" sz="4000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  <a:ea typeface="Cambria Math" pitchFamily="18" charset="0"/>
              </a:rPr>
            </a:br>
            <a:r>
              <a:rPr lang="ru-RU" sz="4000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  <a:ea typeface="Cambria Math" pitchFamily="18" charset="0"/>
              </a:rPr>
              <a:t>Тем, кто учит математике,</a:t>
            </a:r>
            <a:br>
              <a:rPr lang="ru-RU" sz="4000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  <a:ea typeface="Cambria Math" pitchFamily="18" charset="0"/>
              </a:rPr>
            </a:br>
            <a:r>
              <a:rPr lang="ru-RU" sz="4000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  <a:ea typeface="Cambria Math" pitchFamily="18" charset="0"/>
              </a:rPr>
              <a:t>Тем, кто любит математику,</a:t>
            </a:r>
            <a:br>
              <a:rPr lang="ru-RU" sz="4000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  <a:ea typeface="Cambria Math" pitchFamily="18" charset="0"/>
              </a:rPr>
            </a:br>
            <a:r>
              <a:rPr lang="ru-RU" sz="4000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  <a:ea typeface="Cambria Math" pitchFamily="18" charset="0"/>
              </a:rPr>
              <a:t>Тем, кто еще не знает, </a:t>
            </a:r>
            <a:br>
              <a:rPr lang="ru-RU" sz="4000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  <a:ea typeface="Cambria Math" pitchFamily="18" charset="0"/>
              </a:rPr>
            </a:br>
            <a:r>
              <a:rPr lang="ru-RU" sz="4000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  <a:ea typeface="Cambria Math" pitchFamily="18" charset="0"/>
              </a:rPr>
              <a:t>Что может любить математику!</a:t>
            </a:r>
            <a:endParaRPr lang="ru-RU" sz="4000" b="1" dirty="0">
              <a:solidFill>
                <a:schemeClr val="accent4">
                  <a:lumMod val="50000"/>
                </a:schemeClr>
              </a:solidFill>
              <a:latin typeface="Comic Sans MS" pitchFamily="66" charset="0"/>
              <a:ea typeface="Cambria Math" pitchFamily="18" charset="0"/>
            </a:endParaRPr>
          </a:p>
        </p:txBody>
      </p:sp>
      <p:pic>
        <p:nvPicPr>
          <p:cNvPr id="1027" name="Picture 3" descr="D:\математический месячник 2013\совы\sova2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5140" y="4224202"/>
            <a:ext cx="2428860" cy="2633798"/>
          </a:xfrm>
          <a:prstGeom prst="rect">
            <a:avLst/>
          </a:prstGeom>
          <a:noFill/>
        </p:spPr>
      </p:pic>
      <p:pic>
        <p:nvPicPr>
          <p:cNvPr id="4" name="1 Песня Красной шапочки - Минус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6858016" y="4286256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832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86868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000" b="1" dirty="0" err="1" smtClean="0">
                <a:solidFill>
                  <a:schemeClr val="accent4">
                    <a:lumMod val="50000"/>
                  </a:schemeClr>
                </a:solidFill>
              </a:rPr>
              <a:t>Амбидекстр</a:t>
            </a:r>
            <a:endParaRPr lang="ru-RU" sz="60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285860"/>
            <a:ext cx="8686800" cy="5572140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 smtClean="0"/>
              <a:t>– это человек, который одинаково может использовать в любом процессе как правую, так и левую руку, а это означает, что у него равноценно развиты левое и правое полушария мозга. </a:t>
            </a:r>
          </a:p>
          <a:p>
            <a:pPr algn="ctr">
              <a:buNone/>
            </a:pPr>
            <a:r>
              <a:rPr lang="ru-RU" u="sng" dirty="0" smtClean="0"/>
              <a:t>Знаменитые </a:t>
            </a:r>
            <a:r>
              <a:rPr lang="ru-RU" u="sng" dirty="0" err="1" smtClean="0"/>
              <a:t>амбидекстры</a:t>
            </a:r>
            <a:r>
              <a:rPr lang="ru-RU" dirty="0" smtClean="0"/>
              <a:t>:</a:t>
            </a:r>
          </a:p>
          <a:p>
            <a:r>
              <a:rPr lang="ru-RU" sz="3400" dirty="0" smtClean="0"/>
              <a:t>Михаил Ломоносов и Никола Тесла,</a:t>
            </a:r>
          </a:p>
          <a:p>
            <a:r>
              <a:rPr lang="ru-RU" sz="3400" dirty="0" smtClean="0"/>
              <a:t>Князь </a:t>
            </a:r>
            <a:r>
              <a:rPr lang="ru-RU" sz="3400" dirty="0" err="1" smtClean="0"/>
              <a:t>Рюрик</a:t>
            </a:r>
            <a:r>
              <a:rPr lang="ru-RU" sz="3400" dirty="0" smtClean="0"/>
              <a:t> и Юлий Цезарь, </a:t>
            </a:r>
          </a:p>
          <a:p>
            <a:r>
              <a:rPr lang="ru-RU" sz="3400" dirty="0" smtClean="0"/>
              <a:t>Жанна </a:t>
            </a:r>
            <a:r>
              <a:rPr lang="vi-VN" sz="3400" dirty="0" smtClean="0"/>
              <a:t>д’Арк</a:t>
            </a:r>
            <a:r>
              <a:rPr lang="ru-RU" sz="3400" dirty="0" smtClean="0"/>
              <a:t>,</a:t>
            </a:r>
            <a:r>
              <a:rPr lang="vi-VN" sz="3400" dirty="0" smtClean="0"/>
              <a:t> </a:t>
            </a:r>
            <a:endParaRPr lang="ru-RU" sz="3400" dirty="0" smtClean="0"/>
          </a:p>
          <a:p>
            <a:r>
              <a:rPr lang="ru-RU" sz="3400" dirty="0" smtClean="0"/>
              <a:t>Альберт Эйнштейн и Лев Толстой,</a:t>
            </a:r>
          </a:p>
          <a:p>
            <a:r>
              <a:rPr lang="ru-RU" sz="3400" dirty="0" smtClean="0"/>
              <a:t>Андрей Сахаров и Владимир Даль,</a:t>
            </a:r>
          </a:p>
          <a:p>
            <a:r>
              <a:rPr lang="ru-RU" sz="3400" dirty="0" smtClean="0"/>
              <a:t>Гари Трумэн и </a:t>
            </a:r>
            <a:r>
              <a:rPr lang="ru-RU" sz="3400" dirty="0" err="1" smtClean="0"/>
              <a:t>Бенджамин</a:t>
            </a:r>
            <a:r>
              <a:rPr lang="ru-RU" sz="3400" dirty="0" smtClean="0"/>
              <a:t> Франклин,</a:t>
            </a:r>
          </a:p>
          <a:p>
            <a:r>
              <a:rPr lang="ru-RU" sz="3400" dirty="0" err="1" smtClean="0"/>
              <a:t>Мирей</a:t>
            </a:r>
            <a:r>
              <a:rPr lang="ru-RU" sz="3400" dirty="0" smtClean="0"/>
              <a:t> </a:t>
            </a:r>
            <a:r>
              <a:rPr lang="ru-RU" sz="3400" dirty="0" err="1" smtClean="0"/>
              <a:t>Матьё</a:t>
            </a:r>
            <a:r>
              <a:rPr lang="ru-RU" sz="3400" dirty="0" smtClean="0"/>
              <a:t> и </a:t>
            </a:r>
            <a:r>
              <a:rPr lang="ru-RU" sz="3400" dirty="0" err="1" smtClean="0"/>
              <a:t>Поу</a:t>
            </a:r>
            <a:r>
              <a:rPr lang="ru-RU" sz="3400" dirty="0" smtClean="0"/>
              <a:t> </a:t>
            </a:r>
            <a:r>
              <a:rPr lang="ru-RU" sz="3400" dirty="0" err="1" smtClean="0"/>
              <a:t>Газоль</a:t>
            </a:r>
            <a:r>
              <a:rPr lang="ru-RU" sz="3400" dirty="0" smtClean="0"/>
              <a:t>, баскетболист,</a:t>
            </a:r>
          </a:p>
          <a:p>
            <a:r>
              <a:rPr lang="ru-RU" sz="3400" dirty="0" smtClean="0"/>
              <a:t>Том </a:t>
            </a:r>
            <a:r>
              <a:rPr lang="ru-RU" sz="3400" dirty="0" err="1" smtClean="0"/>
              <a:t>Круз</a:t>
            </a:r>
            <a:r>
              <a:rPr lang="ru-RU" sz="3400" dirty="0" smtClean="0"/>
              <a:t> и Джимми </a:t>
            </a:r>
            <a:r>
              <a:rPr lang="ru-RU" sz="3400" dirty="0" err="1" smtClean="0"/>
              <a:t>Хэндрикс</a:t>
            </a:r>
            <a:r>
              <a:rPr lang="ru-RU" sz="3400" dirty="0" smtClean="0"/>
              <a:t>,</a:t>
            </a:r>
          </a:p>
          <a:p>
            <a:r>
              <a:rPr lang="ru-RU" sz="3400" dirty="0" err="1" smtClean="0"/>
              <a:t>Ринго</a:t>
            </a:r>
            <a:r>
              <a:rPr lang="ru-RU" sz="3400" dirty="0" smtClean="0"/>
              <a:t> </a:t>
            </a:r>
            <a:r>
              <a:rPr lang="ru-RU" sz="3400" dirty="0" err="1" smtClean="0"/>
              <a:t>Старр</a:t>
            </a:r>
            <a:r>
              <a:rPr lang="ru-RU" sz="3400" dirty="0" smtClean="0"/>
              <a:t> и Пол </a:t>
            </a:r>
            <a:r>
              <a:rPr lang="ru-RU" sz="3400" dirty="0" err="1" smtClean="0"/>
              <a:t>Маккартни</a:t>
            </a:r>
            <a:r>
              <a:rPr lang="ru-RU" sz="3400" dirty="0" smtClean="0"/>
              <a:t>,</a:t>
            </a:r>
          </a:p>
          <a:p>
            <a:r>
              <a:rPr lang="ru-RU" sz="3400" dirty="0" smtClean="0"/>
              <a:t>Мартина </a:t>
            </a:r>
            <a:r>
              <a:rPr lang="ru-RU" sz="3400" dirty="0" err="1" smtClean="0"/>
              <a:t>Навратилова</a:t>
            </a:r>
            <a:r>
              <a:rPr lang="ru-RU" sz="3400" dirty="0" smtClean="0"/>
              <a:t> и Мария Шарапова.</a:t>
            </a:r>
            <a:endParaRPr lang="ru-RU" sz="3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8686800" cy="838200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 smtClean="0">
                <a:solidFill>
                  <a:schemeClr val="accent4">
                    <a:lumMod val="50000"/>
                  </a:schemeClr>
                </a:solidFill>
              </a:rPr>
              <a:t>Итальянская песня</a:t>
            </a:r>
            <a:endParaRPr lang="ru-RU" sz="54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15364" name="Picture 4" descr="C:\Users\Алла Белоусова\Desktop\МАТЕМАТИКА\hqdefault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071538" y="1394998"/>
            <a:ext cx="6929486" cy="5197114"/>
          </a:xfrm>
          <a:prstGeom prst="rect">
            <a:avLst/>
          </a:prstGeom>
          <a:noFill/>
        </p:spPr>
      </p:pic>
      <p:pic>
        <p:nvPicPr>
          <p:cNvPr id="4" name="3 Итальянская песн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714348" y="128586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757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1400164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solidFill>
                  <a:schemeClr val="accent4">
                    <a:lumMod val="50000"/>
                  </a:schemeClr>
                </a:solidFill>
              </a:rPr>
              <a:t>Русские математики 18 века</a:t>
            </a:r>
            <a:endParaRPr lang="ru-RU" sz="60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16386" name="Picture 2" descr="C:\Users\Алла Белоусова\Desktop\МАТЕМАТИКА\3 18 век\Тимофей Федорович Осиповский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2052749"/>
            <a:ext cx="3929089" cy="4651058"/>
          </a:xfrm>
          <a:prstGeom prst="rect">
            <a:avLst/>
          </a:prstGeom>
          <a:noFill/>
        </p:spPr>
      </p:pic>
      <p:pic>
        <p:nvPicPr>
          <p:cNvPr id="16387" name="Picture 3" descr="C:\Users\Алла Белоусова\Desktop\МАТЕМАТИКА\3 18 век\Могила_профессора Осиповского на Ваганьковском кладбище.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720" y="2500306"/>
            <a:ext cx="3160145" cy="4214842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214810" y="1000108"/>
            <a:ext cx="436462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4">
                    <a:lumMod val="50000"/>
                  </a:schemeClr>
                </a:solidFill>
              </a:rPr>
              <a:t>Тимофей Федорович </a:t>
            </a:r>
            <a:r>
              <a:rPr lang="ru-RU" sz="3600" b="1" dirty="0" err="1" smtClean="0">
                <a:solidFill>
                  <a:schemeClr val="accent4">
                    <a:lumMod val="50000"/>
                  </a:schemeClr>
                </a:solidFill>
              </a:rPr>
              <a:t>Осиповский</a:t>
            </a:r>
            <a:endParaRPr lang="ru-RU" sz="3600" b="1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1400164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solidFill>
                  <a:schemeClr val="accent4">
                    <a:lumMod val="50000"/>
                  </a:schemeClr>
                </a:solidFill>
              </a:rPr>
              <a:t>Русские математики 18 века</a:t>
            </a:r>
            <a:endParaRPr lang="ru-RU" sz="60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00628" y="1285860"/>
            <a:ext cx="38645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4">
                    <a:lumMod val="50000"/>
                  </a:schemeClr>
                </a:solidFill>
              </a:rPr>
              <a:t>Леонард Эйлер</a:t>
            </a:r>
            <a:endParaRPr lang="ru-RU" sz="36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17410" name="Picture 2" descr="C:\Users\Алла Белоусова\Desktop\МАТЕМАТИКА\3 18 век\Леонард Эйлер Портрет, выполненный Я. Э. Хандманном (1756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0628" y="1911002"/>
            <a:ext cx="3808944" cy="4758078"/>
          </a:xfrm>
          <a:prstGeom prst="rect">
            <a:avLst/>
          </a:prstGeom>
          <a:noFill/>
        </p:spPr>
      </p:pic>
      <p:pic>
        <p:nvPicPr>
          <p:cNvPr id="17411" name="Picture 3" descr="C:\Users\Алла Белоусова\Desktop\МАТЕМАТИКА\1_html_m282412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2357430"/>
            <a:ext cx="2928958" cy="2100008"/>
          </a:xfrm>
          <a:prstGeom prst="rect">
            <a:avLst/>
          </a:prstGeom>
          <a:noFill/>
        </p:spPr>
      </p:pic>
      <p:pic>
        <p:nvPicPr>
          <p:cNvPr id="17412" name="Picture 4" descr="C:\Users\Алла Белоусова\Desktop\МАТЕМАТИКА\euler medal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4572008"/>
            <a:ext cx="4267200" cy="2133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1400164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solidFill>
                  <a:schemeClr val="accent4">
                    <a:lumMod val="50000"/>
                  </a:schemeClr>
                </a:solidFill>
              </a:rPr>
              <a:t>Русские математики 18 века</a:t>
            </a:r>
            <a:endParaRPr lang="ru-RU" sz="60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2844" y="3143248"/>
            <a:ext cx="328614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600" b="1" dirty="0" smtClean="0">
                <a:solidFill>
                  <a:schemeClr val="accent4">
                    <a:lumMod val="50000"/>
                  </a:schemeClr>
                </a:solidFill>
              </a:rPr>
              <a:t>Леонард Эйлер</a:t>
            </a:r>
            <a:endParaRPr lang="ru-RU" sz="66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19458" name="Picture 2" descr="C:\Users\Алла Белоусова\Desktop\МАТЕМАТИКА\ee_003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571868" y="1500174"/>
            <a:ext cx="5350315" cy="5072098"/>
          </a:xfrm>
          <a:prstGeom prst="rect">
            <a:avLst/>
          </a:prstGeom>
          <a:noFill/>
        </p:spPr>
      </p:pic>
      <p:pic>
        <p:nvPicPr>
          <p:cNvPr id="5" name="4 Юнона И Авось Я Тебя Никогда Не Забуду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1785918" y="2786058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704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1400164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solidFill>
                  <a:schemeClr val="accent4">
                    <a:lumMod val="50000"/>
                  </a:schemeClr>
                </a:solidFill>
              </a:rPr>
              <a:t>Русские математики 18 века</a:t>
            </a:r>
            <a:endParaRPr lang="ru-RU" sz="60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2643182"/>
            <a:ext cx="442915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solidFill>
                  <a:schemeClr val="accent4">
                    <a:lumMod val="50000"/>
                  </a:schemeClr>
                </a:solidFill>
              </a:rPr>
              <a:t>Михаил Васильевич Ломоносов</a:t>
            </a:r>
            <a:endParaRPr lang="ru-RU" sz="54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20482" name="Picture 2" descr="C:\Users\Алла Белоусова\Desktop\МАТЕМАТИКА\3 18 век\Ломоносов Михаил Васильевич Прижизненное изображение, 175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57752" y="1500174"/>
            <a:ext cx="3652846" cy="50546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1400164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solidFill>
                  <a:schemeClr val="accent4">
                    <a:lumMod val="50000"/>
                  </a:schemeClr>
                </a:solidFill>
              </a:rPr>
              <a:t>Русские математики 18 века</a:t>
            </a:r>
            <a:endParaRPr lang="ru-RU" sz="60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71868" y="1357298"/>
            <a:ext cx="54292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4">
                    <a:lumMod val="50000"/>
                  </a:schemeClr>
                </a:solidFill>
              </a:rPr>
              <a:t>Михаил Васильевич Ломоносов</a:t>
            </a:r>
            <a:endParaRPr lang="ru-RU" sz="36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21507" name="Picture 3" descr="C:\Users\Алла Белоусова\Desktop\МАТЕМАТИКА\3 18 век\Петербургская Академия наук 18 век КУНСТКАМЕРА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282" y="2786058"/>
            <a:ext cx="5956893" cy="3900485"/>
          </a:xfrm>
          <a:prstGeom prst="rect">
            <a:avLst/>
          </a:prstGeom>
          <a:noFill/>
        </p:spPr>
      </p:pic>
      <p:pic>
        <p:nvPicPr>
          <p:cNvPr id="21506" name="Picture 2" descr="C:\Users\Алла Белоусова\Desktop\МАТЕМАТИКА\3 18 век\Могила Ломоносова в Александро-Невской лавре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00760" y="2571744"/>
            <a:ext cx="2838907" cy="378639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8686800" cy="838200"/>
          </a:xfrm>
        </p:spPr>
        <p:txBody>
          <a:bodyPr>
            <a:noAutofit/>
          </a:bodyPr>
          <a:lstStyle/>
          <a:p>
            <a:pPr algn="ctr"/>
            <a:r>
              <a:rPr lang="ru-RU" sz="6600" b="1" dirty="0" smtClean="0">
                <a:solidFill>
                  <a:schemeClr val="accent4">
                    <a:lumMod val="50000"/>
                  </a:schemeClr>
                </a:solidFill>
              </a:rPr>
              <a:t>Исаак ньютон</a:t>
            </a:r>
            <a:endParaRPr lang="ru-RU" sz="66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22531" name="Picture 3" descr="C:\Users\Алла Белоусова\Desktop\МАТЕМАТИКА\7000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1571612"/>
            <a:ext cx="7379235" cy="51121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8686800" cy="838200"/>
          </a:xfrm>
        </p:spPr>
        <p:txBody>
          <a:bodyPr>
            <a:noAutofit/>
          </a:bodyPr>
          <a:lstStyle/>
          <a:p>
            <a:pPr algn="ctr"/>
            <a:r>
              <a:rPr lang="ru-RU" sz="6600" b="1" dirty="0" smtClean="0">
                <a:solidFill>
                  <a:schemeClr val="accent4">
                    <a:lumMod val="50000"/>
                  </a:schemeClr>
                </a:solidFill>
              </a:rPr>
              <a:t>Исаак ньютон</a:t>
            </a:r>
            <a:endParaRPr lang="ru-RU" sz="66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1026" name="Picture 2" descr="F:\МАТЕМАТИКА\Newton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357298"/>
            <a:ext cx="3890980" cy="5323165"/>
          </a:xfrm>
          <a:prstGeom prst="rect">
            <a:avLst/>
          </a:prstGeom>
          <a:noFill/>
        </p:spPr>
      </p:pic>
      <p:pic>
        <p:nvPicPr>
          <p:cNvPr id="1028" name="Picture 4" descr="C:\Users\Алла Белоусова\Desktop\МАТЕМАТИКА\Newton-appl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6" y="2357430"/>
            <a:ext cx="4607751" cy="30718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8686800" cy="838200"/>
          </a:xfrm>
        </p:spPr>
        <p:txBody>
          <a:bodyPr>
            <a:noAutofit/>
          </a:bodyPr>
          <a:lstStyle/>
          <a:p>
            <a:pPr algn="ctr"/>
            <a:r>
              <a:rPr lang="ru-RU" sz="6600" b="1" dirty="0" smtClean="0">
                <a:solidFill>
                  <a:schemeClr val="accent4">
                    <a:lumMod val="50000"/>
                  </a:schemeClr>
                </a:solidFill>
              </a:rPr>
              <a:t>Исаак ньютон</a:t>
            </a:r>
            <a:endParaRPr lang="ru-RU" sz="66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3075" name="Picture 3" descr="F:\МАТЕМАТИКА\133206376476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481112"/>
            <a:ext cx="3714776" cy="5200686"/>
          </a:xfrm>
          <a:prstGeom prst="rect">
            <a:avLst/>
          </a:prstGeom>
          <a:noFill/>
        </p:spPr>
      </p:pic>
      <p:pic>
        <p:nvPicPr>
          <p:cNvPr id="3076" name="Picture 4" descr="F:\МАТЕМАТИКА\gravity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72066" y="1500174"/>
            <a:ext cx="3786214" cy="5141774"/>
          </a:xfrm>
          <a:prstGeom prst="rect">
            <a:avLst/>
          </a:prstGeom>
          <a:noFill/>
        </p:spPr>
      </p:pic>
      <p:pic>
        <p:nvPicPr>
          <p:cNvPr id="6" name="5 Smokie - Have You Ever Seen The Rain (minus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713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357167"/>
            <a:ext cx="8715436" cy="5000659"/>
          </a:xfrm>
        </p:spPr>
        <p:txBody>
          <a:bodyPr>
            <a:normAutofit/>
          </a:bodyPr>
          <a:lstStyle/>
          <a:p>
            <a:pPr algn="l"/>
            <a:r>
              <a:rPr lang="ru-RU" sz="4000" b="1" dirty="0" smtClean="0">
                <a:latin typeface="Comic Sans MS" pitchFamily="66" charset="0"/>
                <a:ea typeface="Cambria Math" pitchFamily="18" charset="0"/>
              </a:rPr>
              <a:t/>
            </a:r>
            <a:br>
              <a:rPr lang="ru-RU" sz="4000" b="1" dirty="0" smtClean="0">
                <a:latin typeface="Comic Sans MS" pitchFamily="66" charset="0"/>
                <a:ea typeface="Cambria Math" pitchFamily="18" charset="0"/>
              </a:rPr>
            </a:br>
            <a:r>
              <a:rPr lang="ru-RU" sz="4000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  <a:ea typeface="Cambria Math" pitchFamily="18" charset="0"/>
              </a:rPr>
              <a:t>Тем, кто учит математику,</a:t>
            </a:r>
            <a:br>
              <a:rPr lang="ru-RU" sz="4000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  <a:ea typeface="Cambria Math" pitchFamily="18" charset="0"/>
              </a:rPr>
            </a:br>
            <a:r>
              <a:rPr lang="ru-RU" sz="4000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  <a:ea typeface="Cambria Math" pitchFamily="18" charset="0"/>
              </a:rPr>
              <a:t>Тем, кто учит математике,</a:t>
            </a:r>
            <a:br>
              <a:rPr lang="ru-RU" sz="4000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  <a:ea typeface="Cambria Math" pitchFamily="18" charset="0"/>
              </a:rPr>
            </a:br>
            <a:r>
              <a:rPr lang="ru-RU" sz="4000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  <a:ea typeface="Cambria Math" pitchFamily="18" charset="0"/>
              </a:rPr>
              <a:t>Тем, кто любит математику,</a:t>
            </a:r>
            <a:br>
              <a:rPr lang="ru-RU" sz="4000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  <a:ea typeface="Cambria Math" pitchFamily="18" charset="0"/>
              </a:rPr>
            </a:br>
            <a:r>
              <a:rPr lang="ru-RU" sz="4000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  <a:ea typeface="Cambria Math" pitchFamily="18" charset="0"/>
              </a:rPr>
              <a:t>Тем, кто еще не знает, </a:t>
            </a:r>
            <a:br>
              <a:rPr lang="ru-RU" sz="4000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  <a:ea typeface="Cambria Math" pitchFamily="18" charset="0"/>
              </a:rPr>
            </a:br>
            <a:r>
              <a:rPr lang="ru-RU" sz="4000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  <a:ea typeface="Cambria Math" pitchFamily="18" charset="0"/>
              </a:rPr>
              <a:t>Что может любить математику!</a:t>
            </a:r>
            <a:endParaRPr lang="ru-RU" sz="4000" b="1" dirty="0">
              <a:solidFill>
                <a:schemeClr val="accent4">
                  <a:lumMod val="50000"/>
                </a:schemeClr>
              </a:solidFill>
              <a:latin typeface="Comic Sans MS" pitchFamily="66" charset="0"/>
              <a:ea typeface="Cambria Math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786874" cy="107157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7 главных яблок в истории человечества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Picture 2" descr="C:\Users\Алла Белоусова\Desktop\МАТЕМАТИКА\9362715852_beca51babe_z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071546"/>
            <a:ext cx="9143999" cy="57864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786874" cy="107157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7 главных яблок в истории человечества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050" name="Picture 2" descr="F:\МАТЕМАТИКА\zVrKXQGUK48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57950" y="928670"/>
            <a:ext cx="2143140" cy="1419298"/>
          </a:xfrm>
          <a:prstGeom prst="rect">
            <a:avLst/>
          </a:prstGeom>
          <a:noFill/>
        </p:spPr>
      </p:pic>
      <p:pic>
        <p:nvPicPr>
          <p:cNvPr id="8" name="Рисунок 7" descr="http://excitermag.net/wp-content/uploads/2011/10/Jp_apple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8" y="4500570"/>
            <a:ext cx="3286148" cy="2190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excitermag.net/wp-content/uploads/2011/10/william-tell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71802" y="1285860"/>
            <a:ext cx="2859617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://excitermag.net/wp-content/uploads/2011/10/judgement-of-paris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2844" y="1285860"/>
            <a:ext cx="2859617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http://excitermag.net/wp-content/uploads/2011/10/snowwhitescenejpg-2a0e2dc589335ea6.jpg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929322" y="2500306"/>
            <a:ext cx="2859617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 descr="F:\МАТЕМАТИКА\52461125_f6db9842d0a2cf9e8848107b99027ebd_800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282" y="3357562"/>
            <a:ext cx="5404565" cy="33575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1400164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solidFill>
                  <a:schemeClr val="accent4">
                    <a:lumMod val="50000"/>
                  </a:schemeClr>
                </a:solidFill>
              </a:rPr>
              <a:t>Русские математики 19 века</a:t>
            </a:r>
            <a:endParaRPr lang="ru-RU" sz="60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00628" y="1285860"/>
            <a:ext cx="40005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4">
                    <a:lumMod val="50000"/>
                  </a:schemeClr>
                </a:solidFill>
              </a:rPr>
              <a:t>Софья Валерьевна Ковалевская</a:t>
            </a:r>
            <a:endParaRPr lang="ru-RU" sz="36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25602" name="Picture 2" descr="C:\Users\Алла Белоусова\Desktop\МАТЕМАТИКА\4 19 век\Софья Васильевна Ковале́вская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286380" y="2500306"/>
            <a:ext cx="3449958" cy="4199949"/>
          </a:xfrm>
          <a:prstGeom prst="rect">
            <a:avLst/>
          </a:prstGeom>
          <a:noFill/>
        </p:spPr>
      </p:pic>
      <p:pic>
        <p:nvPicPr>
          <p:cNvPr id="25604" name="Picture 4" descr="C:\Users\Алла Белоусова\Desktop\МАТЕМАТИКА\4 19 век\Памятная монета Банка России, посвящённая 150-летию со дня рождения С. В. Ковалевской. 2 рубля, серебро, 2000 год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2500306"/>
            <a:ext cx="4071966" cy="40568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1400164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solidFill>
                  <a:schemeClr val="accent4">
                    <a:lumMod val="50000"/>
                  </a:schemeClr>
                </a:solidFill>
              </a:rPr>
              <a:t>Русские математики 19 века</a:t>
            </a:r>
            <a:endParaRPr lang="ru-RU" sz="60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643306" y="1214422"/>
            <a:ext cx="550069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4">
                    <a:lumMod val="50000"/>
                  </a:schemeClr>
                </a:solidFill>
              </a:rPr>
              <a:t>Софья Валерьевна Ковалевская</a:t>
            </a:r>
            <a:endParaRPr lang="ru-RU" sz="36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25603" name="Picture 3" descr="C:\Users\Алла Белоусова\Desktop\МАТЕМАТИКА\4 19 век\С. В. Ковалевская в 1880 г.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00694" y="2500306"/>
            <a:ext cx="2786082" cy="4212291"/>
          </a:xfrm>
          <a:prstGeom prst="rect">
            <a:avLst/>
          </a:prstGeom>
          <a:noFill/>
        </p:spPr>
      </p:pic>
      <p:pic>
        <p:nvPicPr>
          <p:cNvPr id="25605" name="Picture 5" descr="C:\Users\Алла Белоусова\Desktop\МАТЕМАТИКА\4 19 век\Ковалевская Почтовая марка СССР, 1951 год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00100" y="2571744"/>
            <a:ext cx="2857520" cy="40704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1400164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solidFill>
                  <a:schemeClr val="accent4">
                    <a:lumMod val="50000"/>
                  </a:schemeClr>
                </a:solidFill>
              </a:rPr>
              <a:t>Русские математики 19 века</a:t>
            </a:r>
            <a:endParaRPr lang="ru-RU" sz="60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00430" y="1357298"/>
            <a:ext cx="550072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4">
                    <a:lumMod val="50000"/>
                  </a:schemeClr>
                </a:solidFill>
              </a:rPr>
              <a:t>к</a:t>
            </a:r>
            <a:r>
              <a:rPr lang="ru-RU" sz="3600" b="1" dirty="0" smtClean="0">
                <a:solidFill>
                  <a:schemeClr val="accent4">
                    <a:lumMod val="50000"/>
                  </a:schemeClr>
                </a:solidFill>
              </a:rPr>
              <a:t>нязь Андрей Григорьевич </a:t>
            </a:r>
            <a:r>
              <a:rPr lang="ru-RU" sz="3600" b="1" dirty="0">
                <a:solidFill>
                  <a:schemeClr val="accent4">
                    <a:lumMod val="50000"/>
                  </a:schemeClr>
                </a:solidFill>
              </a:rPr>
              <a:t>Г</a:t>
            </a:r>
            <a:r>
              <a:rPr lang="ru-RU" sz="3600" b="1" dirty="0" smtClean="0">
                <a:solidFill>
                  <a:schemeClr val="accent4">
                    <a:lumMod val="50000"/>
                  </a:schemeClr>
                </a:solidFill>
              </a:rPr>
              <a:t>агарин</a:t>
            </a:r>
            <a:endParaRPr lang="ru-RU" sz="36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27650" name="Picture 2" descr="C:\Users\Алла Белоусова\Desktop\МАТЕМАТИКА\4 19 век\Андрей Григорьевич Гагарин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500306"/>
            <a:ext cx="2857500" cy="4181475"/>
          </a:xfrm>
          <a:prstGeom prst="rect">
            <a:avLst/>
          </a:prstGeom>
          <a:noFill/>
        </p:spPr>
      </p:pic>
      <p:pic>
        <p:nvPicPr>
          <p:cNvPr id="27651" name="Picture 3" descr="C:\Users\Алла Белоусова\Desktop\МАТЕМАТИКА\4 19 век\Петербургский политехнический институт 190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0430" y="2786058"/>
            <a:ext cx="5280490" cy="2276478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3571868" y="5143512"/>
            <a:ext cx="521497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</a:rPr>
              <a:t>Петербургский политехнический институт 1902</a:t>
            </a:r>
            <a:endParaRPr lang="ru-RU" sz="3200" b="1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1400164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solidFill>
                  <a:schemeClr val="accent4">
                    <a:lumMod val="50000"/>
                  </a:schemeClr>
                </a:solidFill>
              </a:rPr>
              <a:t>Русские математики 19 века</a:t>
            </a:r>
            <a:endParaRPr lang="ru-RU" sz="60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71868" y="1500174"/>
            <a:ext cx="535785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4">
                    <a:lumMod val="50000"/>
                  </a:schemeClr>
                </a:solidFill>
              </a:rPr>
              <a:t>Павел Алексеевич Некрасов</a:t>
            </a:r>
            <a:endParaRPr lang="ru-RU" sz="36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500430" y="6072206"/>
            <a:ext cx="55007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</a:rPr>
              <a:t>1-й ректор МГУ – выпускник МГУ</a:t>
            </a:r>
            <a:endParaRPr lang="ru-RU" sz="28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7" name="Picture 2" descr="C:\Users\Алла Белоусова\Desktop\МАТЕМАТИКА\3 18 век\Московский государственный университет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14744" y="2928934"/>
            <a:ext cx="5253771" cy="3000396"/>
          </a:xfrm>
          <a:prstGeom prst="rect">
            <a:avLst/>
          </a:prstGeom>
          <a:noFill/>
        </p:spPr>
      </p:pic>
      <p:pic>
        <p:nvPicPr>
          <p:cNvPr id="28674" name="Picture 2" descr="C:\Users\Алла Белоусова\Desktop\МАТЕМАТИКА\4 19 век\Павел Алексеевич Некрасов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500306"/>
            <a:ext cx="3214710" cy="41931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686800" cy="838200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 smtClean="0">
                <a:solidFill>
                  <a:schemeClr val="accent4">
                    <a:lumMod val="50000"/>
                  </a:schemeClr>
                </a:solidFill>
              </a:rPr>
              <a:t>МГУ в 19 веке</a:t>
            </a:r>
            <a:endParaRPr lang="ru-RU" sz="54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1026" name="Picture 2" descr="F:\МАТЕМАТИКА\mgu-neglinka 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42464" y="1214422"/>
            <a:ext cx="8719963" cy="54312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1400164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solidFill>
                  <a:schemeClr val="accent4">
                    <a:lumMod val="50000"/>
                  </a:schemeClr>
                </a:solidFill>
              </a:rPr>
              <a:t>Русские математики 19 века</a:t>
            </a:r>
            <a:endParaRPr lang="ru-RU" sz="60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643306" y="1357298"/>
            <a:ext cx="52864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4">
                    <a:lumMod val="50000"/>
                  </a:schemeClr>
                </a:solidFill>
              </a:rPr>
              <a:t>Николай </a:t>
            </a:r>
            <a:r>
              <a:rPr lang="ru-RU" sz="3600" b="1" dirty="0">
                <a:solidFill>
                  <a:schemeClr val="accent4">
                    <a:lumMod val="50000"/>
                  </a:schemeClr>
                </a:solidFill>
              </a:rPr>
              <a:t>И</a:t>
            </a:r>
            <a:r>
              <a:rPr lang="ru-RU" sz="3600" b="1" dirty="0" smtClean="0">
                <a:solidFill>
                  <a:schemeClr val="accent4">
                    <a:lumMod val="50000"/>
                  </a:schemeClr>
                </a:solidFill>
              </a:rPr>
              <a:t>ванович Лобачевский</a:t>
            </a:r>
            <a:endParaRPr lang="ru-RU" sz="36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29698" name="Picture 2" descr="C:\Users\Алла Белоусова\Desktop\МАТЕМАТИКА\4 19 век\Николай Иванович Лобачевский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596" y="2428868"/>
            <a:ext cx="3009900" cy="4279900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4000496" y="6215082"/>
            <a:ext cx="44291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</a:rPr>
              <a:t>Герб Лобачевского</a:t>
            </a:r>
            <a:endParaRPr lang="ru-RU" sz="24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29700" name="Picture 4" descr="C:\Users\Алла Белоусова\Desktop\МАТЕМАТИКА\4 19 век\Gerb_Lobachevsky.gif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57686" y="2571744"/>
            <a:ext cx="3391156" cy="36720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1400164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solidFill>
                  <a:schemeClr val="accent4">
                    <a:lumMod val="50000"/>
                  </a:schemeClr>
                </a:solidFill>
              </a:rPr>
              <a:t>Русские математики 19 века</a:t>
            </a:r>
            <a:endParaRPr lang="ru-RU" sz="60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14282" y="2643182"/>
            <a:ext cx="7429552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</a:rPr>
              <a:t>Казанский университет окончили:</a:t>
            </a:r>
          </a:p>
          <a:p>
            <a:endParaRPr lang="ru-RU" sz="2400" b="1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algn="ctr"/>
            <a:endParaRPr lang="ru-RU" sz="2800" b="1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algn="ctr"/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</a:rPr>
              <a:t>Н.И. Лобачевский, </a:t>
            </a:r>
          </a:p>
          <a:p>
            <a:pPr algn="ctr"/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</a:rPr>
              <a:t>писатели Л.Н. Толстой и С.Т. Аксаков, </a:t>
            </a:r>
          </a:p>
          <a:p>
            <a:pPr algn="ctr"/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</a:rPr>
              <a:t>В.И. Ульянов-Ленин и хирург А.В. Вишневский, </a:t>
            </a:r>
          </a:p>
          <a:p>
            <a:pPr algn="ctr"/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</a:rPr>
              <a:t>химик А.М. Бутлеров, </a:t>
            </a:r>
          </a:p>
          <a:p>
            <a:pPr algn="ctr"/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</a:rPr>
              <a:t>поэты </a:t>
            </a:r>
            <a:r>
              <a:rPr lang="ru-RU" sz="2800" b="1" dirty="0" err="1" smtClean="0">
                <a:solidFill>
                  <a:schemeClr val="accent4">
                    <a:lumMod val="50000"/>
                  </a:schemeClr>
                </a:solidFill>
              </a:rPr>
              <a:t>Муса</a:t>
            </a:r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2800" b="1" dirty="0" err="1" smtClean="0">
                <a:solidFill>
                  <a:schemeClr val="accent4">
                    <a:lumMod val="50000"/>
                  </a:schemeClr>
                </a:solidFill>
              </a:rPr>
              <a:t>Джалиль</a:t>
            </a:r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</a:rPr>
              <a:t> и В.В. Хлебников, </a:t>
            </a:r>
          </a:p>
          <a:p>
            <a:pPr algn="ctr"/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</a:rPr>
              <a:t>композитор М.А. </a:t>
            </a:r>
            <a:r>
              <a:rPr lang="ru-RU" sz="2800" b="1" dirty="0" err="1" smtClean="0">
                <a:solidFill>
                  <a:schemeClr val="accent4">
                    <a:lumMod val="50000"/>
                  </a:schemeClr>
                </a:solidFill>
              </a:rPr>
              <a:t>Балакирев</a:t>
            </a:r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</a:rPr>
              <a:t>….</a:t>
            </a:r>
            <a:endParaRPr lang="ru-RU" sz="28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8" name="Picture 3" descr="C:\Users\Алла Белоусова\Desktop\МАТЕМАТИКА\4 19 век\Казанский университет в 1830-е годы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72132" y="1285860"/>
            <a:ext cx="3357554" cy="25181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1400164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solidFill>
                  <a:schemeClr val="accent4">
                    <a:lumMod val="50000"/>
                  </a:schemeClr>
                </a:solidFill>
              </a:rPr>
              <a:t>Русские математики 19 века</a:t>
            </a:r>
            <a:endParaRPr lang="ru-RU" sz="60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714744" y="1357298"/>
            <a:ext cx="507209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4">
                    <a:lumMod val="50000"/>
                  </a:schemeClr>
                </a:solidFill>
              </a:rPr>
              <a:t>Николай </a:t>
            </a:r>
            <a:r>
              <a:rPr lang="ru-RU" sz="3600" b="1" dirty="0">
                <a:solidFill>
                  <a:schemeClr val="accent4">
                    <a:lumMod val="50000"/>
                  </a:schemeClr>
                </a:solidFill>
              </a:rPr>
              <a:t>И</a:t>
            </a:r>
            <a:r>
              <a:rPr lang="ru-RU" sz="3600" b="1" dirty="0" smtClean="0">
                <a:solidFill>
                  <a:schemeClr val="accent4">
                    <a:lumMod val="50000"/>
                  </a:schemeClr>
                </a:solidFill>
              </a:rPr>
              <a:t>ванович Лобачевский</a:t>
            </a:r>
            <a:endParaRPr lang="ru-RU" sz="36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000496" y="5857892"/>
            <a:ext cx="48577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</a:rPr>
              <a:t>Казанский университет в 1830-е годы</a:t>
            </a:r>
            <a:endParaRPr lang="ru-RU" sz="24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30722" name="Picture 2" descr="C:\Users\Алла Белоусова\Desktop\МАТЕМАТИКА\4 19 век\Памятник Н. И. Лобачевскому в Казани, скульптор Мария Диллон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282" y="2214554"/>
            <a:ext cx="3375446" cy="4500594"/>
          </a:xfrm>
          <a:prstGeom prst="rect">
            <a:avLst/>
          </a:prstGeom>
          <a:noFill/>
        </p:spPr>
      </p:pic>
      <p:pic>
        <p:nvPicPr>
          <p:cNvPr id="8" name="Picture 3" descr="C:\Users\Алла Белоусова\Desktop\МАТЕМАТИКА\4 19 век\Казанский университет в 1830-е годы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14810" y="2571744"/>
            <a:ext cx="4286280" cy="32147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F:\МАТЕМАТИКА\3e286ad7a209d3079f86e9bbe6592f65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42852"/>
            <a:ext cx="7302019" cy="65718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1400164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solidFill>
                  <a:schemeClr val="accent4">
                    <a:lumMod val="50000"/>
                  </a:schemeClr>
                </a:solidFill>
              </a:rPr>
              <a:t>Русские математики 19 века</a:t>
            </a:r>
            <a:endParaRPr lang="ru-RU" sz="60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71868" y="1357299"/>
            <a:ext cx="521497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err="1" smtClean="0">
                <a:solidFill>
                  <a:schemeClr val="accent4">
                    <a:lumMod val="50000"/>
                  </a:schemeClr>
                </a:solidFill>
              </a:rPr>
              <a:t>Пафнутий</a:t>
            </a:r>
            <a:r>
              <a:rPr lang="ru-RU" sz="3600" b="1" dirty="0" smtClean="0">
                <a:solidFill>
                  <a:schemeClr val="accent4">
                    <a:lumMod val="50000"/>
                  </a:schemeClr>
                </a:solidFill>
              </a:rPr>
              <a:t> Львович Чебышев</a:t>
            </a:r>
            <a:endParaRPr lang="ru-RU" sz="36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31747" name="Picture 3" descr="C:\Users\Алла Белоусова\Desktop\МАТЕМАТИКА\4 19 век\П. Л. Чебышёв. 1860-е годы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3438" y="2500306"/>
            <a:ext cx="3494826" cy="4137633"/>
          </a:xfrm>
          <a:prstGeom prst="rect">
            <a:avLst/>
          </a:prstGeom>
          <a:noFill/>
        </p:spPr>
      </p:pic>
      <p:pic>
        <p:nvPicPr>
          <p:cNvPr id="7" name="Picture 2" descr="C:\Users\Алла Белоусова\Desktop\МАТЕМАТИКА\4 19 век\П. Л. Чебышёв. Почтовая марка к 125-летию со дня рождения. СССР, 1946 год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2910" y="2428868"/>
            <a:ext cx="3143272" cy="430915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85728"/>
            <a:ext cx="8686800" cy="838200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 smtClean="0">
                <a:solidFill>
                  <a:schemeClr val="accent4">
                    <a:lumMod val="50000"/>
                  </a:schemeClr>
                </a:solidFill>
              </a:rPr>
              <a:t>Механизмы </a:t>
            </a:r>
            <a:r>
              <a:rPr lang="ru-RU" sz="5400" b="1" dirty="0" err="1" smtClean="0">
                <a:solidFill>
                  <a:schemeClr val="accent4">
                    <a:lumMod val="50000"/>
                  </a:schemeClr>
                </a:solidFill>
              </a:rPr>
              <a:t>чебышева</a:t>
            </a:r>
            <a:endParaRPr lang="ru-RU" sz="54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4" name="Механизм Чебышева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357290" y="1476695"/>
            <a:ext cx="6643734" cy="49837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142852"/>
            <a:ext cx="8258172" cy="1400164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solidFill>
                  <a:schemeClr val="accent4">
                    <a:lumMod val="50000"/>
                  </a:schemeClr>
                </a:solidFill>
              </a:rPr>
              <a:t>Математики 20 века</a:t>
            </a:r>
            <a:endParaRPr lang="ru-RU" sz="60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2143116"/>
            <a:ext cx="442915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b="1" dirty="0" err="1" smtClean="0">
                <a:solidFill>
                  <a:schemeClr val="accent4">
                    <a:lumMod val="50000"/>
                  </a:schemeClr>
                </a:solidFill>
              </a:rPr>
              <a:t>Жюль</a:t>
            </a:r>
            <a:r>
              <a:rPr lang="ru-RU" sz="7200" b="1" dirty="0" smtClean="0">
                <a:solidFill>
                  <a:schemeClr val="accent4">
                    <a:lumMod val="50000"/>
                  </a:schemeClr>
                </a:solidFill>
              </a:rPr>
              <a:t> Анри Пуанкаре</a:t>
            </a:r>
            <a:endParaRPr lang="ru-RU" sz="72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1026" name="Picture 2" descr="F:\МАТЕМАТИКА\5 20 век\Анри Пуанкаре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2" y="1588588"/>
            <a:ext cx="3786214" cy="51027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401048" cy="1400164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solidFill>
                  <a:schemeClr val="accent4">
                    <a:lumMod val="50000"/>
                  </a:schemeClr>
                </a:solidFill>
              </a:rPr>
              <a:t>Математики 20 века</a:t>
            </a:r>
            <a:endParaRPr lang="ru-RU" sz="60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2214554"/>
            <a:ext cx="442915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b="1" dirty="0" smtClean="0">
                <a:solidFill>
                  <a:schemeClr val="accent4">
                    <a:lumMod val="50000"/>
                  </a:schemeClr>
                </a:solidFill>
              </a:rPr>
              <a:t>Наум Яковлевич </a:t>
            </a:r>
            <a:r>
              <a:rPr lang="ru-RU" sz="7200" b="1" dirty="0" err="1" smtClean="0">
                <a:solidFill>
                  <a:schemeClr val="accent4">
                    <a:lumMod val="50000"/>
                  </a:schemeClr>
                </a:solidFill>
              </a:rPr>
              <a:t>Виленкин</a:t>
            </a:r>
            <a:endParaRPr lang="ru-RU" sz="72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2050" name="Picture 2" descr="F:\МАТЕМАТИКА\5 20 век\Наум Яковлевич Виленкин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46309" y="1928802"/>
            <a:ext cx="4083389" cy="43210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142852"/>
            <a:ext cx="8258172" cy="1400164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solidFill>
                  <a:schemeClr val="accent4">
                    <a:lumMod val="50000"/>
                  </a:schemeClr>
                </a:solidFill>
              </a:rPr>
              <a:t>Математики 20 века</a:t>
            </a:r>
            <a:endParaRPr lang="ru-RU" sz="60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8596" y="2214554"/>
            <a:ext cx="442915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 smtClean="0">
                <a:solidFill>
                  <a:schemeClr val="accent4">
                    <a:lumMod val="50000"/>
                  </a:schemeClr>
                </a:solidFill>
              </a:rPr>
              <a:t>Андрей Николаевич </a:t>
            </a:r>
            <a:r>
              <a:rPr lang="ru-RU" sz="6000" b="1" dirty="0" err="1" smtClean="0">
                <a:solidFill>
                  <a:schemeClr val="accent4">
                    <a:lumMod val="50000"/>
                  </a:schemeClr>
                </a:solidFill>
              </a:rPr>
              <a:t>Колмагоров</a:t>
            </a:r>
            <a:endParaRPr lang="ru-RU" sz="60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3076" name="Picture 4" descr="F:\МАТЕМАТИКА\5 20 век\Колмогоров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2" y="1500174"/>
            <a:ext cx="4064000" cy="5156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142852"/>
            <a:ext cx="8258172" cy="1400164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solidFill>
                  <a:schemeClr val="accent4">
                    <a:lumMod val="50000"/>
                  </a:schemeClr>
                </a:solidFill>
              </a:rPr>
              <a:t>Математики 20 века</a:t>
            </a:r>
            <a:endParaRPr lang="ru-RU" sz="60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7158" y="2214554"/>
            <a:ext cx="442915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 smtClean="0">
                <a:solidFill>
                  <a:schemeClr val="accent4">
                    <a:lumMod val="50000"/>
                  </a:schemeClr>
                </a:solidFill>
              </a:rPr>
              <a:t>Андрей Николаевич </a:t>
            </a:r>
            <a:r>
              <a:rPr lang="ru-RU" sz="6000" b="1" dirty="0" err="1" smtClean="0">
                <a:solidFill>
                  <a:schemeClr val="accent4">
                    <a:lumMod val="50000"/>
                  </a:schemeClr>
                </a:solidFill>
              </a:rPr>
              <a:t>Колмагоров</a:t>
            </a:r>
            <a:endParaRPr lang="ru-RU" sz="60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4098" name="Picture 2" descr="F:\МАТЕМАТИКА\image00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57752" y="1571612"/>
            <a:ext cx="4074107" cy="50006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142852"/>
            <a:ext cx="8329610" cy="1400164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solidFill>
                  <a:schemeClr val="accent4">
                    <a:lumMod val="50000"/>
                  </a:schemeClr>
                </a:solidFill>
              </a:rPr>
              <a:t>Математики 20 века</a:t>
            </a:r>
            <a:endParaRPr lang="ru-RU" sz="60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5122" name="Picture 2" descr="F:\МАТЕМАТИКА\5 20 век\Арнольд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86550" y="1571612"/>
            <a:ext cx="5738178" cy="4429156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85720" y="6000768"/>
            <a:ext cx="857256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accent4">
                    <a:lumMod val="50000"/>
                  </a:schemeClr>
                </a:solidFill>
              </a:rPr>
              <a:t>Владимир  Игоревич  Арнольд</a:t>
            </a:r>
            <a:endParaRPr lang="ru-RU" sz="4400" b="1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142852"/>
            <a:ext cx="8329610" cy="1400164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solidFill>
                  <a:schemeClr val="accent4">
                    <a:lumMod val="50000"/>
                  </a:schemeClr>
                </a:solidFill>
              </a:rPr>
              <a:t>Математики 20 века</a:t>
            </a:r>
            <a:endParaRPr lang="ru-RU" sz="60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6146" name="Picture 2" descr="F:\МАТЕМАТИКА\5 20 век\Владимир Игоревич Арнольд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0628" y="1500174"/>
            <a:ext cx="3578028" cy="5214974"/>
          </a:xfrm>
          <a:prstGeom prst="rect">
            <a:avLst/>
          </a:prstGeom>
          <a:noFill/>
        </p:spPr>
      </p:pic>
      <p:pic>
        <p:nvPicPr>
          <p:cNvPr id="6147" name="Picture 3" descr="F:\МАТЕМАТИКА\5 20 век\2614585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1571611"/>
            <a:ext cx="3571900" cy="51563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472486" cy="1400164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solidFill>
                  <a:schemeClr val="accent4">
                    <a:lumMod val="50000"/>
                  </a:schemeClr>
                </a:solidFill>
              </a:rPr>
              <a:t>Математики 21 века</a:t>
            </a:r>
            <a:endParaRPr lang="ru-RU" sz="60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8194" name="Picture 2" descr="F:\МАТЕМАТИКА\5 20 век\Григорий Яковлевич Перельман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1870680"/>
            <a:ext cx="5429288" cy="3976953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500034" y="5857892"/>
            <a:ext cx="821537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accent4">
                    <a:lumMod val="50000"/>
                  </a:schemeClr>
                </a:solidFill>
              </a:rPr>
              <a:t>Григорий Перельман</a:t>
            </a:r>
            <a:endParaRPr lang="ru-RU" sz="4800" b="1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F:\МАТЕМАТИКА\hqdefault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28596" y="284535"/>
            <a:ext cx="8429684" cy="6322264"/>
          </a:xfrm>
          <a:prstGeom prst="rect">
            <a:avLst/>
          </a:prstGeom>
          <a:noFill/>
        </p:spPr>
      </p:pic>
      <p:pic>
        <p:nvPicPr>
          <p:cNvPr id="3" name="Ed Sheeran - Shape of You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7643834" y="1142984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26" y="4786322"/>
            <a:ext cx="8786874" cy="1714512"/>
          </a:xfrm>
        </p:spPr>
        <p:txBody>
          <a:bodyPr>
            <a:normAutofit/>
          </a:bodyPr>
          <a:lstStyle/>
          <a:p>
            <a:r>
              <a:rPr lang="ru-RU" sz="5200" b="1" dirty="0" smtClean="0">
                <a:solidFill>
                  <a:schemeClr val="accent4">
                    <a:lumMod val="50000"/>
                  </a:schemeClr>
                </a:solidFill>
              </a:rPr>
              <a:t>Открылись Новые залы!!! </a:t>
            </a:r>
            <a:endParaRPr lang="ru-RU" sz="52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9218" name="Picture 2" descr="C:\Users\Алла Белоусова\Desktop\МАТЕМАТИКА\museum-madame-tussauds-london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357166"/>
            <a:ext cx="8518301" cy="43577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7Г.jpeg"/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79984"/>
            <a:ext cx="9144000" cy="6342082"/>
          </a:xfrm>
        </p:spPr>
      </p:pic>
      <p:pic>
        <p:nvPicPr>
          <p:cNvPr id="6" name="6 Феликс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7429520" y="5643578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896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7 Самоцветы -Мы желаем счастья Вам [minusov.ru]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7000892" y="6613525"/>
            <a:ext cx="244475" cy="244475"/>
          </a:xfrm>
          <a:prstGeom prst="rect">
            <a:avLst/>
          </a:prstGeom>
        </p:spPr>
      </p:pic>
      <p:pic>
        <p:nvPicPr>
          <p:cNvPr id="7" name="Содержимое 6" descr="big_logo.jpg"/>
          <p:cNvPicPr>
            <a:picLocks noGrp="1" noChangeAspect="1"/>
          </p:cNvPicPr>
          <p:nvPr>
            <p:ph idx="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0101" y="1"/>
            <a:ext cx="7437114" cy="6992330"/>
          </a:xfrm>
        </p:spPr>
      </p:pic>
      <p:pic>
        <p:nvPicPr>
          <p:cNvPr id="8" name="7 Самоцветы -Мы желаем счастья Вам [minusov.ru]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7715272" y="5643578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499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8499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357166"/>
            <a:ext cx="8686800" cy="1643074"/>
          </a:xfrm>
        </p:spPr>
        <p:txBody>
          <a:bodyPr>
            <a:noAutofit/>
          </a:bodyPr>
          <a:lstStyle/>
          <a:p>
            <a:pPr algn="ctr"/>
            <a:r>
              <a:rPr lang="ru-RU" sz="6600" b="1" dirty="0" smtClean="0">
                <a:solidFill>
                  <a:schemeClr val="accent3">
                    <a:lumMod val="50000"/>
                  </a:schemeClr>
                </a:solidFill>
              </a:rPr>
              <a:t>ГРЕЧЕСКИЙ ЗАЛ</a:t>
            </a:r>
            <a:br>
              <a:rPr lang="ru-RU" sz="6600" b="1" dirty="0" smtClean="0">
                <a:solidFill>
                  <a:schemeClr val="accent3">
                    <a:lumMod val="50000"/>
                  </a:schemeClr>
                </a:solidFill>
              </a:rPr>
            </a:br>
            <a:endParaRPr lang="ru-RU" sz="66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4338" name="Picture 2" descr="F:\МАТЕМАТИКА\1 ГРЕКИ и Княжна Анна\Рафаэль Санти. Афинская школа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2976" y="1571612"/>
            <a:ext cx="7143800" cy="50899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457200"/>
            <a:ext cx="8777318" cy="2543172"/>
          </a:xfrm>
        </p:spPr>
        <p:txBody>
          <a:bodyPr>
            <a:noAutofit/>
          </a:bodyPr>
          <a:lstStyle/>
          <a:p>
            <a:r>
              <a:rPr lang="ru-RU" sz="6600" b="1" dirty="0" smtClean="0">
                <a:solidFill>
                  <a:schemeClr val="accent3">
                    <a:lumMod val="50000"/>
                  </a:schemeClr>
                </a:solidFill>
              </a:rPr>
              <a:t>ГРЕЧЕСКИЙ </a:t>
            </a:r>
            <a:br>
              <a:rPr lang="ru-RU" sz="6600" b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6600" b="1" dirty="0" smtClean="0">
                <a:solidFill>
                  <a:schemeClr val="accent3">
                    <a:lumMod val="50000"/>
                  </a:schemeClr>
                </a:solidFill>
              </a:rPr>
              <a:t>ЗАЛ</a:t>
            </a:r>
            <a:br>
              <a:rPr lang="ru-RU" sz="6600" b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6600" b="1" dirty="0" err="1" smtClean="0">
                <a:solidFill>
                  <a:schemeClr val="accent3">
                    <a:lumMod val="50000"/>
                  </a:schemeClr>
                </a:solidFill>
              </a:rPr>
              <a:t>архимед</a:t>
            </a:r>
            <a:endParaRPr lang="ru-RU" sz="66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5122" name="Picture 2" descr="F:\МАТЕМАТИКА\1 ГРЕКИ и Княжна Анна\«Архимед» (Доменико Фетти, 1620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4876" y="785794"/>
            <a:ext cx="4253850" cy="5668256"/>
          </a:xfrm>
          <a:prstGeom prst="rect">
            <a:avLst/>
          </a:prstGeom>
          <a:noFill/>
        </p:spPr>
      </p:pic>
      <p:pic>
        <p:nvPicPr>
          <p:cNvPr id="5123" name="Picture 3" descr="F:\МАТЕМАТИКА\1 ГРЕКИ и Княжна Анна\Архимед переворачивает планету Земля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282" y="3786190"/>
            <a:ext cx="4429156" cy="29543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1328726"/>
          </a:xfrm>
        </p:spPr>
        <p:txBody>
          <a:bodyPr>
            <a:noAutofit/>
          </a:bodyPr>
          <a:lstStyle/>
          <a:p>
            <a:r>
              <a:rPr lang="ru-RU" sz="6600" b="1" dirty="0" smtClean="0">
                <a:solidFill>
                  <a:schemeClr val="accent3">
                    <a:lumMod val="50000"/>
                  </a:schemeClr>
                </a:solidFill>
              </a:rPr>
              <a:t>ГРЕЧЕСКИЙ ЗАЛ</a:t>
            </a:r>
            <a:br>
              <a:rPr lang="ru-RU" sz="6600" b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6600" b="1" dirty="0" err="1" smtClean="0">
                <a:solidFill>
                  <a:schemeClr val="accent3">
                    <a:lumMod val="50000"/>
                  </a:schemeClr>
                </a:solidFill>
              </a:rPr>
              <a:t>евклид</a:t>
            </a:r>
            <a:endParaRPr lang="ru-RU" sz="66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4098" name="Picture 2" descr="F:\МАТЕМАТИКА\1 ГРЕКИ и Княжна Анна\Евклид. Оксфордский университетский музей естественной истории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57290" y="2214554"/>
            <a:ext cx="2843722" cy="4510854"/>
          </a:xfrm>
          <a:prstGeom prst="rect">
            <a:avLst/>
          </a:prstGeom>
          <a:noFill/>
        </p:spPr>
      </p:pic>
      <p:pic>
        <p:nvPicPr>
          <p:cNvPr id="4099" name="Picture 3" descr="F:\МАТЕМАТИКА\1 ГРЕКИ и Княжна Анна\Статуя в честь Евклида в Музее естественной истории Оксфордского университета.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6314" y="1142984"/>
            <a:ext cx="3579802" cy="554869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1328726"/>
          </a:xfrm>
        </p:spPr>
        <p:txBody>
          <a:bodyPr>
            <a:noAutofit/>
          </a:bodyPr>
          <a:lstStyle/>
          <a:p>
            <a:pPr algn="ctr"/>
            <a:r>
              <a:rPr lang="ru-RU" sz="6600" b="1" dirty="0" smtClean="0">
                <a:solidFill>
                  <a:schemeClr val="accent3">
                    <a:lumMod val="50000"/>
                  </a:schemeClr>
                </a:solidFill>
              </a:rPr>
              <a:t>ГРЕЧЕСКИЙ ЗАЛ</a:t>
            </a:r>
            <a:br>
              <a:rPr lang="ru-RU" sz="6600" b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6600" b="1" dirty="0" err="1" smtClean="0">
                <a:solidFill>
                  <a:schemeClr val="accent3">
                    <a:lumMod val="50000"/>
                  </a:schemeClr>
                </a:solidFill>
              </a:rPr>
              <a:t>пифагор</a:t>
            </a:r>
            <a:endParaRPr lang="ru-RU" sz="66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3074" name="Picture 2" descr="F:\МАТЕМАТИКА\1 ГРЕКИ и Княжна Анна\Бюст Пифагора в Капитолийском музее в Риме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034" y="2071678"/>
            <a:ext cx="3392583" cy="4525962"/>
          </a:xfrm>
          <a:prstGeom prst="rect">
            <a:avLst/>
          </a:prstGeom>
          <a:noFill/>
        </p:spPr>
      </p:pic>
      <p:pic>
        <p:nvPicPr>
          <p:cNvPr id="3075" name="Picture 3" descr="F:\МАТЕМАТИКА\1 ГРЕКИ и Княжна Анна\Пифагор на фреске Рафаэля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57752" y="2071678"/>
            <a:ext cx="3849890" cy="45140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578</TotalTime>
  <Words>390</Words>
  <Application>Microsoft Office PowerPoint</Application>
  <PresentationFormat>Экран (4:3)</PresentationFormat>
  <Paragraphs>105</Paragraphs>
  <Slides>51</Slides>
  <Notes>0</Notes>
  <HiddenSlides>0</HiddenSlides>
  <MMClips>10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51</vt:i4>
      </vt:variant>
    </vt:vector>
  </HeadingPairs>
  <TitlesOfParts>
    <vt:vector size="52" baseType="lpstr">
      <vt:lpstr>Трек</vt:lpstr>
      <vt:lpstr> «Математические залы музея  мадам Тюссо» </vt:lpstr>
      <vt:lpstr> Тем, кто учит математику, Тем, кто учит математике, Тем, кто любит математику, Тем, кто еще не знает,  Что может любить математику!</vt:lpstr>
      <vt:lpstr> Тем, кто учит математику, Тем, кто учит математике, Тем, кто любит математику, Тем, кто еще не знает,  Что может любить математику!</vt:lpstr>
      <vt:lpstr>Презентация PowerPoint</vt:lpstr>
      <vt:lpstr>Открылись Новые залы!!! </vt:lpstr>
      <vt:lpstr>ГРЕЧЕСКИЙ ЗАЛ </vt:lpstr>
      <vt:lpstr>ГРЕЧЕСКИЙ  ЗАЛ архимед</vt:lpstr>
      <vt:lpstr>ГРЕЧЕСКИЙ ЗАЛ евклид</vt:lpstr>
      <vt:lpstr>ГРЕЧЕСКИЙ ЗАЛ пифагор</vt:lpstr>
      <vt:lpstr>ГРЕЧЕСКИЙ ЗАЛ евклид</vt:lpstr>
      <vt:lpstr>ГРЕЧЕСКИЙ ЗАЛ  муза  геометрии</vt:lpstr>
      <vt:lpstr>ГРЕЧЕСКИЙ ЗАЛ       архимед</vt:lpstr>
      <vt:lpstr>«Танцующие эвридики»</vt:lpstr>
      <vt:lpstr>Княжна  анна всеволодовна </vt:lpstr>
      <vt:lpstr>Франсуа виет</vt:lpstr>
      <vt:lpstr>Рене декарт</vt:lpstr>
      <vt:lpstr>Фибоначчи  (леонардо пизанский)</vt:lpstr>
      <vt:lpstr>Леонардо да винчи</vt:lpstr>
      <vt:lpstr>Леонардо да винчи</vt:lpstr>
      <vt:lpstr>Амбидекстр</vt:lpstr>
      <vt:lpstr>Итальянская песня</vt:lpstr>
      <vt:lpstr>Русские математики 18 века</vt:lpstr>
      <vt:lpstr>Русские математики 18 века</vt:lpstr>
      <vt:lpstr>Русские математики 18 века</vt:lpstr>
      <vt:lpstr>Русские математики 18 века</vt:lpstr>
      <vt:lpstr>Русские математики 18 века</vt:lpstr>
      <vt:lpstr>Исаак ньютон</vt:lpstr>
      <vt:lpstr>Исаак ньютон</vt:lpstr>
      <vt:lpstr>Исаак ньютон</vt:lpstr>
      <vt:lpstr>7 главных яблок в истории человечества </vt:lpstr>
      <vt:lpstr>7 главных яблок в истории человечества </vt:lpstr>
      <vt:lpstr>Русские математики 19 века</vt:lpstr>
      <vt:lpstr>Русские математики 19 века</vt:lpstr>
      <vt:lpstr>Русские математики 19 века</vt:lpstr>
      <vt:lpstr>Русские математики 19 века</vt:lpstr>
      <vt:lpstr>МГУ в 19 веке</vt:lpstr>
      <vt:lpstr>Русские математики 19 века</vt:lpstr>
      <vt:lpstr>Русские математики 19 века</vt:lpstr>
      <vt:lpstr>Русские математики 19 века</vt:lpstr>
      <vt:lpstr>Русские математики 19 века</vt:lpstr>
      <vt:lpstr>Механизмы чебышева</vt:lpstr>
      <vt:lpstr>Математики 20 века</vt:lpstr>
      <vt:lpstr>Математики 20 века</vt:lpstr>
      <vt:lpstr>Математики 20 века</vt:lpstr>
      <vt:lpstr>Математики 20 века</vt:lpstr>
      <vt:lpstr>Математики 20 века</vt:lpstr>
      <vt:lpstr>Математики 20 века</vt:lpstr>
      <vt:lpstr>Математики 21 века</vt:lpstr>
      <vt:lpstr>Презентация PowerPoint</vt:lpstr>
      <vt:lpstr>Презентация PowerPoint</vt:lpstr>
      <vt:lpstr>Презентация PowerPoint</vt:lpstr>
    </vt:vector>
  </TitlesOfParts>
  <Company>*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Тем, кто учит математику, Тем, кто учит математике, Тем, кто любит математику, Тем, кто еще не знает,  Что может любить математику!</dc:title>
  <dc:creator>Алла Белоусова</dc:creator>
  <cp:lastModifiedBy>Надежда Пронская</cp:lastModifiedBy>
  <cp:revision>20</cp:revision>
  <dcterms:created xsi:type="dcterms:W3CDTF">2017-02-06T17:51:27Z</dcterms:created>
  <dcterms:modified xsi:type="dcterms:W3CDTF">2017-04-25T07:30:54Z</dcterms:modified>
</cp:coreProperties>
</file>