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6" r:id="rId20"/>
    <p:sldId id="274" r:id="rId21"/>
    <p:sldId id="275" r:id="rId22"/>
    <p:sldId id="276" r:id="rId23"/>
    <p:sldId id="287" r:id="rId24"/>
    <p:sldId id="277" r:id="rId25"/>
    <p:sldId id="289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709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14290"/>
            <a:ext cx="8229600" cy="2928958"/>
          </a:xfrm>
        </p:spPr>
        <p:txBody>
          <a:bodyPr/>
          <a:lstStyle/>
          <a:p>
            <a:r>
              <a:rPr lang="ru-RU" sz="4800" dirty="0" smtClean="0"/>
              <a:t>Культура </a:t>
            </a:r>
            <a:r>
              <a:rPr lang="en-US" sz="4800" dirty="0" smtClean="0"/>
              <a:t>IX-XVI</a:t>
            </a:r>
            <a:r>
              <a:rPr lang="ru-RU" sz="4800" dirty="0" smtClean="0"/>
              <a:t> веков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Грановитая</a:t>
            </a:r>
            <a:r>
              <a:rPr lang="ru-RU" dirty="0" smtClean="0"/>
              <a:t> палата</a:t>
            </a:r>
            <a:br>
              <a:rPr lang="ru-RU" dirty="0" smtClean="0"/>
            </a:br>
            <a:r>
              <a:rPr lang="ru-RU" dirty="0" smtClean="0"/>
              <a:t>(1487-1491)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682" name="Picture 2" descr="Красное крыльц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6786610" cy="4725443"/>
          </a:xfrm>
          <a:prstGeom prst="rect">
            <a:avLst/>
          </a:prstGeom>
          <a:noFill/>
        </p:spPr>
      </p:pic>
      <p:pic>
        <p:nvPicPr>
          <p:cNvPr id="71684" name="Picture 4" descr="http://kelohouse.ru/images/dom211/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000240"/>
            <a:ext cx="2857488" cy="2500330"/>
          </a:xfrm>
          <a:prstGeom prst="rect">
            <a:avLst/>
          </a:prstGeom>
          <a:noFill/>
        </p:spPr>
      </p:pic>
      <p:pic>
        <p:nvPicPr>
          <p:cNvPr id="71686" name="Picture 6" descr="http://kelohouse.ru/images/dom211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500570"/>
            <a:ext cx="2296936" cy="164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Покровский собор </a:t>
            </a:r>
            <a:br>
              <a:rPr lang="ru-RU" dirty="0" smtClean="0"/>
            </a:br>
            <a:r>
              <a:rPr lang="ru-RU" dirty="0" smtClean="0"/>
              <a:t>(храм </a:t>
            </a:r>
            <a:r>
              <a:rPr lang="ru-RU" dirty="0" err="1" smtClean="0"/>
              <a:t>василия</a:t>
            </a:r>
            <a:r>
              <a:rPr lang="ru-RU" dirty="0" smtClean="0"/>
              <a:t> блаженного)</a:t>
            </a:r>
            <a:br>
              <a:rPr lang="ru-RU" dirty="0" smtClean="0"/>
            </a:br>
            <a:r>
              <a:rPr lang="ru-RU" dirty="0" smtClean="0"/>
              <a:t>(1555-1561)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2706" name="Picture 2" descr="Покровский собор (вид со стороны Спасской башни Кремля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9661"/>
            <a:ext cx="4429123" cy="5298339"/>
          </a:xfrm>
          <a:prstGeom prst="rect">
            <a:avLst/>
          </a:prstGeom>
          <a:noFill/>
        </p:spPr>
      </p:pic>
      <p:pic>
        <p:nvPicPr>
          <p:cNvPr id="72708" name="Picture 4" descr="https://upload.wikimedia.org/wikipedia/commons/3/30/St_Basils_Cathedral_close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500174"/>
            <a:ext cx="2467077" cy="3286148"/>
          </a:xfrm>
          <a:prstGeom prst="rect">
            <a:avLst/>
          </a:prstGeom>
          <a:noFill/>
        </p:spPr>
      </p:pic>
      <p:pic>
        <p:nvPicPr>
          <p:cNvPr id="72710" name="Picture 6" descr="http://img-a.photosight.ru/688/3293377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929042"/>
            <a:ext cx="2928958" cy="2928958"/>
          </a:xfrm>
          <a:prstGeom prst="rect">
            <a:avLst/>
          </a:prstGeom>
          <a:noFill/>
        </p:spPr>
      </p:pic>
      <p:pic>
        <p:nvPicPr>
          <p:cNvPr id="72712" name="Picture 8" descr="https://upload.wikimedia.org/wikipedia/commons/thumb/c/ca/Basil_Fool_for_Christ%27s_grave.jpg/800px-Basil_Fool_for_Christ%27s_gra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428736"/>
            <a:ext cx="1981785" cy="2643206"/>
          </a:xfrm>
          <a:prstGeom prst="rect">
            <a:avLst/>
          </a:prstGeom>
          <a:noFill/>
        </p:spPr>
      </p:pic>
      <p:pic>
        <p:nvPicPr>
          <p:cNvPr id="72714" name="Picture 10" descr="http://growinggarden.ru/img/2015/122502/07232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5" y="4786322"/>
            <a:ext cx="2214546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Церковь вознесения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2000" dirty="0" smtClean="0"/>
              <a:t>с.</a:t>
            </a:r>
            <a:r>
              <a:rPr lang="ru-RU" sz="3200" dirty="0" smtClean="0"/>
              <a:t>Коломенское)</a:t>
            </a:r>
            <a:br>
              <a:rPr lang="ru-RU" sz="3200" dirty="0" smtClean="0"/>
            </a:br>
            <a:r>
              <a:rPr lang="ru-RU" sz="3200" dirty="0" smtClean="0"/>
              <a:t>(1528-1532)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0" name="Picture 2" descr="Церковь Вознесения, вид со стороны реки Моск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3906348" cy="5214974"/>
          </a:xfrm>
          <a:prstGeom prst="rect">
            <a:avLst/>
          </a:prstGeom>
          <a:noFill/>
        </p:spPr>
      </p:pic>
      <p:pic>
        <p:nvPicPr>
          <p:cNvPr id="73732" name="Picture 4" descr="https://upload.wikimedia.org/wikipedia/commons/thumb/7/71/%D0%A5%D1%80%D0%B0%D0%BC_%D0%92%D0%BE%D0%B7%D0%BD%D0%B5%D1%81%D0%B5%D0%BD%D0%B8%D1%8F_%D0%B2_%D0%9A%D0%BE%D0%BB%D0%BE%D0%BC%D0%B5%D0%BD%D1%81%D0%BA%D0%BE%D0%BC.jpg/320px-%D0%A5%D1%80%D0%B0%D0%BC_%D0%92%D0%BE%D0%B7%D0%BD%D0%B5%D1%81%D0%B5%D0%BD%D0%B8%D1%8F_%D0%B2_%D0%9A%D0%BE%D0%BB%D0%BE%D0%BC%D0%B5%D0%BD%D1%81%D0%BA%D0%BE%D0%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625" y="942944"/>
            <a:ext cx="2124375" cy="5915056"/>
          </a:xfrm>
          <a:prstGeom prst="rect">
            <a:avLst/>
          </a:prstGeom>
          <a:noFill/>
        </p:spPr>
      </p:pic>
      <p:pic>
        <p:nvPicPr>
          <p:cNvPr id="73734" name="Picture 6" descr="https://upload.wikimedia.org/wikipedia/commons/0/0a/Kolomenskoye_aerial_view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500546"/>
            <a:ext cx="3534414" cy="2357454"/>
          </a:xfrm>
          <a:prstGeom prst="rect">
            <a:avLst/>
          </a:prstGeom>
          <a:noFill/>
        </p:spPr>
      </p:pic>
      <p:pic>
        <p:nvPicPr>
          <p:cNvPr id="73736" name="Picture 8" descr="https://upload.wikimedia.org/wikipedia/commons/thumb/8/84/Moscow_Kolomenskoe_Ascension_Church_interior_08-2016_img1.jpg/800px-Moscow_Kolomenskoe_Ascension_Church_interior_08-2016_im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857364"/>
            <a:ext cx="3304007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463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Дворец </a:t>
            </a:r>
            <a:r>
              <a:rPr lang="ru-RU" dirty="0" err="1" smtClean="0"/>
              <a:t>алексея</a:t>
            </a:r>
            <a:r>
              <a:rPr lang="ru-RU" dirty="0" smtClean="0"/>
              <a:t> </a:t>
            </a:r>
            <a:r>
              <a:rPr lang="ru-RU" dirty="0" err="1" smtClean="0"/>
              <a:t>михайловича</a:t>
            </a:r>
            <a:r>
              <a:rPr lang="ru-RU" dirty="0" smtClean="0"/>
              <a:t>  </a:t>
            </a:r>
            <a:r>
              <a:rPr lang="ru-RU" sz="2000" dirty="0" smtClean="0"/>
              <a:t>в с.</a:t>
            </a:r>
            <a:r>
              <a:rPr lang="ru-RU" sz="3200" dirty="0" smtClean="0"/>
              <a:t> Коломенском</a:t>
            </a:r>
            <a:br>
              <a:rPr lang="ru-RU" sz="3200" dirty="0" smtClean="0"/>
            </a:br>
            <a:r>
              <a:rPr lang="ru-RU" sz="3200" dirty="0" smtClean="0"/>
              <a:t>(1667-1672)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6" name="Picture 4" descr="http://www.akvareltula.ru/userfiles/image/ExkursiiOdinDen/kolomensko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7072362" cy="4717265"/>
          </a:xfrm>
          <a:prstGeom prst="rect">
            <a:avLst/>
          </a:prstGeom>
          <a:noFill/>
        </p:spPr>
      </p:pic>
      <p:pic>
        <p:nvPicPr>
          <p:cNvPr id="74758" name="Picture 6" descr="http://watafak.ru/uploads/posts/2015-07/14381346786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214554"/>
            <a:ext cx="2214546" cy="2071678"/>
          </a:xfrm>
          <a:prstGeom prst="rect">
            <a:avLst/>
          </a:prstGeom>
          <a:noFill/>
        </p:spPr>
      </p:pic>
      <p:pic>
        <p:nvPicPr>
          <p:cNvPr id="74760" name="Picture 8" descr="http://img0.liveinternet.ru/images/attach/d/0/129/805/12980528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0671" y="4357694"/>
            <a:ext cx="3013329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320188"/>
          </a:xfrm>
        </p:spPr>
        <p:txBody>
          <a:bodyPr/>
          <a:lstStyle/>
          <a:p>
            <a:pPr algn="ctr"/>
            <a:r>
              <a:rPr lang="ru-RU" dirty="0" smtClean="0"/>
              <a:t>Внутренняя отделка храмов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8850" name="Picture 2" descr="https://im2-tub-ru.yandex.net/i?id=174d57e3d31befe3d8c9b869c57c8c4f&amp;n=33&amp;h=215&amp;w=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32"/>
            <a:ext cx="3875592" cy="2571768"/>
          </a:xfrm>
          <a:prstGeom prst="rect">
            <a:avLst/>
          </a:prstGeom>
          <a:noFill/>
        </p:spPr>
      </p:pic>
      <p:pic>
        <p:nvPicPr>
          <p:cNvPr id="78852" name="Picture 4" descr="https://otvet.imgsmail.ru/download/241351b3f422fb1fdc3f8caf7da9bc65_i-1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93" y="1500174"/>
            <a:ext cx="5524507" cy="4143380"/>
          </a:xfrm>
          <a:prstGeom prst="rect">
            <a:avLst/>
          </a:prstGeom>
          <a:noFill/>
        </p:spPr>
      </p:pic>
      <p:pic>
        <p:nvPicPr>
          <p:cNvPr id="78854" name="Picture 6" descr="https://im1-tub-ru.yandex.net/i?id=afefd39e3c0e63c903c593c7ebcc50e4&amp;n=33&amp;h=215&amp;w=2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8"/>
            <a:ext cx="3571868" cy="2568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714356"/>
          </a:xfrm>
        </p:spPr>
        <p:txBody>
          <a:bodyPr/>
          <a:lstStyle/>
          <a:p>
            <a:pPr algn="ctr"/>
            <a:r>
              <a:rPr lang="ru-RU" dirty="0" smtClean="0"/>
              <a:t>мозаики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7826" name="Picture 2" descr="https://im1-tub-ru.yandex.net/i?id=f6c514640e206197f0e985edb2a34b97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572032" cy="3043305"/>
          </a:xfrm>
          <a:prstGeom prst="rect">
            <a:avLst/>
          </a:prstGeom>
          <a:noFill/>
        </p:spPr>
      </p:pic>
      <p:pic>
        <p:nvPicPr>
          <p:cNvPr id="77828" name="Picture 4" descr="https://im3-tub-ru.yandex.net/i?id=0433078246ccb0b46173f2977124d86e&amp;n=33&amp;h=215&amp;w=2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3857620" cy="2889856"/>
          </a:xfrm>
          <a:prstGeom prst="rect">
            <a:avLst/>
          </a:prstGeom>
          <a:noFill/>
        </p:spPr>
      </p:pic>
      <p:pic>
        <p:nvPicPr>
          <p:cNvPr id="77830" name="Picture 6" descr="http://www.hrampokrov.ru/img/Donation/v_444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24250"/>
            <a:ext cx="4229100" cy="3333750"/>
          </a:xfrm>
          <a:prstGeom prst="rect">
            <a:avLst/>
          </a:prstGeom>
          <a:noFill/>
        </p:spPr>
      </p:pic>
      <p:pic>
        <p:nvPicPr>
          <p:cNvPr id="77832" name="Picture 8" descr="http://www.indostan.ru/blog/foto-video/3827/138878_9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7261" y="3929066"/>
            <a:ext cx="4836739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714356"/>
          </a:xfrm>
        </p:spPr>
        <p:txBody>
          <a:bodyPr/>
          <a:lstStyle/>
          <a:p>
            <a:pPr algn="ctr"/>
            <a:r>
              <a:rPr lang="ru-RU" dirty="0" smtClean="0"/>
              <a:t>фрески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6802" name="Picture 2" descr="http://venagid.ru/wp-content/uploads/2013/08/Elbigenalp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6357950" cy="3914113"/>
          </a:xfrm>
          <a:prstGeom prst="rect">
            <a:avLst/>
          </a:prstGeom>
          <a:noFill/>
        </p:spPr>
      </p:pic>
      <p:pic>
        <p:nvPicPr>
          <p:cNvPr id="76804" name="Picture 4" descr="http://img0.liveinternet.ru/images/attach/c/8/100/470/100470104_5668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081919"/>
            <a:ext cx="4143404" cy="2776081"/>
          </a:xfrm>
          <a:prstGeom prst="rect">
            <a:avLst/>
          </a:prstGeom>
          <a:noFill/>
        </p:spPr>
      </p:pic>
      <p:pic>
        <p:nvPicPr>
          <p:cNvPr id="76806" name="Picture 6" descr="https://im3-tub-ru.yandex.net/i?id=5fc26b4217eb83b649d2dfda0a353103&amp;n=33&amp;h=215&amp;w=1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928670"/>
            <a:ext cx="2286016" cy="2808535"/>
          </a:xfrm>
          <a:prstGeom prst="rect">
            <a:avLst/>
          </a:prstGeom>
          <a:noFill/>
        </p:spPr>
      </p:pic>
      <p:pic>
        <p:nvPicPr>
          <p:cNvPr id="76808" name="Picture 8" descr="http://nashagazeta.ch/sites/default/files/u13/Assunzio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3643315"/>
            <a:ext cx="4476780" cy="3214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714356"/>
          </a:xfrm>
        </p:spPr>
        <p:txBody>
          <a:bodyPr/>
          <a:lstStyle/>
          <a:p>
            <a:pPr algn="ctr"/>
            <a:r>
              <a:rPr lang="ru-RU" dirty="0" smtClean="0"/>
              <a:t>иконы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Angelsatmamre-trinity-rublev-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142984"/>
            <a:ext cx="4357718" cy="5425359"/>
          </a:xfrm>
          <a:prstGeom prst="rect">
            <a:avLst/>
          </a:prstGeom>
          <a:noFill/>
        </p:spPr>
      </p:pic>
      <p:pic>
        <p:nvPicPr>
          <p:cNvPr id="75780" name="Picture 4" descr="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3892303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Андрей Рублёв. </a:t>
            </a:r>
            <a:r>
              <a:rPr lang="ru-RU" smtClean="0"/>
              <a:t>«Троица»</a:t>
            </a:r>
            <a:endParaRPr lang="ru-RU"/>
          </a:p>
        </p:txBody>
      </p:sp>
      <p:pic>
        <p:nvPicPr>
          <p:cNvPr id="3" name="Picture 2" descr="Angelsatmamre-trinity-rublev-1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432641"/>
            <a:ext cx="4357718" cy="5425359"/>
          </a:xfrm>
          <a:prstGeom prst="rect">
            <a:avLst/>
          </a:prstGeom>
          <a:noFill/>
        </p:spPr>
      </p:pic>
      <p:pic>
        <p:nvPicPr>
          <p:cNvPr id="1026" name="Picture 2" descr="C:\Users\ОЛЬГА ПЕТРОВНА\Desktop\2374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34746"/>
            <a:ext cx="2914650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Летописи</a:t>
            </a:r>
            <a:endParaRPr lang="ru-RU" dirty="0"/>
          </a:p>
        </p:txBody>
      </p:sp>
      <p:pic>
        <p:nvPicPr>
          <p:cNvPr id="1026" name="Picture 2" descr="C:\Users\ОЛЬГА ПЕТРОВНА\Desktop\sviatyie_ziemli_russkoi_ravnoapostolnyie_miefodii_i_kirill__uchitielia_slavianskiie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4762500" cy="3848102"/>
          </a:xfrm>
          <a:prstGeom prst="rect">
            <a:avLst/>
          </a:prstGeom>
          <a:noFill/>
        </p:spPr>
      </p:pic>
      <p:pic>
        <p:nvPicPr>
          <p:cNvPr id="3" name="Picture 2" descr="C:\Users\ОЛЬГА ПЕТРОВНА\Desktop\15803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786318" cy="5853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Софийский собор. Киев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(1037)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chydesa-mira.ru/wp-content/uploads/2016/10/sof-so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7732074" cy="4929198"/>
          </a:xfrm>
          <a:prstGeom prst="rect">
            <a:avLst/>
          </a:prstGeom>
          <a:noFill/>
        </p:spPr>
      </p:pic>
      <p:pic>
        <p:nvPicPr>
          <p:cNvPr id="1028" name="Picture 4" descr="https://i.ytimg.com/vi/Ordf1qyGm5M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928802"/>
            <a:ext cx="2714612" cy="1928826"/>
          </a:xfrm>
          <a:prstGeom prst="rect">
            <a:avLst/>
          </a:prstGeom>
          <a:noFill/>
        </p:spPr>
      </p:pic>
      <p:pic>
        <p:nvPicPr>
          <p:cNvPr id="1030" name="Picture 6" descr="http://s0.tchkcdn.com/g2-GE1nDVy-m7YuJC6Be5zxgQ/travel/640x480/r/0/1-8-6-4-15864/d0550a8746bc952cee68ca16413fe22d_sofiyskiy_sobor_kiev_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298" y="4095731"/>
            <a:ext cx="2071702" cy="2762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Летописи</a:t>
            </a:r>
            <a:endParaRPr lang="ru-RU"/>
          </a:p>
        </p:txBody>
      </p:sp>
      <p:pic>
        <p:nvPicPr>
          <p:cNvPr id="3" name="Содержимое 3" descr="Letopis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38481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ййййй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0"/>
            <a:ext cx="4540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«Тетрадки» </a:t>
            </a:r>
            <a:r>
              <a:rPr lang="ru-RU" dirty="0" err="1" smtClean="0"/>
              <a:t>Онфима</a:t>
            </a:r>
            <a:endParaRPr lang="ru-RU" dirty="0"/>
          </a:p>
        </p:txBody>
      </p:sp>
      <p:pic>
        <p:nvPicPr>
          <p:cNvPr id="3" name="Содержимое 3" descr="bb199.gif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001056" cy="43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«Тетрадки»</a:t>
            </a:r>
            <a:r>
              <a:rPr lang="ru-RU" dirty="0" err="1" smtClean="0"/>
              <a:t>Онфима.Береста</a:t>
            </a:r>
            <a:endParaRPr lang="ru-RU" dirty="0"/>
          </a:p>
        </p:txBody>
      </p:sp>
      <p:pic>
        <p:nvPicPr>
          <p:cNvPr id="3" name="Содержимое 3" descr="bb199.jpg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39014"/>
            <a:ext cx="8072494" cy="487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242048" cy="1143000"/>
          </a:xfrm>
        </p:spPr>
        <p:txBody>
          <a:bodyPr/>
          <a:lstStyle/>
          <a:p>
            <a:r>
              <a:rPr lang="ru-RU" dirty="0" smtClean="0"/>
              <a:t>  писало</a:t>
            </a:r>
            <a:endParaRPr lang="ru-RU" dirty="0"/>
          </a:p>
        </p:txBody>
      </p:sp>
      <p:pic>
        <p:nvPicPr>
          <p:cNvPr id="1026" name="Picture 2" descr="C:\Users\ОЛЬГА ПЕТРОВНА\Desktop\484219_b6e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7500990" cy="5625743"/>
          </a:xfrm>
          <a:prstGeom prst="rect">
            <a:avLst/>
          </a:prstGeom>
          <a:noFill/>
        </p:spPr>
      </p:pic>
      <p:pic>
        <p:nvPicPr>
          <p:cNvPr id="3" name="Picture 2" descr="C:\Users\ОЛЬГА ПЕТРОВНА\Desktop\art_01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785926"/>
            <a:ext cx="1438275" cy="323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Школы </a:t>
            </a:r>
            <a:r>
              <a:rPr lang="ru-RU" smtClean="0"/>
              <a:t>на Руси</a:t>
            </a:r>
            <a:endParaRPr lang="ru-RU"/>
          </a:p>
        </p:txBody>
      </p:sp>
      <p:pic>
        <p:nvPicPr>
          <p:cNvPr id="3" name="Содержимое 3" descr="image001.jpg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072362" cy="517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ЛЬГА ПЕТРОВНА\Desktop\18_mudry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500306"/>
            <a:ext cx="3711871" cy="4076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«Поучение»В.Мономаха</a:t>
            </a:r>
            <a:endParaRPr lang="ru-RU" dirty="0"/>
          </a:p>
        </p:txBody>
      </p:sp>
      <p:pic>
        <p:nvPicPr>
          <p:cNvPr id="1026" name="Picture 2" descr="C:\Users\ОЛЬГА ПЕТРОВНА\Desktop\0018-018-Vladimir-Monomak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8715404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 ПЕТРОВНА\Desktop\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471" y="0"/>
            <a:ext cx="84106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ЛЬГА ПЕТРОВНА\Desktop\5625452bcde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 ПЕТРОВНА\Desktop\56b79fd32e6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42048" cy="13201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ЛЬГА ПЕТРОВНА\Desktop\56abe6a7a92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0"/>
            <a:ext cx="92155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Софийский собор. Новгород</a:t>
            </a:r>
            <a:br>
              <a:rPr lang="ru-RU" dirty="0" smtClean="0"/>
            </a:br>
            <a:r>
              <a:rPr lang="ru-RU" dirty="0" smtClean="0"/>
              <a:t>(1045-1050)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4514" name="Picture 2" descr="http://www.hotrzn.ru/img/images/vel_novgoro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6651309" cy="4929222"/>
          </a:xfrm>
          <a:prstGeom prst="rect">
            <a:avLst/>
          </a:prstGeom>
          <a:noFill/>
        </p:spPr>
      </p:pic>
      <p:sp>
        <p:nvSpPr>
          <p:cNvPr id="64520" name="AutoShape 8" descr="https://www.smileplanet.ru/upload/hl-photo/c56/af9/sofiyskiy_sobor_v_novgorode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2" name="Picture 10" descr="Вид на Софийский соб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2000240"/>
            <a:ext cx="2857500" cy="1905000"/>
          </a:xfrm>
          <a:prstGeom prst="rect">
            <a:avLst/>
          </a:prstGeom>
          <a:noFill/>
        </p:spPr>
      </p:pic>
      <p:pic>
        <p:nvPicPr>
          <p:cNvPr id="64524" name="Picture 12" descr="https://upload.wikimedia.org/wikipedia/commons/thumb/1/11/Golub_na_kreste.JPG/800px-Golub_na_kres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76" y="3929066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 ПЕТРОВНА\Desktop\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0"/>
            <a:ext cx="88583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Дмитриевский собор. Владимир</a:t>
            </a:r>
            <a:br>
              <a:rPr lang="ru-RU" sz="2800" dirty="0" smtClean="0"/>
            </a:br>
            <a:r>
              <a:rPr lang="ru-RU" sz="2800" dirty="0" smtClean="0"/>
              <a:t>(1194-1197)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40" name="Picture 4" descr="http://st03.kakprosto.ru/images/article/2015/6/20/107851_5585a902cc66e5585a902cc6a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6643734" cy="4869857"/>
          </a:xfrm>
          <a:prstGeom prst="rect">
            <a:avLst/>
          </a:prstGeom>
          <a:noFill/>
        </p:spPr>
      </p:pic>
      <p:pic>
        <p:nvPicPr>
          <p:cNvPr id="65542" name="Picture 6" descr="Дмитриевский собор. Вид с юго-восток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285860"/>
            <a:ext cx="2857500" cy="3819525"/>
          </a:xfrm>
          <a:prstGeom prst="rect">
            <a:avLst/>
          </a:prstGeom>
          <a:noFill/>
        </p:spPr>
      </p:pic>
      <p:pic>
        <p:nvPicPr>
          <p:cNvPr id="65544" name="Picture 8" descr="https://upload.wikimedia.org/wikipedia/commons/thumb/7/7c/H9029_Vladimir_Dimitrin_sein%C3%A4_Balati-ikkunasta_C.JPG/220px-H9029_Vladimir_Dimitrin_sein%C3%A4_Balati-ikkunasta_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4643446"/>
            <a:ext cx="1668500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церковь покрова на </a:t>
            </a:r>
            <a:r>
              <a:rPr lang="ru-RU" dirty="0" err="1" smtClean="0"/>
              <a:t>нерли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(XII</a:t>
            </a:r>
            <a:r>
              <a:rPr lang="ru-RU" sz="2000" dirty="0" smtClean="0"/>
              <a:t>в.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://www.suzdalregion.ru/files/sfera_dejtelnosti/turizm_smi/erkovy-okrova-na-er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7143768" cy="5054553"/>
          </a:xfrm>
          <a:prstGeom prst="rect">
            <a:avLst/>
          </a:prstGeom>
          <a:noFill/>
        </p:spPr>
      </p:pic>
      <p:pic>
        <p:nvPicPr>
          <p:cNvPr id="66564" name="Picture 4" descr="https://upload.wikimedia.org/wikipedia/commons/thumb/5/5b/Church_of_the_Protection_of_the_Theotokos_on_the_Nerl_20.jpg/800px-Church_of_the_Protection_of_the_Theotokos_on_the_Nerl_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5027" y="1142984"/>
            <a:ext cx="2558973" cy="3429024"/>
          </a:xfrm>
          <a:prstGeom prst="rect">
            <a:avLst/>
          </a:prstGeom>
          <a:noFill/>
        </p:spPr>
      </p:pic>
      <p:pic>
        <p:nvPicPr>
          <p:cNvPr id="66566" name="Picture 6" descr="https://upload.wikimedia.org/wikipedia/commons/thumb/4/42/Church_of_the_Intercession_of_the_Holy_Virgin_on_Nerl_River_Sculptures.JPG/300px-Church_of_the_Intercession_of_the_Holy_Virgin_on_Nerl_River_Sculptu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429132"/>
            <a:ext cx="28575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Московский кремль</a:t>
            </a:r>
            <a:br>
              <a:rPr lang="ru-RU" dirty="0" smtClean="0"/>
            </a:br>
            <a:r>
              <a:rPr lang="ru-RU" dirty="0" smtClean="0"/>
              <a:t>(1482-1495)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Kremlin from Bolshoy kamenny brid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7304509" cy="4857784"/>
          </a:xfrm>
          <a:prstGeom prst="rect">
            <a:avLst/>
          </a:prstGeom>
          <a:noFill/>
        </p:spPr>
      </p:pic>
      <p:pic>
        <p:nvPicPr>
          <p:cNvPr id="67588" name="Picture 4" descr="http://cdn.fishki.net/upload/post/2016/04/26/1933154/tn/spaskaja-baa-spasskaja-bashnja-the-saviour-tower-6078983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1788" y="928670"/>
            <a:ext cx="2282212" cy="3429024"/>
          </a:xfrm>
          <a:prstGeom prst="rect">
            <a:avLst/>
          </a:prstGeom>
          <a:noFill/>
        </p:spPr>
      </p:pic>
      <p:pic>
        <p:nvPicPr>
          <p:cNvPr id="67590" name="Picture 6" descr="http://3.404content.com/1/79/6E/836985173468252106/full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12" y="4071918"/>
            <a:ext cx="1857388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успенский собор в </a:t>
            </a:r>
            <a:r>
              <a:rPr lang="ru-RU" dirty="0" err="1" smtClean="0"/>
              <a:t>москве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(1475-1479)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http://mosday.ru/photos/fullsize/20091016_303m2487_128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7429551" cy="4643470"/>
          </a:xfrm>
          <a:prstGeom prst="rect">
            <a:avLst/>
          </a:prstGeom>
          <a:noFill/>
        </p:spPr>
      </p:pic>
      <p:pic>
        <p:nvPicPr>
          <p:cNvPr id="68612" name="Picture 4" descr="Успенский собор, вид с юго-восто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35" y="1357298"/>
            <a:ext cx="2190765" cy="3286148"/>
          </a:xfrm>
          <a:prstGeom prst="rect">
            <a:avLst/>
          </a:prstGeom>
          <a:noFill/>
        </p:spPr>
      </p:pic>
      <p:pic>
        <p:nvPicPr>
          <p:cNvPr id="68614" name="Picture 6" descr="https://upload.wikimedia.org/wikipedia/commons/thumb/7/78/Moscow_Dormition_Cathedral.jpg/800px-Moscow_Dormition_Cathedr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096" y="4071942"/>
            <a:ext cx="2833904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Благовещенский собор</a:t>
            </a:r>
            <a:br>
              <a:rPr lang="ru-RU" dirty="0" smtClean="0"/>
            </a:br>
            <a:r>
              <a:rPr lang="ru-RU" sz="2700" dirty="0" smtClean="0"/>
              <a:t>(</a:t>
            </a:r>
            <a:r>
              <a:rPr lang="ru-RU" sz="2400" dirty="0" smtClean="0"/>
              <a:t>конец </a:t>
            </a:r>
            <a:r>
              <a:rPr lang="en-US" sz="2400" dirty="0" smtClean="0"/>
              <a:t>XIV</a:t>
            </a:r>
            <a:r>
              <a:rPr lang="ru-RU" sz="2400" dirty="0" smtClean="0"/>
              <a:t> века</a:t>
            </a:r>
            <a:r>
              <a:rPr lang="ru-RU" sz="2700" dirty="0" smtClean="0"/>
              <a:t>)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Благовещенский собо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6667547" cy="5000660"/>
          </a:xfrm>
          <a:prstGeom prst="rect">
            <a:avLst/>
          </a:prstGeom>
          <a:noFill/>
        </p:spPr>
      </p:pic>
      <p:pic>
        <p:nvPicPr>
          <p:cNvPr id="69636" name="Picture 4" descr="http://fb.ru/misc/i/gallery/10506/149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8809" y="1571612"/>
            <a:ext cx="3325191" cy="2214578"/>
          </a:xfrm>
          <a:prstGeom prst="rect">
            <a:avLst/>
          </a:prstGeom>
          <a:noFill/>
        </p:spPr>
      </p:pic>
      <p:pic>
        <p:nvPicPr>
          <p:cNvPr id="69638" name="Picture 6" descr="http://muzei-mira.com/uploads/posts/2012-02/1328212930_zapadnyy-portal-blagoveschenskogo-sobo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714752"/>
            <a:ext cx="2310559" cy="2952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Архангельский собор</a:t>
            </a:r>
            <a:br>
              <a:rPr lang="ru-RU" dirty="0" smtClean="0"/>
            </a:br>
            <a:r>
              <a:rPr lang="ru-RU" dirty="0" smtClean="0"/>
              <a:t>(1505-1508)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0658" name="Picture 2" descr="http://pravoslavie24.com/wp-content/uploads/2014/09/arhangelskii-sobor-moskovskogo-kremlya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6096000" cy="4572000"/>
          </a:xfrm>
          <a:prstGeom prst="rect">
            <a:avLst/>
          </a:prstGeom>
          <a:noFill/>
        </p:spPr>
      </p:pic>
      <p:pic>
        <p:nvPicPr>
          <p:cNvPr id="70660" name="Picture 4" descr="Вид с колокольни Ивана Великог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665" y="1357298"/>
            <a:ext cx="3203335" cy="3143272"/>
          </a:xfrm>
          <a:prstGeom prst="rect">
            <a:avLst/>
          </a:prstGeom>
          <a:noFill/>
        </p:spPr>
      </p:pic>
      <p:pic>
        <p:nvPicPr>
          <p:cNvPr id="70662" name="Picture 6" descr="http://www.tourprom.ru/site_media/images/upload/2016/2/17/poiphoto/6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214818"/>
            <a:ext cx="3238522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5">
      <a:dk1>
        <a:sysClr val="windowText" lastClr="000000"/>
      </a:dk1>
      <a:lt1>
        <a:srgbClr val="E0E0E0"/>
      </a:lt1>
      <a:dk2>
        <a:srgbClr val="A3A3A3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147</TotalTime>
  <Words>62</Words>
  <Application>Microsoft Office PowerPoint</Application>
  <PresentationFormat>Экран (4:3)</PresentationFormat>
  <Paragraphs>25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Изящная</vt:lpstr>
      <vt:lpstr>Культура IX-XVI веков</vt:lpstr>
      <vt:lpstr>Софийский собор. Киев (1037)</vt:lpstr>
      <vt:lpstr>Софийский собор. Новгород (1045-1050)</vt:lpstr>
      <vt:lpstr>Дмитриевский собор. Владимир (1194-1197)</vt:lpstr>
      <vt:lpstr>      церковь покрова на нерли (XIIв.)</vt:lpstr>
      <vt:lpstr>Московский кремль (1482-1495)</vt:lpstr>
      <vt:lpstr> успенский собор в москве (1475-1479)</vt:lpstr>
      <vt:lpstr>Благовещенский собор (конец XIV века)</vt:lpstr>
      <vt:lpstr>Архангельский собор (1505-1508)</vt:lpstr>
      <vt:lpstr>Грановитая палата (1487-1491)</vt:lpstr>
      <vt:lpstr>Покровский собор  (храм василия блаженного) (1555-1561)</vt:lpstr>
      <vt:lpstr>Церковь вознесения (с.Коломенское) (1528-1532)</vt:lpstr>
      <vt:lpstr>Дворец алексея михайловича  в с. Коломенском (1667-1672)</vt:lpstr>
      <vt:lpstr>Внутренняя отделка храмов</vt:lpstr>
      <vt:lpstr>мозаики</vt:lpstr>
      <vt:lpstr>фрески</vt:lpstr>
      <vt:lpstr>иконы</vt:lpstr>
      <vt:lpstr>Андрей Рублёв. «Троица»</vt:lpstr>
      <vt:lpstr>Летописи</vt:lpstr>
      <vt:lpstr>Летописи</vt:lpstr>
      <vt:lpstr>«Тетрадки» Онфима</vt:lpstr>
      <vt:lpstr>«Тетрадки»Онфима.Береста</vt:lpstr>
      <vt:lpstr>  писало</vt:lpstr>
      <vt:lpstr>Школы на Руси</vt:lpstr>
      <vt:lpstr> «Поучение»В.Мономаха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ОЛЬГА ПЕТРОВНА</cp:lastModifiedBy>
  <cp:revision>57</cp:revision>
  <dcterms:modified xsi:type="dcterms:W3CDTF">2017-01-21T14:04:29Z</dcterms:modified>
</cp:coreProperties>
</file>