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7"/>
  </p:notesMasterIdLst>
  <p:sldIdLst>
    <p:sldId id="466" r:id="rId2"/>
    <p:sldId id="468" r:id="rId3"/>
    <p:sldId id="476" r:id="rId4"/>
    <p:sldId id="489" r:id="rId5"/>
    <p:sldId id="467" r:id="rId6"/>
    <p:sldId id="469" r:id="rId7"/>
    <p:sldId id="273" r:id="rId8"/>
    <p:sldId id="449" r:id="rId9"/>
    <p:sldId id="315" r:id="rId10"/>
    <p:sldId id="362" r:id="rId11"/>
    <p:sldId id="446" r:id="rId12"/>
    <p:sldId id="363" r:id="rId13"/>
    <p:sldId id="326" r:id="rId14"/>
    <p:sldId id="364" r:id="rId15"/>
    <p:sldId id="327" r:id="rId16"/>
    <p:sldId id="365" r:id="rId17"/>
    <p:sldId id="328" r:id="rId18"/>
    <p:sldId id="366" r:id="rId19"/>
    <p:sldId id="329" r:id="rId20"/>
    <p:sldId id="317" r:id="rId21"/>
    <p:sldId id="367" r:id="rId22"/>
    <p:sldId id="330" r:id="rId23"/>
    <p:sldId id="368" r:id="rId24"/>
    <p:sldId id="351" r:id="rId25"/>
    <p:sldId id="369" r:id="rId26"/>
    <p:sldId id="332" r:id="rId27"/>
    <p:sldId id="370" r:id="rId28"/>
    <p:sldId id="333" r:id="rId29"/>
    <p:sldId id="371" r:id="rId30"/>
    <p:sldId id="335" r:id="rId31"/>
    <p:sldId id="432" r:id="rId32"/>
    <p:sldId id="450" r:id="rId33"/>
    <p:sldId id="384" r:id="rId34"/>
    <p:sldId id="342" r:id="rId35"/>
    <p:sldId id="354" r:id="rId36"/>
    <p:sldId id="387" r:id="rId37"/>
    <p:sldId id="343" r:id="rId38"/>
    <p:sldId id="388" r:id="rId39"/>
    <p:sldId id="355" r:id="rId40"/>
    <p:sldId id="389" r:id="rId41"/>
    <p:sldId id="346" r:id="rId42"/>
    <p:sldId id="391" r:id="rId43"/>
    <p:sldId id="357" r:id="rId44"/>
    <p:sldId id="385" r:id="rId45"/>
    <p:sldId id="358" r:id="rId46"/>
    <p:sldId id="401" r:id="rId47"/>
    <p:sldId id="402" r:id="rId48"/>
    <p:sldId id="478" r:id="rId49"/>
    <p:sldId id="479" r:id="rId50"/>
    <p:sldId id="435" r:id="rId51"/>
    <p:sldId id="451" r:id="rId52"/>
    <p:sldId id="296" r:id="rId53"/>
    <p:sldId id="294" r:id="rId54"/>
    <p:sldId id="297" r:id="rId55"/>
    <p:sldId id="298" r:id="rId56"/>
    <p:sldId id="301" r:id="rId57"/>
    <p:sldId id="303" r:id="rId58"/>
    <p:sldId id="360" r:id="rId59"/>
    <p:sldId id="361" r:id="rId60"/>
    <p:sldId id="304" r:id="rId61"/>
    <p:sldId id="305" r:id="rId62"/>
    <p:sldId id="313" r:id="rId63"/>
    <p:sldId id="314" r:id="rId64"/>
    <p:sldId id="434" r:id="rId65"/>
    <p:sldId id="453" r:id="rId66"/>
    <p:sldId id="404" r:id="rId67"/>
    <p:sldId id="429" r:id="rId68"/>
    <p:sldId id="406" r:id="rId69"/>
    <p:sldId id="444" r:id="rId70"/>
    <p:sldId id="445" r:id="rId71"/>
    <p:sldId id="487" r:id="rId72"/>
    <p:sldId id="436" r:id="rId73"/>
    <p:sldId id="454" r:id="rId74"/>
    <p:sldId id="460" r:id="rId75"/>
    <p:sldId id="462" r:id="rId76"/>
    <p:sldId id="463" r:id="rId77"/>
    <p:sldId id="464" r:id="rId78"/>
    <p:sldId id="458" r:id="rId79"/>
    <p:sldId id="455" r:id="rId80"/>
    <p:sldId id="424" r:id="rId81"/>
    <p:sldId id="425" r:id="rId82"/>
    <p:sldId id="427" r:id="rId83"/>
    <p:sldId id="426" r:id="rId84"/>
    <p:sldId id="438" r:id="rId85"/>
    <p:sldId id="456" r:id="rId86"/>
    <p:sldId id="421" r:id="rId87"/>
    <p:sldId id="420" r:id="rId88"/>
    <p:sldId id="477" r:id="rId89"/>
    <p:sldId id="471" r:id="rId90"/>
    <p:sldId id="475" r:id="rId91"/>
    <p:sldId id="439" r:id="rId92"/>
    <p:sldId id="428" r:id="rId93"/>
    <p:sldId id="465" r:id="rId94"/>
    <p:sldId id="448" r:id="rId95"/>
    <p:sldId id="383" r:id="rId96"/>
    <p:sldId id="480" r:id="rId97"/>
    <p:sldId id="461" r:id="rId98"/>
    <p:sldId id="473" r:id="rId99"/>
    <p:sldId id="474" r:id="rId100"/>
    <p:sldId id="484" r:id="rId101"/>
    <p:sldId id="482" r:id="rId102"/>
    <p:sldId id="486" r:id="rId103"/>
    <p:sldId id="481" r:id="rId104"/>
    <p:sldId id="488" r:id="rId105"/>
    <p:sldId id="483" r:id="rId10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800080"/>
    <a:srgbClr val="FF4F4F"/>
    <a:srgbClr val="F79D53"/>
    <a:srgbClr val="D56C2B"/>
    <a:srgbClr val="D94D27"/>
    <a:srgbClr val="FFFF89"/>
    <a:srgbClr val="EF6B81"/>
    <a:srgbClr val="F8C0C9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0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5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0F3F1-6F31-4D02-BE47-AF00EBAAFF1D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F20B3-6682-49CB-8AFD-7D62A6A815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20B3-6682-49CB-8AFD-7D62A6A8150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2F20B3-6682-49CB-8AFD-7D62A6A8150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E8FC3-CB31-4A4B-80AE-03D99270CCC9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5D546-EDC0-4BBF-A57F-F970C4D8B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3;&#1086;&#1074;&#1099;&#1077;%20&#1087;&#1088;&#1077;&#1079;&#1077;&#1085;&#1090;&#1072;&#1094;&#1080;&#1080;\&#1089;&#1082;&#1072;&#1079;&#1082;&#1072;\&#1055;&#1088;&#1077;&#1079;&#1077;&#1085;&#1090;&#1072;&#1094;&#1080;&#1103;\Amanda.wma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hyperlink" Target="http://img0.liveinternet.ru/images/attach/c/2/67/80/67080204_brem1.jpg" TargetMode="External"/><Relationship Id="rId7" Type="http://schemas.openxmlformats.org/officeDocument/2006/relationships/hyperlink" Target="http://dreamworlds.ru/uploads/posts/2011-04/1302263643_0_1c0fe_4ba21658_xl.jpg" TargetMode="External"/><Relationship Id="rId2" Type="http://schemas.openxmlformats.org/officeDocument/2006/relationships/hyperlink" Target="http://persons-info.com/userfiles/image/persons/70000-80000/70000-71000/70668/DEKHTEREV_Boris_Aleksandrovich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quandoeutinha8anos.files.wordpress.com/2010/01/perrault.jpg?w=500" TargetMode="External"/><Relationship Id="rId5" Type="http://schemas.openxmlformats.org/officeDocument/2006/relationships/hyperlink" Target="http://www.timegoesby.net/.a/6a00d8341c85cd53ef017743727da8970d-800wi" TargetMode="External"/><Relationship Id="rId4" Type="http://schemas.openxmlformats.org/officeDocument/2006/relationships/hyperlink" Target="http://www.niworld.ru/Skazki/Skazki_avt_obr/gosp_met/met2.htm" TargetMode="Externa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overead.ec/view_global.php?id=7460" TargetMode="External"/><Relationship Id="rId3" Type="http://schemas.openxmlformats.org/officeDocument/2006/relationships/hyperlink" Target="http://img0.liveinternet.ru/images/attach/c/4/79/201/79201044_Skazka_o_myortvoy_carevne_1.jpg" TargetMode="External"/><Relationship Id="rId7" Type="http://schemas.openxmlformats.org/officeDocument/2006/relationships/hyperlink" Target="http://s49.radikal.ru/i125/1102/a7/7430347ff7e6.jpg" TargetMode="External"/><Relationship Id="rId2" Type="http://schemas.openxmlformats.org/officeDocument/2006/relationships/hyperlink" Target="http://f3.s.qip.ru/56TNXKd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2712/64760980.6a/0_7d9bd_40cbfd5_L.jpg" TargetMode="External"/><Relationship Id="rId5" Type="http://schemas.openxmlformats.org/officeDocument/2006/relationships/hyperlink" Target="http://www.bankreceptov.ru/skazki/skazki-0010.shtml" TargetMode="External"/><Relationship Id="rId4" Type="http://schemas.openxmlformats.org/officeDocument/2006/relationships/hyperlink" Target="http://s44.radikal.ru/i105/1112/ee/9001004eebc8.jpg" TargetMode="Externa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hyperlink" Target="http://i067.radikal.ru/1306/cc/04e706062a7e.jpg" TargetMode="External"/><Relationship Id="rId3" Type="http://schemas.openxmlformats.org/officeDocument/2006/relationships/hyperlink" Target="http://slavna.ucoz.ru/_ph/5/2/268554726.jpg" TargetMode="External"/><Relationship Id="rId7" Type="http://schemas.openxmlformats.org/officeDocument/2006/relationships/hyperlink" Target="http://illustrator-lebedev.narod.ru/" TargetMode="External"/><Relationship Id="rId2" Type="http://schemas.openxmlformats.org/officeDocument/2006/relationships/hyperlink" Target="http://virtuzor.ru/data/projects/photos/12/94/dba821b77798c52280bbbb0bb369000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.mypage.ru/4b1115119f1fbc7b812cdafdd2dba277_2c43b635eada48f38b8478257c70b046.jpg" TargetMode="External"/><Relationship Id="rId5" Type="http://schemas.openxmlformats.org/officeDocument/2006/relationships/hyperlink" Target="http://s03.radikal.ru/i176/0912/ef/75f5d8772d65.jpg" TargetMode="External"/><Relationship Id="rId4" Type="http://schemas.openxmlformats.org/officeDocument/2006/relationships/hyperlink" Target="http://www.greenmama.ru/dn_images/01/20/41/17/1213519037i_014.jpg" TargetMode="Externa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b/4/103/177/103177831_0_6011a_64d5ba47_L.gif" TargetMode="External"/><Relationship Id="rId2" Type="http://schemas.openxmlformats.org/officeDocument/2006/relationships/hyperlink" Target="http://crazymama.ru/images/foto/46/46655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0.liveinternet.ru/images/attach/c/0/53/251/53251573__04.jpg" TargetMode="External"/><Relationship Id="rId5" Type="http://schemas.openxmlformats.org/officeDocument/2006/relationships/hyperlink" Target="http://illustrator-lebedev.narod.ru/" TargetMode="External"/><Relationship Id="rId4" Type="http://schemas.openxmlformats.org/officeDocument/2006/relationships/hyperlink" Target="http://img0.liveinternet.ru/images/attach/c/1/57/397/57397240_1270474554_35.jpg" TargetMode="Externa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://i035.radikal.ru/0802/7b/0112a987da98.gif" TargetMode="External"/><Relationship Id="rId7" Type="http://schemas.openxmlformats.org/officeDocument/2006/relationships/hyperlink" Target="http://blestki.com/linii2.html" TargetMode="External"/><Relationship Id="rId2" Type="http://schemas.openxmlformats.org/officeDocument/2006/relationships/hyperlink" Target="http://animashki.mirfentazy.ru/images/stories/kartinki/skazka/rus_nar/rus_nar_02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abyfor.ru/file/28011.jpg" TargetMode="External"/><Relationship Id="rId5" Type="http://schemas.openxmlformats.org/officeDocument/2006/relationships/hyperlink" Target="http://static4.read.ru/images/booksillustrations/98223.jpg" TargetMode="External"/><Relationship Id="rId4" Type="http://schemas.openxmlformats.org/officeDocument/2006/relationships/hyperlink" Target="http://mishkabuk.ru/uploads/posts/2011-10/1319911095_neznayka.jpeg" TargetMode="Externa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46.xml"/><Relationship Id="rId7" Type="http://schemas.openxmlformats.org/officeDocument/2006/relationships/slide" Target="slide42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8.xml"/><Relationship Id="rId5" Type="http://schemas.openxmlformats.org/officeDocument/2006/relationships/slide" Target="slide34.xml"/><Relationship Id="rId4" Type="http://schemas.openxmlformats.org/officeDocument/2006/relationships/slide" Target="slide44.xml"/><Relationship Id="rId9" Type="http://schemas.openxmlformats.org/officeDocument/2006/relationships/slide" Target="slide4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5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6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6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gif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1.jpeg"/><Relationship Id="rId7" Type="http://schemas.openxmlformats.org/officeDocument/2006/relationships/slide" Target="slide68.xml"/><Relationship Id="rId2" Type="http://schemas.openxmlformats.org/officeDocument/2006/relationships/slide" Target="slide6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10" Type="http://schemas.openxmlformats.org/officeDocument/2006/relationships/image" Target="../media/image45.jpeg"/><Relationship Id="rId4" Type="http://schemas.openxmlformats.org/officeDocument/2006/relationships/slide" Target="slide70.xml"/><Relationship Id="rId9" Type="http://schemas.openxmlformats.org/officeDocument/2006/relationships/slide" Target="slide6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gi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gif"/><Relationship Id="rId4" Type="http://schemas.openxmlformats.org/officeDocument/2006/relationships/image" Target="../media/image59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gif"/><Relationship Id="rId4" Type="http://schemas.openxmlformats.org/officeDocument/2006/relationships/image" Target="../media/image59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gif"/><Relationship Id="rId4" Type="http://schemas.openxmlformats.org/officeDocument/2006/relationships/image" Target="../media/image59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gif"/><Relationship Id="rId4" Type="http://schemas.openxmlformats.org/officeDocument/2006/relationships/image" Target="../media/image59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gif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audio" Target="file:///D:\&#1053;&#1086;&#1074;&#1099;&#1077;%20&#1087;&#1088;&#1077;&#1079;&#1077;&#1085;&#1090;&#1072;&#1094;&#1080;&#1080;\&#1089;&#1082;&#1072;&#1079;&#1082;&#1072;\&#1055;&#1088;&#1077;&#1079;&#1077;&#1085;&#1090;&#1072;&#1094;&#1080;&#1103;\197%20&#1044;&#1086;&#1073;&#1088;&#1099;&#1081;%20&#1078;&#1091;&#1082;.mp3" TargetMode="External"/><Relationship Id="rId7" Type="http://schemas.openxmlformats.org/officeDocument/2006/relationships/image" Target="../media/image74.png"/><Relationship Id="rId2" Type="http://schemas.openxmlformats.org/officeDocument/2006/relationships/audio" Target="file:///D:\&#1053;&#1086;&#1074;&#1099;&#1077;%20&#1087;&#1088;&#1077;&#1079;&#1077;&#1085;&#1090;&#1072;&#1094;&#1080;&#1080;\&#1089;&#1082;&#1072;&#1079;&#1082;&#1072;\&#1055;&#1088;&#1077;&#1079;&#1077;&#1085;&#1090;&#1072;&#1094;&#1080;&#1103;\111%20&#1050;&#1090;&#1086;%20&#1093;&#1086;&#1076;&#1080;&#1090;%20&#1074;%20&#1075;&#1086;&#1089;&#1090;&#1080;%20&#1087;&#1086;%20&#1091;&#1090;&#1088;&#1072;&#1084;.mp3" TargetMode="External"/><Relationship Id="rId1" Type="http://schemas.openxmlformats.org/officeDocument/2006/relationships/audio" Target="file:///D:\&#1053;&#1086;&#1074;&#1099;&#1077;%20&#1087;&#1088;&#1077;&#1079;&#1077;&#1085;&#1090;&#1072;&#1094;&#1080;&#1080;\&#1089;&#1082;&#1072;&#1079;&#1082;&#1072;\&#1055;&#1088;&#1077;&#1079;&#1077;&#1085;&#1090;&#1072;&#1094;&#1080;&#1103;\067%20&#1055;&#1091;&#1089;&#1090;&#1100;%20&#1085;&#1077;&#1090;&#1091;%20&#1085;&#1080;%20&#1082;&#1086;&#1083;&#1072;%20&#1085;&#1080;%20&#1076;&#1074;&#1086;&#1088;&#1072;.mp3" TargetMode="External"/><Relationship Id="rId6" Type="http://schemas.openxmlformats.org/officeDocument/2006/relationships/image" Target="../media/image73.png"/><Relationship Id="rId5" Type="http://schemas.openxmlformats.org/officeDocument/2006/relationships/slideLayout" Target="../slideLayouts/slideLayout6.xml"/><Relationship Id="rId4" Type="http://schemas.openxmlformats.org/officeDocument/2006/relationships/audio" Target="file:///D:\&#1053;&#1086;&#1074;&#1099;&#1077;%20&#1087;&#1088;&#1077;&#1079;&#1077;&#1085;&#1090;&#1072;&#1094;&#1080;&#1080;\&#1089;&#1082;&#1072;&#1079;&#1082;&#1072;\&#1055;&#1088;&#1077;&#1079;&#1077;&#1085;&#1090;&#1072;&#1094;&#1080;&#1103;\114%20&#1055;&#1077;&#1089;&#1085;&#1103;%20&#1064;&#1072;&#1087;&#1086;&#1082;&#1083;&#1103;&#1082;.mp3" TargetMode="External"/><Relationship Id="rId9" Type="http://schemas.openxmlformats.org/officeDocument/2006/relationships/image" Target="../media/image7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3;&#1086;&#1074;&#1099;&#1077;%20&#1087;&#1088;&#1077;&#1079;&#1077;&#1085;&#1090;&#1072;&#1094;&#1080;&#1080;\&#1089;&#1082;&#1072;&#1079;&#1082;&#1072;\&#1055;&#1088;&#1077;&#1079;&#1077;&#1085;&#1090;&#1072;&#1094;&#1080;&#1103;\Amanda.wma" TargetMode="External"/><Relationship Id="rId4" Type="http://schemas.openxmlformats.org/officeDocument/2006/relationships/image" Target="../media/image3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hyperlink" Target="http://img0.liveinternet.ru/images/attach/c/2/66/242/66242660_606228.jpg" TargetMode="External"/><Relationship Id="rId3" Type="http://schemas.openxmlformats.org/officeDocument/2006/relationships/hyperlink" Target="http://school156.edu.kh.ua/files2/images/563628_1.gif?size=11" TargetMode="External"/><Relationship Id="rId7" Type="http://schemas.openxmlformats.org/officeDocument/2006/relationships/hyperlink" Target="http://animatedimages.su/_ph/11/2/447671751.gif" TargetMode="External"/><Relationship Id="rId2" Type="http://schemas.openxmlformats.org/officeDocument/2006/relationships/hyperlink" Target="http://nbu4kids.files.wordpress.com/2011/03/d0b7d0b0d194d186d18c3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giclamp.ru/detki/biblioteka/andersen/subbota_02.jpg" TargetMode="External"/><Relationship Id="rId5" Type="http://schemas.openxmlformats.org/officeDocument/2006/relationships/hyperlink" Target="http://fantasyflash.ru/anime/milash/image/milash3.gif" TargetMode="External"/><Relationship Id="rId4" Type="http://schemas.openxmlformats.org/officeDocument/2006/relationships/hyperlink" Target="http://img183.imageshack.us/img183/5902/fairytalenl8.gif" TargetMode="Externa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hyperlink" Target="http://img.babyblog.ru/9/b/7/9b7e8954486835c2e20d8bad8b93e897.gif" TargetMode="External"/><Relationship Id="rId3" Type="http://schemas.openxmlformats.org/officeDocument/2006/relationships/hyperlink" Target="http://www.vistamebel.ru/upload/iblock/9e3/947_big.jpg" TargetMode="External"/><Relationship Id="rId7" Type="http://schemas.openxmlformats.org/officeDocument/2006/relationships/hyperlink" Target="http://img1.liveinternet.ru/images/attach/c/7/95/239/95239143_116526070.jpg" TargetMode="External"/><Relationship Id="rId2" Type="http://schemas.openxmlformats.org/officeDocument/2006/relationships/hyperlink" Target="http://img.beatrisa.ru/forums/monthly_01_2009/user317/post70211_img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ed-travy.ru/wp-content/uploads/2012/06/4034481_adfa6e68.jpg" TargetMode="External"/><Relationship Id="rId5" Type="http://schemas.openxmlformats.org/officeDocument/2006/relationships/hyperlink" Target="http://itmages.ru/image/view/813314/eb741ee8" TargetMode="External"/><Relationship Id="rId4" Type="http://schemas.openxmlformats.org/officeDocument/2006/relationships/hyperlink" Target="http://www.dacor.ru/image/product_colors/7190262PA2.jpg" TargetMode="Externa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hyperlink" Target="http://lubov-pavlovna.ucoz.ru/bukv/ja3.jpg" TargetMode="External"/><Relationship Id="rId3" Type="http://schemas.openxmlformats.org/officeDocument/2006/relationships/hyperlink" Target="http://www.liveinternet.ru/users/oleska2112/post244623093" TargetMode="External"/><Relationship Id="rId7" Type="http://schemas.openxmlformats.org/officeDocument/2006/relationships/hyperlink" Target="http://img-fotki.yandex.ru/get/5309/113882196.df/0_66ff4_6c260291_XL" TargetMode="External"/><Relationship Id="rId2" Type="http://schemas.openxmlformats.org/officeDocument/2006/relationships/hyperlink" Target="http://forum.na-svyazi.ru/uploads/post-31726-1285865111_thumb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ssian-folk-tales.narod.ru/galery/k.jpg" TargetMode="External"/><Relationship Id="rId5" Type="http://schemas.openxmlformats.org/officeDocument/2006/relationships/hyperlink" Target="http://vsyaanimaciya.ru/_ph/240/2/551670238.gif" TargetMode="External"/><Relationship Id="rId4" Type="http://schemas.openxmlformats.org/officeDocument/2006/relationships/hyperlink" Target="http://kolyan.net/uploads/posts/2010-01/1264745415_mult_016.gif" TargetMode="External"/><Relationship Id="rId9" Type="http://schemas.openxmlformats.org/officeDocument/2006/relationships/hyperlink" Target="http://blestki.com/linii.htm" TargetMode="Externa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http://bukvart.ru/images/stories/stati/skazki/andersen.jpg" TargetMode="External"/><Relationship Id="rId7" Type="http://schemas.openxmlformats.org/officeDocument/2006/relationships/hyperlink" Target="http://illustrators.ru/illustrations/336485" TargetMode="External"/><Relationship Id="rId2" Type="http://schemas.openxmlformats.org/officeDocument/2006/relationships/hyperlink" Target="http://anastgal.livejornal.com/history/item/133-andersen-snezhnaia-koroleva-illustaci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ewanimation.ru/publ/jarkie_bukvy_i_cifry/skazochnye_cifry/skazochnye_cifry/131-1-0-141" TargetMode="External"/><Relationship Id="rId5" Type="http://schemas.openxmlformats.org/officeDocument/2006/relationships/hyperlink" Target="http://niiskazy.diary.ru/" TargetMode="External"/><Relationship Id="rId4" Type="http://schemas.openxmlformats.org/officeDocument/2006/relationships/hyperlink" Target="http://img1.liveinternet.ru/images/attach/c/5/89/172/89172533_010_01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коро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1428736"/>
            <a:ext cx="4857784" cy="43031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Amanda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00958" y="5857892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714356"/>
            <a:ext cx="7858180" cy="539356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Путешествие в</a:t>
            </a:r>
          </a:p>
          <a:p>
            <a:pPr algn="ctr"/>
            <a:endParaRPr lang="ru-RU" sz="8800" b="1" cap="none" spc="50" dirty="0" smtClean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8800" b="1" spc="50" dirty="0" smtClean="0">
                <a:ln w="11430"/>
                <a:solidFill>
                  <a:srgbClr val="FF1D7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Страну  Сказок</a:t>
            </a:r>
            <a:endParaRPr lang="ru-RU" sz="8800" b="1" cap="none" spc="50" dirty="0">
              <a:ln w="11430"/>
              <a:solidFill>
                <a:srgbClr val="FF1D78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4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357166"/>
            <a:ext cx="6500858" cy="208638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42910" y="2571744"/>
            <a:ext cx="7429552" cy="30003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 деятельности оригинального музыкального коллектива, концерт которого до смерти напугал целую шайку разбойников? 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798391" y="5643578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1026" name="Picture 2" descr="C:\Users\1\Desktop\картинки\анимированные картинки\книга сказ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857760"/>
            <a:ext cx="2433300" cy="14811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501122" cy="614366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Красная Шапочка (худ. Б. </a:t>
            </a:r>
            <a:r>
              <a:rPr lang="ru-RU" sz="2800" dirty="0" err="1" smtClean="0">
                <a:latin typeface="Constantia" pitchFamily="18" charset="0"/>
              </a:rPr>
              <a:t>Дехтерёв</a:t>
            </a:r>
            <a:r>
              <a:rPr lang="ru-RU" sz="2800" dirty="0" smtClean="0">
                <a:latin typeface="Constantia" pitchFamily="18" charset="0"/>
              </a:rPr>
              <a:t>): </a:t>
            </a:r>
            <a:r>
              <a:rPr lang="en-US" sz="2800" dirty="0" smtClean="0">
                <a:latin typeface="Constantia" pitchFamily="18" charset="0"/>
                <a:hlinkClick r:id="rId2"/>
              </a:rPr>
              <a:t>http://persons-info.com/userfiles/image/persons/</a:t>
            </a:r>
            <a:endParaRPr lang="ru-RU" sz="2800" dirty="0" smtClean="0">
              <a:latin typeface="Constantia" pitchFamily="18" charset="0"/>
              <a:hlinkClick r:id="rId2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    </a:t>
            </a:r>
            <a:r>
              <a:rPr lang="en-US" sz="2800" dirty="0" smtClean="0">
                <a:latin typeface="Constantia" pitchFamily="18" charset="0"/>
                <a:hlinkClick r:id="rId2"/>
              </a:rPr>
              <a:t>70000-80000/70000-71000/70668/</a:t>
            </a:r>
            <a:endParaRPr lang="ru-RU" sz="2800" dirty="0" smtClean="0">
              <a:latin typeface="Constantia" pitchFamily="18" charset="0"/>
              <a:hlinkClick r:id="rId2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    </a:t>
            </a:r>
            <a:r>
              <a:rPr lang="en-US" sz="2800" dirty="0" smtClean="0">
                <a:latin typeface="Constantia" pitchFamily="18" charset="0"/>
                <a:hlinkClick r:id="rId2"/>
              </a:rPr>
              <a:t>DEKHTEREV_Boris_Aleksandrovich6.jpg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err="1" smtClean="0">
                <a:latin typeface="Constantia" pitchFamily="18" charset="0"/>
              </a:rPr>
              <a:t>Бременские</a:t>
            </a:r>
            <a:r>
              <a:rPr lang="ru-RU" sz="2800" dirty="0" smtClean="0">
                <a:latin typeface="Constantia" pitchFamily="18" charset="0"/>
              </a:rPr>
              <a:t> музыканты: </a:t>
            </a:r>
            <a:r>
              <a:rPr lang="en-US" sz="2800" dirty="0" smtClean="0">
                <a:latin typeface="Constantia" pitchFamily="18" charset="0"/>
                <a:hlinkClick r:id="rId3"/>
              </a:rPr>
              <a:t>http://img0.liveinternet.ru/</a:t>
            </a:r>
            <a:endParaRPr lang="ru-RU" sz="2800" dirty="0" smtClean="0">
              <a:latin typeface="Constantia" pitchFamily="18" charset="0"/>
              <a:hlinkClick r:id="rId3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en-US" sz="2800" dirty="0" smtClean="0">
                <a:latin typeface="Constantia" pitchFamily="18" charset="0"/>
                <a:hlinkClick r:id="rId3"/>
              </a:rPr>
              <a:t>images/attach/c/2/67/80/67080204_brem1.jpg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Госпожа Метелица (худ. О. Романова):</a:t>
            </a:r>
            <a:r>
              <a:rPr lang="en-US" sz="2800" dirty="0" smtClean="0">
                <a:latin typeface="Constantia" pitchFamily="18" charset="0"/>
              </a:rPr>
              <a:t> </a:t>
            </a:r>
            <a:r>
              <a:rPr lang="en-US" sz="2800" dirty="0" smtClean="0">
                <a:latin typeface="Constantia" pitchFamily="18" charset="0"/>
                <a:hlinkClick r:id="rId4"/>
              </a:rPr>
              <a:t>http://www.niworld.ru/Skazki/Skazki_avt_obr/gosp_met/met2.htm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Портрет Я. и В. Гримм (худ. </a:t>
            </a:r>
            <a:r>
              <a:rPr lang="en-US" sz="2800" dirty="0" smtClean="0">
                <a:latin typeface="Constantia" pitchFamily="18" charset="0"/>
              </a:rPr>
              <a:t>Elisabeth </a:t>
            </a:r>
            <a:r>
              <a:rPr lang="en-US" sz="2800" dirty="0" err="1" smtClean="0">
                <a:latin typeface="Constantia" pitchFamily="18" charset="0"/>
              </a:rPr>
              <a:t>Jerichau</a:t>
            </a:r>
            <a:r>
              <a:rPr lang="en-US" sz="2800" dirty="0" smtClean="0">
                <a:latin typeface="Constantia" pitchFamily="18" charset="0"/>
              </a:rPr>
              <a:t>-Baumann</a:t>
            </a:r>
            <a:r>
              <a:rPr lang="ru-RU" sz="2800" dirty="0" smtClean="0">
                <a:latin typeface="Constantia" pitchFamily="18" charset="0"/>
              </a:rPr>
              <a:t>): </a:t>
            </a:r>
            <a:r>
              <a:rPr lang="en-US" sz="2800" dirty="0" smtClean="0">
                <a:latin typeface="Constantia" pitchFamily="18" charset="0"/>
                <a:hlinkClick r:id="rId5"/>
              </a:rPr>
              <a:t>http://www.timegoesby.net/</a:t>
            </a:r>
            <a:endParaRPr lang="ru-RU" sz="2800" dirty="0" smtClean="0">
              <a:latin typeface="Constantia" pitchFamily="18" charset="0"/>
              <a:hlinkClick r:id="rId5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en-US" sz="2800" dirty="0" smtClean="0">
                <a:latin typeface="Constantia" pitchFamily="18" charset="0"/>
                <a:hlinkClick r:id="rId5"/>
              </a:rPr>
              <a:t>.a/6a00d8341c85cd53ef017743727da8970d-800wi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Портрет Ш. Перро: </a:t>
            </a:r>
            <a:r>
              <a:rPr lang="en-US" sz="2800" dirty="0" smtClean="0">
                <a:latin typeface="Constantia" pitchFamily="18" charset="0"/>
                <a:hlinkClick r:id="rId6"/>
              </a:rPr>
              <a:t>http://quandoeutinha8anos.files.wordpress.com/2010/01/perrault.jpg?w=500</a:t>
            </a:r>
            <a:endParaRPr lang="ru-RU" sz="2800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Алиса в Стране чудес (худ. </a:t>
            </a:r>
            <a:r>
              <a:rPr lang="ru-RU" sz="2800" dirty="0" err="1" smtClean="0">
                <a:latin typeface="Constantia" pitchFamily="18" charset="0"/>
              </a:rPr>
              <a:t>Марайо</a:t>
            </a:r>
            <a:r>
              <a:rPr lang="ru-RU" sz="2800" dirty="0" smtClean="0">
                <a:latin typeface="Constantia" pitchFamily="18" charset="0"/>
              </a:rPr>
              <a:t> </a:t>
            </a:r>
            <a:r>
              <a:rPr lang="ru-RU" sz="2800" dirty="0" err="1" smtClean="0">
                <a:latin typeface="Constantia" pitchFamily="18" charset="0"/>
              </a:rPr>
              <a:t>Либико</a:t>
            </a:r>
            <a:r>
              <a:rPr lang="ru-RU" sz="2800" dirty="0" smtClean="0">
                <a:latin typeface="Constantia" pitchFamily="18" charset="0"/>
              </a:rPr>
              <a:t>): </a:t>
            </a:r>
            <a:r>
              <a:rPr lang="en-US" sz="2800" dirty="0" smtClean="0">
                <a:latin typeface="Constantia" pitchFamily="18" charset="0"/>
                <a:hlinkClick r:id="rId7"/>
              </a:rPr>
              <a:t>http://dreamworlds.ru/uploads/posts/2011-04/1302263643_0_1c0fe_4ba21658_xl.jpg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ru-RU" sz="2800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ru-RU" sz="2800" dirty="0" smtClean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429684" cy="6215106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Сказка о рыбаке и рыбке (худ. Б. </a:t>
            </a:r>
            <a:r>
              <a:rPr lang="ru-RU" sz="2800" dirty="0" err="1" smtClean="0">
                <a:latin typeface="Constantia" pitchFamily="18" charset="0"/>
              </a:rPr>
              <a:t>Дехтерев</a:t>
            </a:r>
            <a:r>
              <a:rPr lang="ru-RU" sz="2800" dirty="0" smtClean="0">
                <a:latin typeface="Constantia" pitchFamily="18" charset="0"/>
              </a:rPr>
              <a:t>):</a:t>
            </a:r>
            <a:r>
              <a:rPr lang="en-US" sz="2800" dirty="0" smtClean="0">
                <a:latin typeface="Constantia" pitchFamily="18" charset="0"/>
              </a:rPr>
              <a:t> </a:t>
            </a:r>
            <a:r>
              <a:rPr lang="en-US" sz="2800" dirty="0" smtClean="0">
                <a:latin typeface="Constantia" pitchFamily="18" charset="0"/>
                <a:hlinkClick r:id="rId2"/>
              </a:rPr>
              <a:t>http://f3.s.qip.ru/56TNXKd7.jpg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Сказка о мертвой царевне (</a:t>
            </a:r>
            <a:r>
              <a:rPr lang="ru-RU" sz="2800" dirty="0" err="1" smtClean="0">
                <a:latin typeface="Constantia" pitchFamily="18" charset="0"/>
              </a:rPr>
              <a:t>худ.Б</a:t>
            </a:r>
            <a:r>
              <a:rPr lang="ru-RU" sz="2800" dirty="0" smtClean="0">
                <a:latin typeface="Constantia" pitchFamily="18" charset="0"/>
              </a:rPr>
              <a:t>. Зворыкин):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2800" dirty="0" smtClean="0">
                <a:latin typeface="Constantia" pitchFamily="18" charset="0"/>
                <a:hlinkClick r:id="rId3"/>
              </a:rPr>
              <a:t>http://img0.liveinternet.ru/images/attach/c/4/79/201/79201044_Skazka_o_myortvoy_carevne_1.jpg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Дикие лебеди (худ. </a:t>
            </a:r>
            <a:r>
              <a:rPr lang="ru-RU" sz="2800" dirty="0" err="1" smtClean="0">
                <a:latin typeface="Constantia" pitchFamily="18" charset="0"/>
              </a:rPr>
              <a:t>Марайо</a:t>
            </a:r>
            <a:r>
              <a:rPr lang="ru-RU" sz="2800" dirty="0" smtClean="0">
                <a:latin typeface="Constantia" pitchFamily="18" charset="0"/>
              </a:rPr>
              <a:t> </a:t>
            </a:r>
            <a:r>
              <a:rPr lang="ru-RU" sz="2800" dirty="0" err="1" smtClean="0">
                <a:latin typeface="Constantia" pitchFamily="18" charset="0"/>
              </a:rPr>
              <a:t>Либико</a:t>
            </a:r>
            <a:r>
              <a:rPr lang="ru-RU" sz="2800" dirty="0" smtClean="0">
                <a:latin typeface="Constantia" pitchFamily="18" charset="0"/>
              </a:rPr>
              <a:t>):</a:t>
            </a:r>
            <a:r>
              <a:rPr lang="en-US" sz="2800" dirty="0" smtClean="0">
                <a:latin typeface="Constantia" pitchFamily="18" charset="0"/>
              </a:rPr>
              <a:t> </a:t>
            </a:r>
            <a:r>
              <a:rPr lang="en-US" sz="2800" dirty="0" smtClean="0">
                <a:latin typeface="Constantia" pitchFamily="18" charset="0"/>
                <a:hlinkClick r:id="rId4"/>
              </a:rPr>
              <a:t>http://s44.radikal.ru/i105/1112/ee/9001004eebc8.jpg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Храбрый портняжка: </a:t>
            </a:r>
            <a:r>
              <a:rPr lang="en-US" sz="2800" dirty="0" smtClean="0">
                <a:latin typeface="Constantia" pitchFamily="18" charset="0"/>
                <a:hlinkClick r:id="rId5"/>
              </a:rPr>
              <a:t>http://www.bankreceptov.ru/skazki/skazki-0010.shtml</a:t>
            </a:r>
            <a:r>
              <a:rPr lang="ru-RU" sz="2800" dirty="0" smtClean="0">
                <a:latin typeface="Constantia" pitchFamily="18" charset="0"/>
              </a:rPr>
              <a:t>   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Хрустальная туфелька: </a:t>
            </a:r>
            <a:r>
              <a:rPr lang="en-US" sz="2800" dirty="0" smtClean="0">
                <a:latin typeface="Constantia" pitchFamily="18" charset="0"/>
                <a:hlinkClick r:id="rId6"/>
              </a:rPr>
              <a:t>http://img-fotki.yandex.ru/get/2712/64760980.6a/0_7d9bd_40cbfd5_L.jpg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Туфелька и роза: </a:t>
            </a:r>
            <a:r>
              <a:rPr lang="en-US" sz="2800" dirty="0" smtClean="0">
                <a:latin typeface="Constantia" pitchFamily="18" charset="0"/>
                <a:hlinkClick r:id="rId7"/>
              </a:rPr>
              <a:t>http://s49.radikal.ru/i125/1102/a7/7430347ff7e6.jpg</a:t>
            </a:r>
            <a:endParaRPr lang="ru-RU" sz="2800" dirty="0" smtClean="0">
              <a:latin typeface="Constantia" pitchFamily="18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Новое платье короля(худ. А.Б. Лебедев): </a:t>
            </a:r>
            <a:r>
              <a:rPr lang="en-US" sz="2800" u="sng" dirty="0" smtClean="0">
                <a:latin typeface="Constantia" pitchFamily="18" charset="0"/>
                <a:hlinkClick r:id="rId8"/>
              </a:rPr>
              <a:t>http://www.loveread.ec/view_global.php?id=7460</a:t>
            </a:r>
            <a:r>
              <a:rPr lang="ru-RU" sz="2800" u="sng" dirty="0" smtClean="0">
                <a:latin typeface="Constantia" pitchFamily="18" charset="0"/>
              </a:rPr>
              <a:t>  </a:t>
            </a:r>
            <a:endParaRPr lang="ru-RU" sz="2800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6000792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sz="3600" dirty="0" err="1" smtClean="0">
                <a:latin typeface="Constantia" pitchFamily="18" charset="0"/>
              </a:rPr>
              <a:t>Златовласка</a:t>
            </a:r>
            <a:r>
              <a:rPr lang="ru-RU" sz="3600" dirty="0" smtClean="0">
                <a:latin typeface="Constantia" pitchFamily="18" charset="0"/>
              </a:rPr>
              <a:t> (худ А. </a:t>
            </a:r>
            <a:r>
              <a:rPr lang="ru-RU" sz="3600" dirty="0" err="1" smtClean="0">
                <a:latin typeface="Constantia" pitchFamily="18" charset="0"/>
              </a:rPr>
              <a:t>Ходыревская</a:t>
            </a:r>
            <a:r>
              <a:rPr lang="ru-RU" sz="3600" dirty="0" smtClean="0">
                <a:latin typeface="Constantia" pitchFamily="18" charset="0"/>
              </a:rPr>
              <a:t>): </a:t>
            </a:r>
            <a:r>
              <a:rPr lang="en-US" sz="3600" dirty="0" smtClean="0">
                <a:latin typeface="Constantia" pitchFamily="18" charset="0"/>
                <a:hlinkClick r:id="rId2"/>
              </a:rPr>
              <a:t>http://virtuzor.ru/data/projects/photos/12/94/dba821b77798c52280bbbb0bb3690008.jpg</a:t>
            </a:r>
            <a:r>
              <a:rPr lang="ru-RU" sz="3600" dirty="0" smtClean="0">
                <a:latin typeface="Constantia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sz="3600" dirty="0" err="1" smtClean="0">
                <a:latin typeface="Constantia" pitchFamily="18" charset="0"/>
              </a:rPr>
              <a:t>Златовласка</a:t>
            </a:r>
            <a:r>
              <a:rPr lang="ru-RU" sz="3600" dirty="0" smtClean="0">
                <a:latin typeface="Constantia" pitchFamily="18" charset="0"/>
              </a:rPr>
              <a:t> (худ  Л. Жданова): </a:t>
            </a:r>
            <a:r>
              <a:rPr lang="en-US" sz="3600" dirty="0" smtClean="0">
                <a:latin typeface="Constantia" pitchFamily="18" charset="0"/>
                <a:hlinkClick r:id="rId3"/>
              </a:rPr>
              <a:t>http://slavna.ucoz.ru/_ph/5/2/268554726.jpg</a:t>
            </a:r>
            <a:r>
              <a:rPr lang="ru-RU" sz="3600" dirty="0" smtClean="0">
                <a:latin typeface="Constantia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sz="3600" dirty="0" smtClean="0">
                <a:latin typeface="Constantia" pitchFamily="18" charset="0"/>
              </a:rPr>
              <a:t>Синяя Борода: </a:t>
            </a:r>
            <a:r>
              <a:rPr lang="en-US" sz="3600" dirty="0" smtClean="0">
                <a:latin typeface="Constantia" pitchFamily="18" charset="0"/>
                <a:hlinkClick r:id="rId4"/>
              </a:rPr>
              <a:t>http://www.greenmama.ru/dn_images/01/20/41/17/1213519037i_014.jpg</a:t>
            </a:r>
            <a:r>
              <a:rPr lang="ru-RU" sz="3600" dirty="0" smtClean="0">
                <a:latin typeface="Constantia" pitchFamily="18" charset="0"/>
              </a:rPr>
              <a:t>  </a:t>
            </a:r>
          </a:p>
          <a:p>
            <a:pPr>
              <a:spcBef>
                <a:spcPts val="0"/>
              </a:spcBef>
              <a:buNone/>
            </a:pPr>
            <a:r>
              <a:rPr lang="ru-RU" sz="3600" dirty="0" err="1" smtClean="0">
                <a:latin typeface="Constantia" pitchFamily="18" charset="0"/>
              </a:rPr>
              <a:t>Пеппи</a:t>
            </a:r>
            <a:r>
              <a:rPr lang="ru-RU" sz="3600" dirty="0" smtClean="0">
                <a:latin typeface="Constantia" pitchFamily="18" charset="0"/>
              </a:rPr>
              <a:t> Длинный Чулок: </a:t>
            </a:r>
            <a:r>
              <a:rPr lang="en-US" sz="3600" dirty="0" smtClean="0">
                <a:latin typeface="Constantia" pitchFamily="18" charset="0"/>
                <a:hlinkClick r:id="rId5"/>
              </a:rPr>
              <a:t>http://s03.radikal.ru/i</a:t>
            </a:r>
            <a:endParaRPr lang="ru-RU" sz="3600" dirty="0" smtClean="0">
              <a:latin typeface="Constantia" pitchFamily="18" charset="0"/>
              <a:hlinkClick r:id="rId5"/>
            </a:endParaRPr>
          </a:p>
          <a:p>
            <a:pPr>
              <a:spcBef>
                <a:spcPts val="0"/>
              </a:spcBef>
              <a:buNone/>
            </a:pPr>
            <a:r>
              <a:rPr lang="en-US" sz="3600" dirty="0" smtClean="0">
                <a:latin typeface="Constantia" pitchFamily="18" charset="0"/>
                <a:hlinkClick r:id="rId5"/>
              </a:rPr>
              <a:t>176/0912/</a:t>
            </a:r>
            <a:r>
              <a:rPr lang="en-US" sz="3600" dirty="0" err="1" smtClean="0">
                <a:latin typeface="Constantia" pitchFamily="18" charset="0"/>
                <a:hlinkClick r:id="rId5"/>
              </a:rPr>
              <a:t>ef</a:t>
            </a:r>
            <a:r>
              <a:rPr lang="en-US" sz="3600" dirty="0" smtClean="0">
                <a:latin typeface="Constantia" pitchFamily="18" charset="0"/>
                <a:hlinkClick r:id="rId5"/>
              </a:rPr>
              <a:t>/75f5d8772d65.jpg</a:t>
            </a:r>
            <a:r>
              <a:rPr lang="ru-RU" sz="3600" dirty="0" smtClean="0">
                <a:latin typeface="Constantia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sz="3600" dirty="0" smtClean="0">
                <a:latin typeface="Constantia" pitchFamily="18" charset="0"/>
              </a:rPr>
              <a:t>Хозяйка Медной Горы (худ. В. </a:t>
            </a:r>
            <a:r>
              <a:rPr lang="ru-RU" sz="3600" dirty="0" err="1" smtClean="0">
                <a:latin typeface="Constantia" pitchFamily="18" charset="0"/>
              </a:rPr>
              <a:t>Назарук</a:t>
            </a:r>
            <a:r>
              <a:rPr lang="ru-RU" sz="3600" dirty="0" smtClean="0">
                <a:latin typeface="Constantia" pitchFamily="18" charset="0"/>
              </a:rPr>
              <a:t>): </a:t>
            </a:r>
            <a:r>
              <a:rPr lang="en-US" sz="3600" dirty="0" smtClean="0">
                <a:latin typeface="Constantia" pitchFamily="18" charset="0"/>
                <a:hlinkClick r:id="rId6"/>
              </a:rPr>
              <a:t>http://f.mypage.ru/4b1115119f1fbc7b812cdafdd2dba277_2c43b635eada48f38b8478257c70b046.jpg</a:t>
            </a:r>
            <a:r>
              <a:rPr lang="ru-RU" sz="3600" dirty="0" smtClean="0">
                <a:latin typeface="Constantia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sz="3600" dirty="0" smtClean="0">
                <a:latin typeface="Constantia" pitchFamily="18" charset="0"/>
              </a:rPr>
              <a:t>Приключения Буратино (худ. А.Б. Лебедев): </a:t>
            </a:r>
            <a:r>
              <a:rPr lang="en-US" sz="3600" dirty="0" smtClean="0">
                <a:latin typeface="Constantia" pitchFamily="18" charset="0"/>
                <a:hlinkClick r:id="rId7"/>
              </a:rPr>
              <a:t>http://illustrator-lebedev.narod.ru</a:t>
            </a:r>
            <a:r>
              <a:rPr lang="ru-RU" sz="3600" dirty="0" smtClean="0">
                <a:latin typeface="Constantia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sz="3600" dirty="0" smtClean="0">
                <a:latin typeface="Constantia" pitchFamily="18" charset="0"/>
              </a:rPr>
              <a:t>Золушка (худ. Б. </a:t>
            </a:r>
            <a:r>
              <a:rPr lang="ru-RU" sz="3600" dirty="0" err="1" smtClean="0">
                <a:latin typeface="Constantia" pitchFamily="18" charset="0"/>
              </a:rPr>
              <a:t>Дехтерев</a:t>
            </a:r>
            <a:r>
              <a:rPr lang="ru-RU" sz="3600" dirty="0" smtClean="0">
                <a:latin typeface="Constantia" pitchFamily="18" charset="0"/>
              </a:rPr>
              <a:t>): </a:t>
            </a:r>
            <a:r>
              <a:rPr lang="en-US" sz="3600" dirty="0" smtClean="0">
                <a:latin typeface="Constantia" pitchFamily="18" charset="0"/>
                <a:hlinkClick r:id="rId8"/>
              </a:rPr>
              <a:t>http://i067.radikal.ru/1306/cc/04e706062a7e.jpg</a:t>
            </a:r>
            <a:r>
              <a:rPr lang="ru-RU" sz="3600" dirty="0" smtClean="0">
                <a:latin typeface="Constantia" pitchFamily="18" charset="0"/>
              </a:rPr>
              <a:t>     </a:t>
            </a:r>
          </a:p>
          <a:p>
            <a:pPr>
              <a:spcBef>
                <a:spcPts val="0"/>
              </a:spcBef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429684" cy="621510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Белоснежка: </a:t>
            </a:r>
            <a:r>
              <a:rPr lang="en-US" sz="2800" dirty="0" smtClean="0">
                <a:latin typeface="Constantia" pitchFamily="18" charset="0"/>
                <a:hlinkClick r:id="rId2"/>
              </a:rPr>
              <a:t>http://crazymama.ru/images/foto/46/46655.jpeg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Собачка с гитарой: </a:t>
            </a:r>
            <a:r>
              <a:rPr lang="en-US" sz="2800" dirty="0" smtClean="0">
                <a:latin typeface="Constantia" pitchFamily="18" charset="0"/>
                <a:hlinkClick r:id="rId3"/>
              </a:rPr>
              <a:t>http://img1.liveinternet.ru/images/attach/b/4/103/177/103177831_0_6011a_64d5ba47_L.gif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Рисунок Б. </a:t>
            </a:r>
            <a:r>
              <a:rPr lang="ru-RU" sz="2800" dirty="0" err="1" smtClean="0">
                <a:latin typeface="Constantia" pitchFamily="18" charset="0"/>
              </a:rPr>
              <a:t>Дехтерева</a:t>
            </a:r>
            <a:r>
              <a:rPr lang="ru-RU" sz="2800" dirty="0" smtClean="0">
                <a:latin typeface="Constantia" pitchFamily="18" charset="0"/>
              </a:rPr>
              <a:t> с обложки книги сказок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Ш. Перро: </a:t>
            </a:r>
            <a:r>
              <a:rPr lang="en-US" sz="2800" dirty="0" smtClean="0">
                <a:latin typeface="Constantia" pitchFamily="18" charset="0"/>
                <a:hlinkClick r:id="rId4"/>
              </a:rPr>
              <a:t>http://img0.liveinternet.ru/images/attach/c/1/57/397/57397240_1270474554_35.jpg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Сивка-Бурка (худ. А.Б. Лебедев): </a:t>
            </a:r>
            <a:r>
              <a:rPr lang="en-US" sz="2800" dirty="0" smtClean="0">
                <a:latin typeface="Constantia" pitchFamily="18" charset="0"/>
                <a:hlinkClick r:id="rId5"/>
              </a:rPr>
              <a:t>http://illustrator-lebedev.narod.ru</a:t>
            </a:r>
            <a:endParaRPr lang="ru-RU" sz="2800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err="1" smtClean="0">
                <a:latin typeface="Constantia" pitchFamily="18" charset="0"/>
              </a:rPr>
              <a:t>Цветик-семицветик</a:t>
            </a:r>
            <a:r>
              <a:rPr lang="ru-RU" sz="2800" dirty="0" smtClean="0">
                <a:latin typeface="Constantia" pitchFamily="18" charset="0"/>
              </a:rPr>
              <a:t>: </a:t>
            </a:r>
            <a:r>
              <a:rPr lang="en-US" sz="2800" dirty="0" smtClean="0">
                <a:latin typeface="Constantia" pitchFamily="18" charset="0"/>
                <a:hlinkClick r:id="rId6"/>
              </a:rPr>
              <a:t>http://img0.liveinternet.ru/images/attach/c/0/53/251/53251573__04.jpg</a:t>
            </a:r>
            <a:endParaRPr lang="ru-RU" sz="2800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В презентацию включены звуковые файлы с диска «200 лучших детских песенок» («</a:t>
            </a:r>
            <a:r>
              <a:rPr lang="ru-RU" sz="2800" dirty="0" err="1" smtClean="0">
                <a:latin typeface="Constantia" pitchFamily="18" charset="0"/>
              </a:rPr>
              <a:t>Сириус-Медиа</a:t>
            </a:r>
            <a:r>
              <a:rPr lang="ru-RU" sz="2800" dirty="0" smtClean="0">
                <a:latin typeface="Constantia" pitchFamily="18" charset="0"/>
              </a:rPr>
              <a:t>», 2009).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ru-RU" sz="28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55721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000" dirty="0" smtClean="0">
                <a:latin typeface="Constantia" pitchFamily="18" charset="0"/>
              </a:rPr>
              <a:t>Ковер-самолет: </a:t>
            </a:r>
            <a:r>
              <a:rPr lang="ru-RU" sz="3000" dirty="0" smtClean="0">
                <a:latin typeface="Constantia" pitchFamily="18" charset="0"/>
                <a:hlinkClick r:id="rId2"/>
              </a:rPr>
              <a:t>http://animashki.mirfentazy.ru/images/stories/kartinki/skazka/rus_nar/rus_nar_02.gif</a:t>
            </a:r>
            <a:endParaRPr lang="ru-RU" sz="3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3000" dirty="0" smtClean="0">
                <a:latin typeface="Constantia" pitchFamily="18" charset="0"/>
              </a:rPr>
              <a:t>Алиса и </a:t>
            </a:r>
            <a:r>
              <a:rPr lang="ru-RU" sz="3000" dirty="0" err="1" smtClean="0">
                <a:latin typeface="Constantia" pitchFamily="18" charset="0"/>
              </a:rPr>
              <a:t>чеширский</a:t>
            </a:r>
            <a:r>
              <a:rPr lang="ru-RU" sz="3000" dirty="0" smtClean="0">
                <a:latin typeface="Constantia" pitchFamily="18" charset="0"/>
              </a:rPr>
              <a:t> кот: </a:t>
            </a:r>
            <a:r>
              <a:rPr lang="ru-RU" sz="3000" u="sng" dirty="0" smtClean="0">
                <a:latin typeface="Constantia" pitchFamily="18" charset="0"/>
                <a:hlinkClick r:id="rId3"/>
              </a:rPr>
              <a:t>http://i035.radikal.ru/0802/7b/0112a987da98.gif</a:t>
            </a:r>
            <a:endParaRPr lang="ru-RU" sz="3000" u="sng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3000" dirty="0" smtClean="0">
                <a:latin typeface="Constantia" pitchFamily="18" charset="0"/>
              </a:rPr>
              <a:t>Незнайка: </a:t>
            </a:r>
            <a:r>
              <a:rPr lang="en-US" sz="3000" dirty="0" smtClean="0">
                <a:latin typeface="Constantia" pitchFamily="18" charset="0"/>
                <a:hlinkClick r:id="rId4"/>
              </a:rPr>
              <a:t>http://mishkabuk.ru/uploads/posts/2011-10/1319911095_neznayka.jpeg</a:t>
            </a:r>
            <a:r>
              <a:rPr lang="ru-RU" sz="3000" dirty="0" smtClean="0">
                <a:latin typeface="Constantia" pitchFamily="18" charset="0"/>
              </a:rPr>
              <a:t> </a:t>
            </a:r>
          </a:p>
          <a:p>
            <a:pPr>
              <a:buNone/>
            </a:pPr>
            <a:r>
              <a:rPr lang="ru-RU" sz="3000" dirty="0" err="1" smtClean="0">
                <a:latin typeface="Constantia" pitchFamily="18" charset="0"/>
              </a:rPr>
              <a:t>Хоттабыч</a:t>
            </a:r>
            <a:r>
              <a:rPr lang="ru-RU" sz="3000" dirty="0" smtClean="0">
                <a:latin typeface="Constantia" pitchFamily="18" charset="0"/>
              </a:rPr>
              <a:t> и </a:t>
            </a:r>
            <a:r>
              <a:rPr lang="ru-RU" sz="3000" dirty="0" err="1" smtClean="0">
                <a:latin typeface="Constantia" pitchFamily="18" charset="0"/>
              </a:rPr>
              <a:t>Волька</a:t>
            </a:r>
            <a:r>
              <a:rPr lang="ru-RU" sz="3000" u="sng" dirty="0" smtClean="0">
                <a:latin typeface="Constantia" pitchFamily="18" charset="0"/>
              </a:rPr>
              <a:t>: </a:t>
            </a:r>
            <a:r>
              <a:rPr lang="ru-RU" sz="3000" u="sng" dirty="0" smtClean="0">
                <a:latin typeface="Constantia" pitchFamily="18" charset="0"/>
                <a:hlinkClick r:id="rId5"/>
              </a:rPr>
              <a:t>http://static4.read.ru/images/booksillustrations/98223.jpg</a:t>
            </a:r>
            <a:r>
              <a:rPr lang="ru-RU" sz="3000" dirty="0" smtClean="0">
                <a:latin typeface="Constantia" pitchFamily="18" charset="0"/>
              </a:rPr>
              <a:t> </a:t>
            </a:r>
          </a:p>
          <a:p>
            <a:pPr>
              <a:buNone/>
            </a:pPr>
            <a:r>
              <a:rPr lang="ru-RU" sz="3000" dirty="0" err="1" smtClean="0">
                <a:latin typeface="Constantia" pitchFamily="18" charset="0"/>
              </a:rPr>
              <a:t>Пеппи</a:t>
            </a:r>
            <a:r>
              <a:rPr lang="ru-RU" sz="3000" dirty="0" smtClean="0">
                <a:latin typeface="Constantia" pitchFamily="18" charset="0"/>
              </a:rPr>
              <a:t> Длинный Чулок: </a:t>
            </a:r>
            <a:r>
              <a:rPr lang="en-US" sz="3000" dirty="0" smtClean="0">
                <a:latin typeface="Constantia" pitchFamily="18" charset="0"/>
                <a:hlinkClick r:id="rId6"/>
              </a:rPr>
              <a:t>http://www.babyfor.ru/file/28011.jpg</a:t>
            </a:r>
            <a:endParaRPr lang="ru-RU" sz="3000" dirty="0" smtClean="0">
              <a:latin typeface="Constantia" pitchFamily="18" charset="0"/>
            </a:endParaRPr>
          </a:p>
          <a:p>
            <a:pPr>
              <a:buNone/>
            </a:pPr>
            <a:r>
              <a:rPr lang="ru-RU" sz="3000" dirty="0" smtClean="0">
                <a:latin typeface="Constantia" pitchFamily="18" charset="0"/>
              </a:rPr>
              <a:t>Кайма (анимация): </a:t>
            </a:r>
            <a:r>
              <a:rPr lang="en-US" sz="3000" u="sng" dirty="0" smtClean="0">
                <a:latin typeface="Constantia" pitchFamily="18" charset="0"/>
                <a:hlinkClick r:id="rId7"/>
              </a:rPr>
              <a:t>http://blestki.com/linii2.html</a:t>
            </a:r>
            <a:r>
              <a:rPr lang="ru-RU" sz="3000" dirty="0" smtClean="0">
                <a:latin typeface="Constantia" pitchFamily="18" charset="0"/>
              </a:rPr>
              <a:t>   </a:t>
            </a:r>
          </a:p>
          <a:p>
            <a:pPr>
              <a:buNone/>
            </a:pPr>
            <a:endParaRPr lang="ru-RU" sz="2800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142984"/>
            <a:ext cx="7072362" cy="2214578"/>
          </a:xfrm>
        </p:spPr>
        <p:txBody>
          <a:bodyPr>
            <a:normAutofit fontScale="92500"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Создатель оригинального сценария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и </a:t>
            </a:r>
            <a:r>
              <a:rPr lang="ru-RU" b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презентации -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учитель МБОУ гимназия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им. И.А Бунина г. Воронежа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Харитонова Ольга Николаевна</a:t>
            </a:r>
          </a:p>
        </p:txBody>
      </p:sp>
      <p:pic>
        <p:nvPicPr>
          <p:cNvPr id="5" name="Picture 2" descr="C:\Users\1\Desktop\картинки\анимированные картинки\золотая завитушка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43250" y="4071942"/>
            <a:ext cx="2857500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64447" y="428604"/>
            <a:ext cx="6215106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Бременские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музыканты»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95234" name="Picture 2" descr="http://img0.liveinternet.ru/images/attach/c/2/67/80/67080204_bre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785926"/>
            <a:ext cx="4434730" cy="46927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428604"/>
            <a:ext cx="6500858" cy="208638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>
                <a:gd name="adj1" fmla="val 11931"/>
                <a:gd name="adj2" fmla="val 0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71472" y="2857496"/>
            <a:ext cx="7715304" cy="200026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 том, как муха помогла королевскому слуге жениться на красавице принцессе?   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834458" y="5357826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C:\Users\1\Desktop\картинки\анимированные картинки\книга сказ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857760"/>
            <a:ext cx="2433300" cy="14811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464447" y="428604"/>
            <a:ext cx="6215106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Златовласка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»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93186" name="Picture 2" descr="http://slavna.ucoz.ru/_ph/5/2/268554726.jpg"/>
          <p:cNvPicPr>
            <a:picLocks noChangeAspect="1" noChangeArrowheads="1"/>
          </p:cNvPicPr>
          <p:nvPr/>
        </p:nvPicPr>
        <p:blipFill>
          <a:blip r:embed="rId2" cstate="print"/>
          <a:srcRect b="3795"/>
          <a:stretch>
            <a:fillRect/>
          </a:stretch>
        </p:blipFill>
        <p:spPr bwMode="auto">
          <a:xfrm>
            <a:off x="2107389" y="1785926"/>
            <a:ext cx="4929222" cy="47421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00042"/>
            <a:ext cx="6500858" cy="208638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71472" y="2786058"/>
            <a:ext cx="7858180" cy="242889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 том, как солдат удачно провел следствие и узнал тайну ночных развлечений двенадцати королевских дочерей? 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786182" y="5572140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C:\Users\1\Desktop\картинки\анимированные картинки\книга сказ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857760"/>
            <a:ext cx="2433300" cy="14811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уфелька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2964645" y="1643050"/>
            <a:ext cx="3214710" cy="46816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464447" y="428604"/>
            <a:ext cx="6215106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«Стоптанные туфельки»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00042"/>
            <a:ext cx="6500858" cy="208638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42910" y="2857496"/>
            <a:ext cx="7786742" cy="285752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 том, как старушке с помощью нехитрых манипуляций удавалось вызывать атмосферные осадки в 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виде снега?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786182" y="5643578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C:\Users\1\Desktop\картинки\анимированные картинки\книга сказ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857760"/>
            <a:ext cx="2433300" cy="14811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етелица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5583" y="1643051"/>
            <a:ext cx="3132835" cy="45720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464447" y="428604"/>
            <a:ext cx="6215106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«Госпожа Метелица»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00042"/>
            <a:ext cx="6500858" cy="208638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42910" y="2857496"/>
            <a:ext cx="7858180" cy="228601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 том, как  муж должен воспитывать капризную жену и приучать её к работе по дому?</a:t>
            </a:r>
            <a:r>
              <a:rPr lang="ru-RU" sz="3600" b="1" dirty="0" smtClean="0">
                <a:latin typeface="Comic Sans MS" pitchFamily="66" charset="0"/>
              </a:rPr>
              <a:t> 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834458" y="5429264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C:\Users\1\Desktop\картинки\анимированные картинки\книга сказ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857760"/>
            <a:ext cx="2433300" cy="14811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Аникин6.jpg"/>
          <p:cNvPicPr>
            <a:picLocks noChangeAspect="1"/>
          </p:cNvPicPr>
          <p:nvPr/>
        </p:nvPicPr>
        <p:blipFill>
          <a:blip r:embed="rId2" cstate="print"/>
          <a:srcRect l="37289" b="12209"/>
          <a:stretch>
            <a:fillRect/>
          </a:stretch>
        </p:blipFill>
        <p:spPr>
          <a:xfrm>
            <a:off x="2730319" y="1643051"/>
            <a:ext cx="3683363" cy="45720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464447" y="428604"/>
            <a:ext cx="6215106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«Король 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Дроздобород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»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0"/>
          <p:cNvSpPr txBox="1">
            <a:spLocks/>
          </p:cNvSpPr>
          <p:nvPr/>
        </p:nvSpPr>
        <p:spPr>
          <a:xfrm>
            <a:off x="714348" y="714356"/>
            <a:ext cx="8072494" cy="32861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</a:rPr>
              <a:t>Выполняйте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</a:rPr>
              <a:t>  задания,  следуя указаниям  на слайдах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</a:rPr>
              <a:t>Переход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</a:rPr>
              <a:t> от одного слайда к другому осуществляется путём нажатия  левой кнопки «мыши».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</a:endParaRPr>
          </a:p>
        </p:txBody>
      </p:sp>
      <p:pic>
        <p:nvPicPr>
          <p:cNvPr id="4" name="Picture 2" descr="C:\Users\1\Desktop\картинки\анимированные картинки\золотая завитушка.gi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43250" y="4071942"/>
            <a:ext cx="2857500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28662" y="571480"/>
            <a:ext cx="7429552" cy="2157825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88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3786190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Шарль Перро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86018" name="Picture 2" descr="http://quandoeutinha8anos.files.wordpress.com/2010/01/perrault.jpg?w=500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l="2280" t="1963" r="4255" b="1832"/>
          <a:stretch>
            <a:fillRect/>
          </a:stretch>
        </p:blipFill>
        <p:spPr bwMode="auto">
          <a:xfrm>
            <a:off x="5214942" y="2500306"/>
            <a:ext cx="3108282" cy="3714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428604"/>
            <a:ext cx="6500858" cy="208638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00034" y="2643182"/>
            <a:ext cx="8143932" cy="314327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39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об опасностях, которым подвергаются малолетние граждане, отправляясь без сопровождения взрослых в гости </a:t>
            </a:r>
          </a:p>
          <a:p>
            <a:pPr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к своим бабушкам? 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786182" y="5715016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C:\Users\1\Desktop\картинки\анимированные картинки\книга сказ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857760"/>
            <a:ext cx="2433300" cy="14811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расная шап Дехтрев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2536017" y="1643050"/>
            <a:ext cx="4135404" cy="46569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32340" y="428604"/>
            <a:ext cx="5679321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«Красная Шапочка»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428604"/>
            <a:ext cx="6500858" cy="208638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00034" y="2786058"/>
            <a:ext cx="8001056" cy="242889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 далеко идущих последствиях нарушения техники безопасности при обращении с устаревшим оборудованием? </a:t>
            </a:r>
            <a:endParaRPr lang="ru-RU" sz="40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834458" y="5429264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C:\Users\1\Desktop\картинки\анимированные картинки\книга сказ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857760"/>
            <a:ext cx="2433300" cy="14811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картинки\Андерсен2\Yatskevich_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8164293" cy="4071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732340" y="428604"/>
            <a:ext cx="5679321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«Спящая красавица»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00042"/>
            <a:ext cx="6500858" cy="208638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857224" y="2786058"/>
            <a:ext cx="7572428" cy="2643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 погружении молодой девушки в летаргический сон, который длился целое столетие? 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798391" y="5500702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C:\Users\1\Desktop\картинки\анимированные картинки\книга сказ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857760"/>
            <a:ext cx="2433300" cy="14811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картинки\Андерсен2\Yatskevich_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257" y="1714488"/>
            <a:ext cx="8007486" cy="39290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732340" y="428604"/>
            <a:ext cx="5679321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«Спящая красавица»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00042"/>
            <a:ext cx="6500858" cy="208638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786182" y="5715016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C:\Users\1\Desktop\картинки\анимированные картинки\книга сказ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857760"/>
            <a:ext cx="2433300" cy="1481139"/>
          </a:xfrm>
          <a:prstGeom prst="rect">
            <a:avLst/>
          </a:prstGeom>
          <a:noFill/>
        </p:spPr>
      </p:pic>
      <p:sp>
        <p:nvSpPr>
          <p:cNvPr id="8" name="Содержимое 6"/>
          <p:cNvSpPr txBox="1">
            <a:spLocks/>
          </p:cNvSpPr>
          <p:nvPr/>
        </p:nvSpPr>
        <p:spPr>
          <a:xfrm>
            <a:off x="571472" y="2714620"/>
            <a:ext cx="8215370" cy="3000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   про эксклюзивное обувное изделие, потерянное владелицей на светской тусовке и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возвращён-ное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 ей вместе с предложением руки и сердца?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зол3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750067" y="1714488"/>
            <a:ext cx="7643866" cy="44310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732340" y="428604"/>
            <a:ext cx="5679321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«Золушка»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00042"/>
            <a:ext cx="6500858" cy="208638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39552" y="2564904"/>
            <a:ext cx="8286840" cy="307183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про несправедливый раздел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имущества между наследниками: старшие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братья завладели крупной недвижимостью, а младшему досталось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животное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семейства кошачьих? 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834458" y="5786454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C:\Users\1\Desktop\картинки\анимированные картинки\книга сказ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5013176"/>
            <a:ext cx="2433300" cy="14811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928670"/>
            <a:ext cx="7286676" cy="164307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>
                <a:gd name="adj1" fmla="val 20000"/>
                <a:gd name="adj2" fmla="val 0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Азбучная  истина</a:t>
            </a:r>
            <a:endParaRPr lang="ru-RU" sz="66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42" name="Picture 2" descr="C:\Users\1\Desktop\картинки\вещи\буквва 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3571876"/>
            <a:ext cx="2914996" cy="2000264"/>
          </a:xfrm>
          <a:prstGeom prst="rect">
            <a:avLst/>
          </a:prstGeom>
          <a:noFill/>
        </p:spPr>
      </p:pic>
      <p:pic>
        <p:nvPicPr>
          <p:cNvPr id="112643" name="Picture 3" descr="C:\Users\1\Desktop\картинки\вещи\буква Я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2143116"/>
            <a:ext cx="2789255" cy="278925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картинки\Андерсен2\Yatskevich_15.jpg"/>
          <p:cNvPicPr>
            <a:picLocks noChangeAspect="1" noChangeArrowheads="1"/>
          </p:cNvPicPr>
          <p:nvPr/>
        </p:nvPicPr>
        <p:blipFill>
          <a:blip r:embed="rId2" cstate="print"/>
          <a:srcRect t="9574"/>
          <a:stretch>
            <a:fillRect/>
          </a:stretch>
        </p:blipFill>
        <p:spPr bwMode="auto">
          <a:xfrm>
            <a:off x="2714612" y="1682083"/>
            <a:ext cx="3714776" cy="47296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32340" y="428604"/>
            <a:ext cx="5679321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«Кот в сапогах»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728" y="571480"/>
            <a:ext cx="6000792" cy="264320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Цветик - </a:t>
            </a:r>
            <a:r>
              <a:rPr lang="ru-RU" sz="6600" b="1" spc="50" dirty="0" err="1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6600" b="1" spc="50" dirty="0" err="1" smtClean="0">
                <a:ln w="11430"/>
                <a:solidFill>
                  <a:srgbClr val="FF33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66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6600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6600" b="1" spc="5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</a:t>
            </a:r>
            <a:r>
              <a:rPr lang="ru-RU" sz="6600" b="1" spc="50" dirty="0" err="1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6600" b="1" spc="50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6600" b="1" spc="50" dirty="0" err="1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ru-RU" sz="66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6600" b="1" spc="50" dirty="0" err="1" smtClean="0">
                <a:ln w="11430"/>
                <a:solidFill>
                  <a:srgbClr val="33CC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6600" b="1" cap="none" spc="50" dirty="0" smtClean="0">
              <a:ln w="11430"/>
              <a:solidFill>
                <a:srgbClr val="33CC3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4754" name="Picture 2" descr="http://img0.liveinternet.ru/images/attach/c/0/53/251/53251573__0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2857496"/>
            <a:ext cx="3408827" cy="35004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429684" cy="5500726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Выберите задание, щёлкнув левой кнопкой «мыши» по одному из лепестков или сердцевине.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Узнайте сказочного героя (героиню) по описанию.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Правильный ответ можно узнать, кликнув левой кнопкой «мыши» в область </a:t>
            </a:r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Нажав на          ,можно вернуться к слайду с заданием.</a:t>
            </a:r>
          </a:p>
        </p:txBody>
      </p:sp>
      <p:sp>
        <p:nvSpPr>
          <p:cNvPr id="5" name="Управляющая кнопка: далее 4">
            <a:hlinkClick r:id="" action="ppaction://noaction" highlightClick="1"/>
          </p:cNvPr>
          <p:cNvSpPr/>
          <p:nvPr/>
        </p:nvSpPr>
        <p:spPr>
          <a:xfrm>
            <a:off x="3214678" y="4786322"/>
            <a:ext cx="785818" cy="685250"/>
          </a:xfrm>
          <a:prstGeom prst="actionButtonForwardNex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3900486" y="2786058"/>
            <a:ext cx="1343028" cy="128588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4071934" y="857232"/>
            <a:ext cx="1000132" cy="192882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hlinkClick r:id="rId4" action="ppaction://hlinksldjump"/>
          </p:cNvPr>
          <p:cNvSpPr/>
          <p:nvPr/>
        </p:nvSpPr>
        <p:spPr>
          <a:xfrm rot="9508703">
            <a:off x="4686062" y="3919170"/>
            <a:ext cx="1105132" cy="2000264"/>
          </a:xfrm>
          <a:prstGeom prst="ellipse">
            <a:avLst/>
          </a:prstGeom>
          <a:solidFill>
            <a:srgbClr val="33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hlinkClick r:id="rId5" action="ppaction://hlinksldjump"/>
          </p:cNvPr>
          <p:cNvSpPr/>
          <p:nvPr/>
        </p:nvSpPr>
        <p:spPr>
          <a:xfrm rot="12234008">
            <a:off x="3290487" y="3906600"/>
            <a:ext cx="1017761" cy="20002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hlinkClick r:id="rId6" action="ppaction://hlinksldjump"/>
          </p:cNvPr>
          <p:cNvSpPr/>
          <p:nvPr/>
        </p:nvSpPr>
        <p:spPr>
          <a:xfrm rot="6182758">
            <a:off x="5730638" y="2784600"/>
            <a:ext cx="1000132" cy="200026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hlinkClick r:id="rId7" action="ppaction://hlinksldjump"/>
          </p:cNvPr>
          <p:cNvSpPr/>
          <p:nvPr/>
        </p:nvSpPr>
        <p:spPr>
          <a:xfrm rot="15283951">
            <a:off x="2446969" y="2790742"/>
            <a:ext cx="1000132" cy="203852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8" action="ppaction://hlinksldjump"/>
          </p:cNvPr>
          <p:cNvSpPr/>
          <p:nvPr/>
        </p:nvSpPr>
        <p:spPr>
          <a:xfrm rot="3131696">
            <a:off x="5385449" y="1431055"/>
            <a:ext cx="1000132" cy="200026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rId9" action="ppaction://hlinksldjump"/>
          </p:cNvPr>
          <p:cNvSpPr/>
          <p:nvPr/>
        </p:nvSpPr>
        <p:spPr>
          <a:xfrm rot="18326743">
            <a:off x="2744116" y="1423179"/>
            <a:ext cx="1017761" cy="2000264"/>
          </a:xfrm>
          <a:prstGeom prst="ellipse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57158" y="357166"/>
            <a:ext cx="8429684" cy="6143668"/>
          </a:xfr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 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«Девочка  с  кудрявыми  </a:t>
            </a:r>
            <a:r>
              <a:rPr lang="ru-RU" sz="3600" b="1" i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голубыми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/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волосами  опять высунулась  в</a:t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окошко, протерла и  широко</a:t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открыла заспанные  хорошенькие </a:t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глаза. Эта  девочка  была  самой</a:t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красивой  куклой  из  кукольного</a:t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театра Карабаса 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Барабаса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».</a:t>
            </a:r>
            <a:r>
              <a:rPr lang="ru-RU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3786182" y="5572140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http://img0.liveinternet.ru/images/attach/c/0/53/251/53251573__0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7152" y="4786322"/>
            <a:ext cx="1530494" cy="1571636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Лебедев бур Мальвина и Пьеро.jpg"/>
          <p:cNvPicPr>
            <a:picLocks noChangeAspect="1"/>
          </p:cNvPicPr>
          <p:nvPr/>
        </p:nvPicPr>
        <p:blipFill>
          <a:blip r:embed="rId2" cstate="print"/>
          <a:srcRect t="17961" b="4401"/>
          <a:stretch>
            <a:fillRect/>
          </a:stretch>
        </p:blipFill>
        <p:spPr>
          <a:xfrm>
            <a:off x="2144362" y="1714488"/>
            <a:ext cx="4855277" cy="47715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Заголовок 3"/>
          <p:cNvSpPr>
            <a:spLocks noGrp="1"/>
          </p:cNvSpPr>
          <p:nvPr>
            <p:ph type="title"/>
          </p:nvPr>
        </p:nvSpPr>
        <p:spPr>
          <a:xfrm>
            <a:off x="357158" y="428604"/>
            <a:ext cx="8501122" cy="114300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«Золотой ключик» А. Толстого, 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Мальвина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14" name="Управляющая кнопка: далее 13">
            <a:hlinkClick r:id="rId3" action="ppaction://hlinksldjump" highlightClick="1"/>
          </p:cNvPr>
          <p:cNvSpPr/>
          <p:nvPr/>
        </p:nvSpPr>
        <p:spPr>
          <a:xfrm>
            <a:off x="4179091" y="6172750"/>
            <a:ext cx="785818" cy="685250"/>
          </a:xfrm>
          <a:prstGeom prst="actionButtonForwardNex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57158" y="357166"/>
            <a:ext cx="8501122" cy="62151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«За окном порхали снежинки;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одна из них… начала расти,</a:t>
            </a: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расти,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пока наконец не превратилась  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женщину,  укутанную в тончайший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белый</a:t>
            </a: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тюль, сотканный, казалось,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из</a:t>
            </a: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миллионов снежных звездочек.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Она была так прелестна, так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нежна, вся из ослепительного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белого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льда и все же живая!»</a:t>
            </a:r>
            <a:endParaRPr kumimoji="0" lang="ru-RU" sz="37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3786182" y="5572140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http://img0.liveinternet.ru/images/attach/c/0/53/251/53251573__0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4786322"/>
            <a:ext cx="1530494" cy="1571636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снежная кор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285860"/>
            <a:ext cx="6786610" cy="48739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4179091" y="6172750"/>
            <a:ext cx="785818" cy="685250"/>
          </a:xfrm>
          <a:prstGeom prst="actionButtonForwardNex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357158" y="428604"/>
            <a:ext cx="8501122" cy="78581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«Снежная королева» Х.-К. Андерсена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solidFill>
            <a:srgbClr val="FFFF8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«Королевна быстро вышла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из-за стола, сбросила </a:t>
            </a: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белое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покрывало, и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золотые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волосы  рассыпались  у  нее  по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плечам. И сразу  же  весь  зал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заиграл  таким  блеском от </a:t>
            </a: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этих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волос, что  казалось,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солнце  отдало  весь  свой  свет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волосам  королевны». </a:t>
            </a:r>
            <a:endParaRPr kumimoji="0" lang="ru-RU" sz="37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3786182" y="5572140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http://img0.liveinternet.ru/images/attach/c/0/53/251/53251573__0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4863520"/>
            <a:ext cx="1455316" cy="1494437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57158" y="428604"/>
            <a:ext cx="8501122" cy="7858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Златовласка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» Я. и В. Гримм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66562" name="Picture 2" descr="http://virtuzor.ru/data/projects/photos/12/94/dba821b77798c52280bbbb0bb3690008.jpg"/>
          <p:cNvPicPr>
            <a:picLocks noChangeAspect="1" noChangeArrowheads="1"/>
          </p:cNvPicPr>
          <p:nvPr/>
        </p:nvPicPr>
        <p:blipFill>
          <a:blip r:embed="rId2" cstate="print"/>
          <a:srcRect l="4081" t="2714" r="4082" b="2297"/>
          <a:stretch>
            <a:fillRect/>
          </a:stretch>
        </p:blipFill>
        <p:spPr bwMode="auto">
          <a:xfrm>
            <a:off x="2928926" y="1428736"/>
            <a:ext cx="3286148" cy="5111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Управляющая кнопка: далее 6">
            <a:hlinkClick r:id="rId3" action="ppaction://hlinksldjump" highlightClick="1"/>
          </p:cNvPr>
          <p:cNvSpPr/>
          <p:nvPr/>
        </p:nvSpPr>
        <p:spPr>
          <a:xfrm>
            <a:off x="4179091" y="6172750"/>
            <a:ext cx="785818" cy="685250"/>
          </a:xfrm>
          <a:prstGeom prst="actionButtonForwardNex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0"/>
          <p:cNvSpPr txBox="1">
            <a:spLocks/>
          </p:cNvSpPr>
          <p:nvPr/>
        </p:nvSpPr>
        <p:spPr>
          <a:xfrm>
            <a:off x="714348" y="857232"/>
            <a:ext cx="7786742" cy="264320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</a:rPr>
              <a:t>Выполните  предложенное  задание.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</a:rPr>
              <a:t>Чтобы узнать ответ, 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кли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</a:rPr>
              <a:t>кните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</a:rPr>
              <a:t>  левой  кнопкой «мыши»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</a:rPr>
              <a:t> в область 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</a:rPr>
              <a:t>Ответ.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itchFamily="18" charset="0"/>
            </a:endParaRPr>
          </a:p>
        </p:txBody>
      </p:sp>
      <p:pic>
        <p:nvPicPr>
          <p:cNvPr id="4" name="Picture 2" descr="C:\Users\1\Desktop\картинки\анимированные картинки\золотая завитушка.gi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43250" y="4071942"/>
            <a:ext cx="2857500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solidFill>
            <a:srgbClr val="F79D53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«Волосы  её, цвета  </a:t>
            </a: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морковки</a:t>
            </a: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,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были  заплетены  в  две  тугие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косички, торчавшие  в  разные 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стороны;  нос  походил  на 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крошечную  картофелину,  да  к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тому  же  ещё  и  в  крапинку –</a:t>
            </a:r>
            <a:r>
              <a:rPr kumimoji="0" lang="ru-RU" sz="37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от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веснушек…  На  очень  тонкие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и</a:t>
            </a: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худые  ноги  она  натянула 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длинные  чулки  разных</a:t>
            </a:r>
            <a:r>
              <a:rPr lang="ru-RU" sz="37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цветов…»</a:t>
            </a:r>
            <a:endParaRPr kumimoji="0" lang="ru-RU" sz="37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3786182" y="5572140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6" name="Picture 2" descr="http://img0.liveinternet.ru/images/attach/c/0/53/251/53251573__0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4863520"/>
            <a:ext cx="1455316" cy="1494437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0" y="428604"/>
            <a:ext cx="8858280" cy="7858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Пеппи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Длинныйчулок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» А. Линдгрен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64514" name="Picture 2" descr="http://s03.radikal.ru/i176/0912/ef/75f5d8772d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420452"/>
            <a:ext cx="3571900" cy="51517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4143372" y="6172750"/>
            <a:ext cx="785818" cy="685250"/>
          </a:xfrm>
          <a:prstGeom prst="actionButtonForwardNex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357158" y="357166"/>
            <a:ext cx="8429684" cy="621510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«Давно-давно жил один</a:t>
            </a: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человек.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 Он  был  очень  богат…</a:t>
            </a: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Но, 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несчастью, борода  у</a:t>
            </a:r>
            <a:r>
              <a:rPr kumimoji="0" lang="ru-RU" sz="37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этого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 человека  была  </a:t>
            </a: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синяя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. </a:t>
            </a: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Эта  борода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делала его таким </a:t>
            </a: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безобразным  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страшным,  что</a:t>
            </a: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все  девушки  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женщины, </a:t>
            </a: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увидав  его,  пугались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и </a:t>
            </a:r>
            <a:r>
              <a:rPr lang="ru-RU" sz="37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прятались  по  домам». </a:t>
            </a:r>
            <a:endParaRPr kumimoji="0" lang="ru-RU" sz="37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20000"/>
                  <a:lumOff val="80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786182" y="5572140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4" name="Picture 2" descr="http://img0.liveinternet.ru/images/attach/c/0/53/251/53251573__0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4863520"/>
            <a:ext cx="1455316" cy="1494437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иняя бород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1039" y="1428736"/>
            <a:ext cx="3821923" cy="50958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Управляющая кнопка: далее 6">
            <a:hlinkClick r:id="rId3" action="ppaction://hlinksldjump" highlightClick="1"/>
          </p:cNvPr>
          <p:cNvSpPr/>
          <p:nvPr/>
        </p:nvSpPr>
        <p:spPr>
          <a:xfrm>
            <a:off x="4143372" y="6172750"/>
            <a:ext cx="785818" cy="685250"/>
          </a:xfrm>
          <a:prstGeom prst="actionButtonForwardNex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0" y="428604"/>
            <a:ext cx="8858280" cy="7858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«Синяя Борода»  Ш. Перро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/>
          <p:cNvSpPr txBox="1">
            <a:spLocks/>
          </p:cNvSpPr>
          <p:nvPr/>
        </p:nvSpPr>
        <p:spPr>
          <a:xfrm>
            <a:off x="357158" y="357166"/>
            <a:ext cx="8429684" cy="614366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«Коса  </a:t>
            </a:r>
            <a:r>
              <a:rPr kumimoji="0" lang="ru-RU" sz="37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ссиза-черная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и  не  как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у  наших девок болтается, а</a:t>
            </a:r>
            <a:r>
              <a:rPr lang="ru-RU" sz="3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ровно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прилипла  к  спине… </a:t>
            </a:r>
            <a:r>
              <a:rPr lang="ru-RU" sz="3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А  одежа  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верно  такая, что</a:t>
            </a:r>
            <a:r>
              <a:rPr lang="ru-RU" sz="3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другой  на  свете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не  найдешь.</a:t>
            </a:r>
            <a:r>
              <a:rPr lang="ru-RU" sz="3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Из  шелкового,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слышь-</a:t>
            </a:r>
            <a:r>
              <a:rPr kumimoji="0" lang="ru-RU" sz="37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ко, </a:t>
            </a:r>
            <a:r>
              <a:rPr kumimoji="0" lang="ru-RU" sz="3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малахиту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платье. Сорт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  <a:ea typeface="+mj-ea"/>
                <a:cs typeface="+mj-cs"/>
              </a:rPr>
              <a:t> 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такой</a:t>
            </a:r>
            <a:r>
              <a:rPr lang="ru-RU" sz="3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бывает.  Камень, а  на  глаз </a:t>
            </a:r>
            <a:b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 как  шелк,  хоть  рукой</a:t>
            </a:r>
            <a:r>
              <a:rPr lang="ru-RU" sz="37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погладить».</a:t>
            </a:r>
            <a:endParaRPr kumimoji="0" lang="ru-RU" sz="37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40000"/>
                  <a:lumOff val="60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3832054" y="5429264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4" name="Picture 2" descr="http://img0.liveinternet.ru/images/attach/c/0/53/251/53251573__0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4863520"/>
            <a:ext cx="1455316" cy="1494437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392877" y="428604"/>
            <a:ext cx="8358246" cy="7858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«Медной горы Хозяйка» П. Бажова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60420" name="Picture 4" descr="Файл:Сказы Бажова в рисунках Назарука 1.jpg"/>
          <p:cNvPicPr>
            <a:picLocks noChangeAspect="1" noChangeArrowheads="1"/>
          </p:cNvPicPr>
          <p:nvPr/>
        </p:nvPicPr>
        <p:blipFill>
          <a:blip r:embed="rId2" cstate="print"/>
          <a:srcRect b="9999"/>
          <a:stretch>
            <a:fillRect/>
          </a:stretch>
        </p:blipFill>
        <p:spPr bwMode="auto">
          <a:xfrm>
            <a:off x="2576513" y="1357298"/>
            <a:ext cx="3990975" cy="5143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Управляющая кнопка: далее 9">
            <a:hlinkClick r:id="rId3" action="ppaction://hlinksldjump" highlightClick="1"/>
          </p:cNvPr>
          <p:cNvSpPr/>
          <p:nvPr/>
        </p:nvSpPr>
        <p:spPr>
          <a:xfrm>
            <a:off x="4143372" y="6172750"/>
            <a:ext cx="785818" cy="685250"/>
          </a:xfrm>
          <a:prstGeom prst="actionButtonForwardNex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357166"/>
            <a:ext cx="8429684" cy="6143668"/>
          </a:xfrm>
          <a:solidFill>
            <a:srgbClr val="FF4F4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</a:p>
          <a:p>
            <a:pPr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ru-RU" sz="3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nstantia" pitchFamily="18" charset="0"/>
              </a:rPr>
              <a:t>«Жила-была в деревне маленькая девочка. Мать  любила  её  без памяти, а  бабушка  ещё  больше. Ко  дню  рождения  подарила  ей бабушка  </a:t>
            </a:r>
            <a:r>
              <a:rPr lang="ru-RU" sz="36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красную</a:t>
            </a:r>
            <a:r>
              <a:rPr lang="ru-RU" sz="3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 шапочку</a:t>
            </a:r>
            <a:r>
              <a:rPr lang="ru-RU" sz="3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nstantia" pitchFamily="18" charset="0"/>
              </a:rPr>
              <a:t>. С  тех пор  девочка  всюду  ходила  в своей  новой  шапочке».</a:t>
            </a:r>
            <a:endParaRPr lang="ru-RU" sz="3600" dirty="0">
              <a:solidFill>
                <a:schemeClr val="accent6">
                  <a:lumMod val="20000"/>
                  <a:lumOff val="80000"/>
                </a:schemeClr>
              </a:solidFill>
              <a:latin typeface="Constantia" pitchFamily="18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3857620" y="5357826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Picture 2" descr="http://img0.liveinternet.ru/images/attach/c/0/53/251/53251573__0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4863520"/>
            <a:ext cx="1455316" cy="1494437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картинки\Андерсен2\Yatskevich_24.jpg"/>
          <p:cNvPicPr>
            <a:picLocks noChangeAspect="1" noChangeArrowheads="1"/>
          </p:cNvPicPr>
          <p:nvPr/>
        </p:nvPicPr>
        <p:blipFill>
          <a:blip r:embed="rId2" cstate="print"/>
          <a:srcRect t="26428"/>
          <a:stretch>
            <a:fillRect/>
          </a:stretch>
        </p:blipFill>
        <p:spPr bwMode="auto">
          <a:xfrm>
            <a:off x="2428860" y="1428736"/>
            <a:ext cx="4269189" cy="50894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4143372" y="6172750"/>
            <a:ext cx="785818" cy="685250"/>
          </a:xfrm>
          <a:prstGeom prst="actionButtonForwardNex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92877" y="428604"/>
            <a:ext cx="8358246" cy="7858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«Красная Шапочка» Ш. Перро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357166"/>
            <a:ext cx="8429684" cy="6143668"/>
          </a:xfrm>
          <a:solidFill>
            <a:srgbClr val="80008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ru-RU" sz="3600" b="1" dirty="0" smtClean="0">
                <a:solidFill>
                  <a:schemeClr val="bg1">
                    <a:lumMod val="95000"/>
                  </a:schemeClr>
                </a:solidFill>
                <a:latin typeface="Constantia" pitchFamily="18" charset="0"/>
              </a:rPr>
              <a:t>«…он был не очень складный: чересчур длинное и плотное туловище на коротеньких и тонких ножках, да и голова тоже как будто великовата.  &lt;…&gt; На нем был очень красивый блестящий </a:t>
            </a:r>
            <a:r>
              <a:rPr lang="ru-RU" sz="3600" b="1" i="1" dirty="0" smtClean="0">
                <a:solidFill>
                  <a:schemeClr val="bg1">
                    <a:lumMod val="95000"/>
                  </a:schemeClr>
                </a:solidFill>
                <a:latin typeface="Constantia" pitchFamily="18" charset="0"/>
              </a:rPr>
              <a:t>фиолетовый</a:t>
            </a:r>
            <a:r>
              <a:rPr lang="ru-RU" sz="3600" b="1" dirty="0" smtClean="0">
                <a:solidFill>
                  <a:schemeClr val="bg1">
                    <a:lumMod val="95000"/>
                  </a:schemeClr>
                </a:solidFill>
                <a:latin typeface="Constantia" pitchFamily="18" charset="0"/>
              </a:rPr>
              <a:t> гусарский доломан… Конечно, нелепо было, что при таком костюме он прицепил на спину узкий неуклюжий плащ…»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Constantia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786182" y="5857892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392877" y="428604"/>
            <a:ext cx="8358246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«Щелкунчик» Э.-Т.-А.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Гофмана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1026" name="Picture 2" descr="http://img1.liveinternet.ru/images/attach/c/6/92/988/92988325_large_PA200183.JPG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 l="13066" t="5890" r="5923" b="15575"/>
          <a:stretch>
            <a:fillRect/>
          </a:stretch>
        </p:blipFill>
        <p:spPr bwMode="auto">
          <a:xfrm>
            <a:off x="2357422" y="1214422"/>
            <a:ext cx="4071966" cy="52541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4143372" y="6172750"/>
            <a:ext cx="785818" cy="685250"/>
          </a:xfrm>
          <a:prstGeom prst="actionButtonForwardNex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43306" y="1857364"/>
            <a:ext cx="95090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88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4429132"/>
            <a:ext cx="122180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endParaRPr lang="ru-RU" sz="8800" b="1" cap="none" spc="50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857364"/>
            <a:ext cx="92685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solidFill>
                  <a:srgbClr val="E14D7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Й</a:t>
            </a:r>
            <a:endParaRPr lang="ru-RU" sz="8800" b="1" cap="none" spc="50" dirty="0">
              <a:ln w="11430"/>
              <a:solidFill>
                <a:srgbClr val="E14D7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15206" y="4572008"/>
            <a:ext cx="82586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solidFill>
                  <a:srgbClr val="00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8800" b="1" cap="none" spc="50" dirty="0">
              <a:ln w="11430"/>
              <a:solidFill>
                <a:srgbClr val="00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3286124"/>
            <a:ext cx="95410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8800" b="1" cap="none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4500570"/>
            <a:ext cx="95410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8800" b="1" cap="none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43834" y="3000372"/>
            <a:ext cx="83388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  <a:endParaRPr lang="ru-RU" sz="88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3429000"/>
            <a:ext cx="117692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8800" b="1" cap="none" spc="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4876" y="3357562"/>
            <a:ext cx="82426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solidFill>
                  <a:srgbClr val="DF624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8800" b="1" cap="none" spc="50" dirty="0">
              <a:ln w="11430"/>
              <a:solidFill>
                <a:srgbClr val="DF624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1571612"/>
            <a:ext cx="87556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8800" b="1" cap="none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18531" y="428604"/>
            <a:ext cx="60145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Сложи  название  сказки  </a:t>
            </a:r>
          </a:p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из  данных  букв: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4744" y="5572140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15" name="Рисунок 14" descr="дюйм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6D8BB"/>
              </a:clrFrom>
              <a:clrTo>
                <a:srgbClr val="E6D8B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8476" y="3357562"/>
            <a:ext cx="5107049" cy="3343672"/>
          </a:xfrm>
          <a:prstGeom prst="rect">
            <a:avLst/>
          </a:prstGeom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 0.01873 L -0.33629 0.0187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17 0.01133 L -0.03004 -0.35592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-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027 0.02937 L 0.09618 0.018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10731E-6 L 0.26302 -0.21022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62535E-8 L 0.15104 -0.18941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62535E-6 L 0.01042 -0.19982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34783E-7 L -0.01181 -0.36633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92414E-6 L -0.14514 -0.14778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40426E-6 L -0.02708 -0.37674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3136E-6 L 0.1349 0.0603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14414" y="357166"/>
            <a:ext cx="6929486" cy="278608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Встречают  по  одёжке…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Users\1\Desktop\картинки\анимированные картинки\принцесс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00240"/>
            <a:ext cx="3309162" cy="41434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585791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Назовите  персонаж   после  ознакомления  с  информацией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(информация открывается, если щёлкнуть по слайду).</a:t>
            </a:r>
          </a:p>
          <a:p>
            <a:pPr>
              <a:lnSpc>
                <a:spcPct val="80000"/>
              </a:lnSpc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Правильный ответ можно узнать</a:t>
            </a:r>
            <a:r>
              <a:rPr lang="ru-RU" sz="3600" b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, кликнув  в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область </a:t>
            </a:r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. 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«Стоимость»  правильного   ответа: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 тезис  № 1 – 3 балла;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 тезис  № 2 – 2 балла;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 тезис  № 3 – 1 балл.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142984"/>
            <a:ext cx="8686800" cy="4786346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предупреждала жениха о том, что «…жена не рукавица: С белой ручки не стряхнешь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//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Да за пояс не заткнешь»;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носила эксклюзивное украшение в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 виде небесных светил: «Месяц под косой блестит,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//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А во лбу звезда горит»;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красотой внешнего облика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«Днем свет божий затмевает,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//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Ночью землю освещает».</a:t>
            </a:r>
          </a:p>
          <a:p>
            <a:pPr>
              <a:buNone/>
            </a:pP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798391" y="5857892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714612" y="428604"/>
            <a:ext cx="3714776" cy="7254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Эта героиня: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картинки\Андерсен2\Yatskevich_26_king_saltan.jpg"/>
          <p:cNvPicPr>
            <a:picLocks noChangeAspect="1" noChangeArrowheads="1"/>
          </p:cNvPicPr>
          <p:nvPr/>
        </p:nvPicPr>
        <p:blipFill>
          <a:blip r:embed="rId2" cstate="print"/>
          <a:srcRect t="26852"/>
          <a:stretch>
            <a:fillRect/>
          </a:stretch>
        </p:blipFill>
        <p:spPr bwMode="auto">
          <a:xfrm>
            <a:off x="2581093" y="1857364"/>
            <a:ext cx="3919733" cy="46448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392877" y="428604"/>
            <a:ext cx="8358246" cy="12858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Царевна Лебедь, «Сказка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о царе </a:t>
            </a:r>
            <a:r>
              <a:rPr kumimoji="0" lang="ru-RU" sz="36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Салтане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» А.С. Пушкина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786842" cy="5572140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благодаря счастливому стечению обстоятельств обрела респектабельный вид: «В дорогой собольей душегрейке,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/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Парчовая на маковке кичка…»;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явилась перед мужем в царском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 одеянии в окружении грозной стражи;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в одночасье лишилась всех нарядов и драгоценностей и оказалась у разбитого корыта. </a:t>
            </a: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4000496" y="5857892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2714612" y="428604"/>
            <a:ext cx="3714776" cy="7254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Эта героиня: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428596" y="571480"/>
            <a:ext cx="8358246" cy="12858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Старуха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, «Сказка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о рыбаке 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рыбке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» А.С. Пушкина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50178" name="Picture 2" descr="http://f3.s.qip.ru/56TNXKd7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1624010" y="2285992"/>
            <a:ext cx="5895981" cy="42575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186766" cy="52864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«так любил наряжаться, что тратил на новые платья все свои деньги» и «на каждый час дня у него был особый наряд»;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воспылал  желанием иметь наряд  с удивительным свойством – быть невидимым для человека глупого;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в результате остроумной аферы прогулялся по улицам города без одежды.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798391" y="5929330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6" name="Заголовок 6"/>
          <p:cNvSpPr txBox="1">
            <a:spLocks/>
          </p:cNvSpPr>
          <p:nvPr/>
        </p:nvSpPr>
        <p:spPr>
          <a:xfrm>
            <a:off x="2714612" y="428604"/>
            <a:ext cx="3714776" cy="725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Этот  герой: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ороль.jpg"/>
          <p:cNvPicPr>
            <a:picLocks noChangeAspect="1"/>
          </p:cNvPicPr>
          <p:nvPr/>
        </p:nvPicPr>
        <p:blipFill>
          <a:blip r:embed="rId2" cstate="print"/>
          <a:srcRect l="2146" t="3107" r="1687" b="9063"/>
          <a:stretch>
            <a:fillRect/>
          </a:stretch>
        </p:blipFill>
        <p:spPr>
          <a:xfrm>
            <a:off x="2571736" y="1785926"/>
            <a:ext cx="3929090" cy="47487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392877" y="428604"/>
            <a:ext cx="8358246" cy="12858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Король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, «Новое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платье короля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Х.– К.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Андерсена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858280" cy="464347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имела внешность, соответствовавшую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 её социальному статусу: «…молодица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//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Уж и впрямь была царица, Высока, стройна, бела, и умом, и всем взяла»;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однажды переоделась в нищую черницу, дабы отравить соперницу по красоте;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обожала любоваться собой перед волшебным зеркалом и хотела всегда слышать, что она «всех румяней и белее». </a:t>
            </a:r>
          </a:p>
          <a:p>
            <a:pPr>
              <a:buNone/>
            </a:pPr>
            <a:endParaRPr lang="ru-RU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798391" y="5857892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5" name="Заголовок 6"/>
          <p:cNvSpPr txBox="1">
            <a:spLocks/>
          </p:cNvSpPr>
          <p:nvPr/>
        </p:nvSpPr>
        <p:spPr>
          <a:xfrm>
            <a:off x="2714612" y="428604"/>
            <a:ext cx="3714776" cy="725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Эта героиня: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царица и зеркало.jpg"/>
          <p:cNvPicPr>
            <a:picLocks noChangeAspect="1"/>
          </p:cNvPicPr>
          <p:nvPr/>
        </p:nvPicPr>
        <p:blipFill>
          <a:blip r:embed="rId2" cstate="print"/>
          <a:srcRect t="22313"/>
          <a:stretch>
            <a:fillRect/>
          </a:stretch>
        </p:blipFill>
        <p:spPr>
          <a:xfrm>
            <a:off x="2466972" y="1714488"/>
            <a:ext cx="4210056" cy="47863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392877" y="428604"/>
            <a:ext cx="8358246" cy="12858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Мачеха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, «Сказка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о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мёртвой царевне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» А.С. Пушкина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71934" y="1928802"/>
            <a:ext cx="79220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88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3571876"/>
            <a:ext cx="80823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857364"/>
            <a:ext cx="78899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solidFill>
                  <a:srgbClr val="E14D7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8800" b="1" cap="none" spc="50" dirty="0">
              <a:ln w="11430"/>
              <a:solidFill>
                <a:srgbClr val="E14D7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58082" y="3571876"/>
            <a:ext cx="87556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solidFill>
                  <a:srgbClr val="00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8800" b="1" cap="none" spc="50" dirty="0">
              <a:ln w="11430"/>
              <a:solidFill>
                <a:srgbClr val="00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4786322"/>
            <a:ext cx="90120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endParaRPr lang="ru-RU" sz="8800" b="1" cap="none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4714884"/>
            <a:ext cx="83388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  <a:endParaRPr lang="ru-RU" sz="8800" b="1" cap="none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6512" y="2214554"/>
            <a:ext cx="82586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88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3429000"/>
            <a:ext cx="87556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8800" b="1" cap="none" spc="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4876" y="3357562"/>
            <a:ext cx="95410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solidFill>
                  <a:srgbClr val="DF624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8800" b="1" cap="none" spc="50" dirty="0">
              <a:ln w="11430"/>
              <a:solidFill>
                <a:srgbClr val="DF624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18531" y="428604"/>
            <a:ext cx="60145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Сложи  название  сказки  </a:t>
            </a:r>
          </a:p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из  данных  букв: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98391" y="5643578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14" name="Picture 2" descr="C:\Users\1\Desktop\картинки\анимированные картинки\русалочка 3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02460" y="3214686"/>
            <a:ext cx="2939081" cy="334540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19 0.00832 L -0.34288 0.0083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1064 L -0.17916 -0.23104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0.01873 L 0.08802 0.018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10731E-6 L 0.23229 -0.21022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1267E-6 L 0.17673 -0.4079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2322E-6 L -0.03629 -0.19982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6.56799E-7 L -0.10711 -0.39755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" y="-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27 0.1242 L -0.02795 -0.0333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3164E-6 L -0.05329 -0.23104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858280" cy="54292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была обезображена  мачехой, которая натёрла её соком грецкого ореха;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привела в восторг принца:«Если ты так добра, как хороша, я наряжу тебя в шёлк и бархат, надену на голову золотую корону, и ты будешь жить в моём дворце»;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вынуждена была заниматься странным рукоделием: плести мужские рубашки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 из крапивы.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4000496" y="5857892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6" name="Заголовок 6"/>
          <p:cNvSpPr txBox="1">
            <a:spLocks/>
          </p:cNvSpPr>
          <p:nvPr/>
        </p:nvSpPr>
        <p:spPr>
          <a:xfrm>
            <a:off x="2714612" y="428604"/>
            <a:ext cx="3714776" cy="725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Эта  героиня: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Марайя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8761" y="1699447"/>
            <a:ext cx="5786479" cy="4872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392877" y="428604"/>
            <a:ext cx="8358246" cy="12858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Элиза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, «Дикие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лебеди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Х.– К.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Андерсена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858280" cy="585789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стал королём, но, бормоча во сне: «Малый, сшей мне куртку да заштопай штаны!» - выдал своё происхождение;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«изо всех сил шил» одежду для горожан, но решил, что «портняжная мастерская слишком тесна для его храбрости»;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отправился путешествовать по свету, запоясавшись поясом собственного изготовления с надписью: «Семерых одним ударом».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798391" y="5857892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6" name="Заголовок 6"/>
          <p:cNvSpPr txBox="1">
            <a:spLocks/>
          </p:cNvSpPr>
          <p:nvPr/>
        </p:nvSpPr>
        <p:spPr>
          <a:xfrm>
            <a:off x="2714612" y="428604"/>
            <a:ext cx="3714776" cy="725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Этот  герой: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428596" y="428604"/>
            <a:ext cx="8358246" cy="12858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Портняжка, «Храбрый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портняжка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Я. и В.  Гримм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41986" name="Picture 2" descr="Иллюстрация к сказке Храбрый портняжка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t="17995"/>
          <a:stretch>
            <a:fillRect/>
          </a:stretch>
        </p:blipFill>
        <p:spPr bwMode="auto">
          <a:xfrm>
            <a:off x="2607455" y="1785927"/>
            <a:ext cx="3929090" cy="47149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607323" y="500042"/>
            <a:ext cx="5929354" cy="271464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Волшебные  предметы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Picture 2" descr="C:\Users\1\Desktop\картинки\анимированные картинки\туфли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0B0B09"/>
              </a:clrFrom>
              <a:clrTo>
                <a:srgbClr val="0B0B09">
                  <a:alpha val="0"/>
                </a:srgbClr>
              </a:clrTo>
            </a:clrChange>
            <a:lum bright="10000" contrast="10000"/>
          </a:blip>
          <a:srcRect/>
          <a:stretch>
            <a:fillRect/>
          </a:stretch>
        </p:blipFill>
        <p:spPr bwMode="auto">
          <a:xfrm>
            <a:off x="3857620" y="2500306"/>
            <a:ext cx="3952886" cy="39528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429684" cy="328614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Ответьте на предложенный вопрос.</a:t>
            </a:r>
          </a:p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Правильный ответ можно узнать, кликнув левой кнопкой «мыши» по изображению предмета.</a:t>
            </a:r>
          </a:p>
          <a:p>
            <a:endParaRPr lang="ru-RU" sz="3600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Picture 2" descr="C:\Users\1\Desktop\картинки\анимированные картинки\золотая завитушка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43250" y="4071942"/>
            <a:ext cx="2857500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картинки\анимированные картинки\key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20000"/>
          </a:blip>
          <a:srcRect/>
          <a:stretch>
            <a:fillRect/>
          </a:stretch>
        </p:blipFill>
        <p:spPr bwMode="auto">
          <a:xfrm>
            <a:off x="4786314" y="1928802"/>
            <a:ext cx="2306949" cy="1857388"/>
          </a:xfrm>
          <a:prstGeom prst="rect">
            <a:avLst/>
          </a:prstGeom>
          <a:noFill/>
          <a:effectLst/>
        </p:spPr>
      </p:pic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392877" y="428604"/>
            <a:ext cx="8358246" cy="135732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Герои каких сказок владели </a:t>
            </a:r>
            <a:b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</a:b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этими предметами? 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56324" name="Picture 4" descr="http://www.dacor.ru/image/product_colors/7190262PA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1785926"/>
            <a:ext cx="2143140" cy="2230839"/>
          </a:xfrm>
          <a:prstGeom prst="rect">
            <a:avLst/>
          </a:prstGeom>
          <a:noFill/>
        </p:spPr>
      </p:pic>
      <p:pic>
        <p:nvPicPr>
          <p:cNvPr id="10" name="Рисунок 9" descr="зонтик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87810">
            <a:off x="815402" y="1717069"/>
            <a:ext cx="2381250" cy="2619375"/>
          </a:xfrm>
          <a:prstGeom prst="rect">
            <a:avLst/>
          </a:prstGeom>
          <a:effectLst/>
        </p:spPr>
      </p:pic>
      <p:sp>
        <p:nvSpPr>
          <p:cNvPr id="38914" name="AutoShape 2" descr="https://sites.google.com/site/mojmoj/untitled.b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6" name="AutoShape 4" descr="https://sites.google.com/site/mojmoj/untitled.b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8" name="AutoShape 6" descr="https://sites.google.com/site/mojmoj/untitled.b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20" name="Picture 8" descr="http://s49.radikal.ru/i125/1102/a7/7430347ff7e6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4786314" y="3214686"/>
            <a:ext cx="3746463" cy="3138484"/>
          </a:xfrm>
          <a:prstGeom prst="rect">
            <a:avLst/>
          </a:prstGeom>
          <a:noFill/>
        </p:spPr>
      </p:pic>
      <p:pic>
        <p:nvPicPr>
          <p:cNvPr id="11" name="Рисунок 10" descr="флакон3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18" y="4071942"/>
            <a:ext cx="2143140" cy="235833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2" name="Капля 11"/>
          <p:cNvSpPr/>
          <p:nvPr/>
        </p:nvSpPr>
        <p:spPr>
          <a:xfrm rot="15429799">
            <a:off x="3432509" y="4734532"/>
            <a:ext cx="993095" cy="1092552"/>
          </a:xfrm>
          <a:prstGeom prst="teardrop">
            <a:avLst>
              <a:gd name="adj" fmla="val 15194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 rot="943192">
            <a:off x="3403192" y="4865325"/>
            <a:ext cx="10926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 pitchFamily="18" charset="0"/>
              </a:rPr>
              <a:t>Выпей </a:t>
            </a:r>
          </a:p>
          <a:p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 pitchFamily="18" charset="0"/>
              </a:rPr>
              <a:t>меня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392877" y="428604"/>
            <a:ext cx="8358246" cy="12858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Алиса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, «Алиса в Стране чудес»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Л. Кэрролла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2" name="Picture 2" descr="C:\Users\1\Desktop\картинки\Алиса\Марайо Либи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8761" y="1785926"/>
            <a:ext cx="5786478" cy="46291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4250529" y="5929330"/>
            <a:ext cx="642942" cy="685226"/>
          </a:xfrm>
          <a:prstGeom prst="actionButtonBackPrevious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/>
          <p:cNvSpPr txBox="1">
            <a:spLocks/>
          </p:cNvSpPr>
          <p:nvPr/>
        </p:nvSpPr>
        <p:spPr>
          <a:xfrm>
            <a:off x="392877" y="428604"/>
            <a:ext cx="8358246" cy="12858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Золушка, «Золушка»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Ш. Перро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1026" name="Picture 2" descr="C:\Users\1\Desktop\картинки\Андерсен2\Yatskevich_12.jpg"/>
          <p:cNvPicPr>
            <a:picLocks noChangeAspect="1" noChangeArrowheads="1"/>
          </p:cNvPicPr>
          <p:nvPr/>
        </p:nvPicPr>
        <p:blipFill>
          <a:blip r:embed="rId2" cstate="print"/>
          <a:srcRect t="2526" b="2754"/>
          <a:stretch>
            <a:fillRect/>
          </a:stretch>
        </p:blipFill>
        <p:spPr bwMode="auto">
          <a:xfrm>
            <a:off x="2071670" y="1714488"/>
            <a:ext cx="5000660" cy="48707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4357686" y="5857892"/>
            <a:ext cx="642942" cy="685226"/>
          </a:xfrm>
          <a:prstGeom prst="actionButtonBackPrevious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Лебедев Буратино и Мальвина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2571736" y="1720620"/>
            <a:ext cx="3857652" cy="47950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4143372" y="5857892"/>
            <a:ext cx="642942" cy="685226"/>
          </a:xfrm>
          <a:prstGeom prst="actionButtonBackPrevious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392877" y="428604"/>
            <a:ext cx="8358246" cy="12858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Буратино, «Золотой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ключик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А.Н. Толстого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14414" y="642918"/>
            <a:ext cx="6786610" cy="264320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3" descr="C:\Users\1\Desktop\картинки\анимированные картинки\книга сказок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857496"/>
            <a:ext cx="5572164" cy="33917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картинки\Андерсен\лукойе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750332" y="1808550"/>
            <a:ext cx="3643337" cy="47636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>
            <a:off x="4250529" y="5857892"/>
            <a:ext cx="642942" cy="685226"/>
          </a:xfrm>
          <a:prstGeom prst="actionButtonBackPrevious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392877" y="428604"/>
            <a:ext cx="8358246" cy="12858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Оле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6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Лукойе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, «Оле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6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Лукойе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Х.– К.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Андерсена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картинки\книги мои\книга1\книга2\ковер самолет.gif"/>
          <p:cNvPicPr>
            <a:picLocks noChangeAspect="1" noChangeArrowheads="1" noCrop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2000232" y="1857364"/>
            <a:ext cx="5253612" cy="35111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392877" y="428604"/>
            <a:ext cx="8358246" cy="12858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Кто из этих героев был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пассажиром ковра-самолёта?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5715016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1028" name="Picture 4" descr="C:\Users\1\Desktop\картинки\анимированные картинки\буратино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1785926"/>
            <a:ext cx="1383507" cy="1976438"/>
          </a:xfrm>
          <a:prstGeom prst="rect">
            <a:avLst/>
          </a:prstGeom>
          <a:noFill/>
        </p:spPr>
      </p:pic>
      <p:pic>
        <p:nvPicPr>
          <p:cNvPr id="1029" name="Picture 5" descr="C:\Users\1\Desktop\картинки\анимированные картинки\алиса и кот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714488"/>
            <a:ext cx="2357454" cy="2438091"/>
          </a:xfrm>
          <a:prstGeom prst="rect">
            <a:avLst/>
          </a:prstGeom>
          <a:noFill/>
        </p:spPr>
      </p:pic>
      <p:pic>
        <p:nvPicPr>
          <p:cNvPr id="35842" name="Picture 2" descr="http://static4.read.ru/images/booksillustrations/9822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8F5F0"/>
              </a:clrFrom>
              <a:clrTo>
                <a:srgbClr val="F8F5F0">
                  <a:alpha val="0"/>
                </a:srgbClr>
              </a:clrTo>
            </a:clrChange>
          </a:blip>
          <a:srcRect l="18685"/>
          <a:stretch>
            <a:fillRect/>
          </a:stretch>
        </p:blipFill>
        <p:spPr bwMode="auto">
          <a:xfrm>
            <a:off x="357158" y="3786190"/>
            <a:ext cx="1651089" cy="2753213"/>
          </a:xfrm>
          <a:prstGeom prst="rect">
            <a:avLst/>
          </a:prstGeom>
          <a:noFill/>
        </p:spPr>
      </p:pic>
      <p:pic>
        <p:nvPicPr>
          <p:cNvPr id="35844" name="Picture 4" descr="http://mishkabuk.ru/uploads/posts/2011-10/1319911095_neznayka.jp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4286256"/>
            <a:ext cx="1749585" cy="2214579"/>
          </a:xfrm>
          <a:prstGeom prst="rect">
            <a:avLst/>
          </a:prstGeom>
          <a:noFill/>
        </p:spPr>
      </p:pic>
      <p:pic>
        <p:nvPicPr>
          <p:cNvPr id="35846" name="Picture 6" descr="http://www.babyfor.ru/file/2801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20" y="4000504"/>
            <a:ext cx="1346919" cy="2422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58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00100" y="1071546"/>
            <a:ext cx="7286676" cy="121444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Сказочный  букет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 descr="букет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2143116"/>
            <a:ext cx="4286280" cy="4136260"/>
          </a:xfrm>
          <a:prstGeom prst="rect">
            <a:avLst/>
          </a:prstGeom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2471741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Ответьте на вопросы.</a:t>
            </a:r>
          </a:p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Правильный ответ можно узнать, кликнув левой кнопкой «мыши» в область </a:t>
            </a:r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Ответ.</a:t>
            </a:r>
          </a:p>
          <a:p>
            <a:pPr>
              <a:buNone/>
            </a:pPr>
            <a:endParaRPr lang="ru-RU" sz="3600" b="1" dirty="0" smtClean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  <a:p>
            <a:endParaRPr lang="ru-RU" sz="3600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Picture 2" descr="C:\Users\1\Desktop\картинки\анимированные картинки\золотая завитушка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43250" y="4071942"/>
            <a:ext cx="2857500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Ландыш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571744"/>
            <a:ext cx="2000264" cy="27494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00034" y="428604"/>
            <a:ext cx="8286808" cy="2071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«И только женщина поцеловала лепестки… цветок распустился. </a:t>
            </a:r>
          </a:p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…В самой чашечке на зеленом пестике цветка сидела девочка».</a:t>
            </a:r>
          </a:p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В каком цветке  родилась </a:t>
            </a:r>
            <a:r>
              <a:rPr lang="ru-RU" sz="32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Дюймовочка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?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7620" y="5357826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2050" name="Picture 2" descr="http://img.beatrisa.ru/forums/monthly_01_2009/user317/post70211_img1.jpg"/>
          <p:cNvPicPr>
            <a:picLocks noChangeAspect="1" noChangeArrowheads="1"/>
          </p:cNvPicPr>
          <p:nvPr/>
        </p:nvPicPr>
        <p:blipFill>
          <a:blip r:embed="rId3" cstate="print"/>
          <a:srcRect l="15744" t="9815"/>
          <a:stretch>
            <a:fillRect/>
          </a:stretch>
        </p:blipFill>
        <p:spPr bwMode="auto">
          <a:xfrm>
            <a:off x="6143636" y="2571744"/>
            <a:ext cx="2454530" cy="19692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 descr="роз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3786190"/>
            <a:ext cx="2104921" cy="2742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3" descr="C:\Users\1\Desktop\картинки\цветы\корзина тюльпанов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428868"/>
            <a:ext cx="2500330" cy="2500330"/>
          </a:xfrm>
          <a:prstGeom prst="rect">
            <a:avLst/>
          </a:prstGeom>
          <a:noFill/>
        </p:spPr>
      </p:pic>
      <p:pic>
        <p:nvPicPr>
          <p:cNvPr id="10" name="Picture 2" descr="http://img0.liveinternet.ru/images/attach/c/2/66/242/66242660_606228.jpg"/>
          <p:cNvPicPr>
            <a:picLocks noChangeAspect="1" noChangeArrowheads="1"/>
          </p:cNvPicPr>
          <p:nvPr/>
        </p:nvPicPr>
        <p:blipFill>
          <a:blip r:embed="rId6" cstate="print">
            <a:lum bright="20000" contrast="30000"/>
          </a:blip>
          <a:srcRect l="8703" t="6294" r="25404" b="8405"/>
          <a:stretch>
            <a:fillRect/>
          </a:stretch>
        </p:blipFill>
        <p:spPr bwMode="auto">
          <a:xfrm>
            <a:off x="5857884" y="4357694"/>
            <a:ext cx="2571768" cy="22195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Ландыш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571744"/>
            <a:ext cx="2000264" cy="27494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857620" y="5357826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2050" name="Picture 2" descr="http://img.beatrisa.ru/forums/monthly_01_2009/user317/post70211_img1.jpg"/>
          <p:cNvPicPr>
            <a:picLocks noChangeAspect="1" noChangeArrowheads="1"/>
          </p:cNvPicPr>
          <p:nvPr/>
        </p:nvPicPr>
        <p:blipFill>
          <a:blip r:embed="rId3" cstate="print"/>
          <a:srcRect l="15744" t="9815"/>
          <a:stretch>
            <a:fillRect/>
          </a:stretch>
        </p:blipFill>
        <p:spPr bwMode="auto">
          <a:xfrm>
            <a:off x="6143636" y="2571744"/>
            <a:ext cx="2454530" cy="19692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 descr="роз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3786190"/>
            <a:ext cx="2104921" cy="2742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3" descr="C:\Users\1\Desktop\картинки\цветы\корзина тюльпанов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428868"/>
            <a:ext cx="2500330" cy="250033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14348" y="642918"/>
            <a:ext cx="7858180" cy="214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Королева в одной сказке издала указ о том, чтобы к Новому году ей набрали в лесу корзину весенних цветов. Каких?</a:t>
            </a:r>
          </a:p>
          <a:p>
            <a:endParaRPr lang="ru-RU" dirty="0"/>
          </a:p>
        </p:txBody>
      </p:sp>
      <p:pic>
        <p:nvPicPr>
          <p:cNvPr id="11" name="Picture 2" descr="http://img0.liveinternet.ru/images/attach/c/2/66/242/66242660_606228.jpg"/>
          <p:cNvPicPr>
            <a:picLocks noChangeAspect="1" noChangeArrowheads="1"/>
          </p:cNvPicPr>
          <p:nvPr/>
        </p:nvPicPr>
        <p:blipFill>
          <a:blip r:embed="rId6" cstate="print">
            <a:lum bright="20000" contrast="30000"/>
          </a:blip>
          <a:srcRect l="8703" t="6294" r="25404" b="8405"/>
          <a:stretch>
            <a:fillRect/>
          </a:stretch>
        </p:blipFill>
        <p:spPr bwMode="auto">
          <a:xfrm>
            <a:off x="5857884" y="4357694"/>
            <a:ext cx="2571768" cy="22195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Ландыш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571744"/>
            <a:ext cx="2000264" cy="27494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857620" y="5357826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2050" name="Picture 2" descr="http://img.beatrisa.ru/forums/monthly_01_2009/user317/post70211_img1.jpg"/>
          <p:cNvPicPr>
            <a:picLocks noChangeAspect="1" noChangeArrowheads="1"/>
          </p:cNvPicPr>
          <p:nvPr/>
        </p:nvPicPr>
        <p:blipFill>
          <a:blip r:embed="rId3" cstate="print"/>
          <a:srcRect l="15744" t="9815"/>
          <a:stretch>
            <a:fillRect/>
          </a:stretch>
        </p:blipFill>
        <p:spPr bwMode="auto">
          <a:xfrm>
            <a:off x="6143636" y="2571744"/>
            <a:ext cx="2454530" cy="19692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 descr="роз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3786190"/>
            <a:ext cx="2104921" cy="2742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3" descr="C:\Users\1\Desktop\картинки\цветы\корзина тюльпанов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428868"/>
            <a:ext cx="2500330" cy="250033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1472" y="500042"/>
            <a:ext cx="8072494" cy="214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В Цветочном городе, где жил Незнайка, были улица Колокольчиков, бульвар Васильков. </a:t>
            </a:r>
          </a:p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Имя какого цветка носила аллея?</a:t>
            </a:r>
          </a:p>
          <a:p>
            <a:endParaRPr lang="ru-RU" dirty="0"/>
          </a:p>
        </p:txBody>
      </p:sp>
      <p:pic>
        <p:nvPicPr>
          <p:cNvPr id="10" name="Picture 2" descr="http://img0.liveinternet.ru/images/attach/c/2/66/242/66242660_606228.jpg"/>
          <p:cNvPicPr>
            <a:picLocks noChangeAspect="1" noChangeArrowheads="1"/>
          </p:cNvPicPr>
          <p:nvPr/>
        </p:nvPicPr>
        <p:blipFill>
          <a:blip r:embed="rId6" cstate="print">
            <a:lum bright="20000" contrast="30000"/>
          </a:blip>
          <a:srcRect l="8703" t="6294" r="25404" b="8405"/>
          <a:stretch>
            <a:fillRect/>
          </a:stretch>
        </p:blipFill>
        <p:spPr bwMode="auto">
          <a:xfrm>
            <a:off x="5857884" y="4357694"/>
            <a:ext cx="2571768" cy="22195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Ландыш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571744"/>
            <a:ext cx="2000264" cy="27494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857620" y="5357826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2050" name="Picture 2" descr="http://img.beatrisa.ru/forums/monthly_01_2009/user317/post70211_img1.jpg"/>
          <p:cNvPicPr>
            <a:picLocks noChangeAspect="1" noChangeArrowheads="1"/>
          </p:cNvPicPr>
          <p:nvPr/>
        </p:nvPicPr>
        <p:blipFill>
          <a:blip r:embed="rId3" cstate="print"/>
          <a:srcRect l="15744" t="9815"/>
          <a:stretch>
            <a:fillRect/>
          </a:stretch>
        </p:blipFill>
        <p:spPr bwMode="auto">
          <a:xfrm>
            <a:off x="6143636" y="2571744"/>
            <a:ext cx="2454530" cy="19692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 descr="роз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3786190"/>
            <a:ext cx="2104921" cy="2742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3" descr="C:\Users\1\Desktop\картинки\цветы\корзина тюльпанов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428868"/>
            <a:ext cx="2500330" cy="250033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57224" y="500042"/>
            <a:ext cx="7786742" cy="214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В сказке Перро «Подарки феи» героиня за трудолюбие и добродетель обрела чудесный дар: с её уст при каждом слове падали цветы. Какие?</a:t>
            </a:r>
          </a:p>
          <a:p>
            <a:endParaRPr lang="ru-RU" dirty="0"/>
          </a:p>
        </p:txBody>
      </p:sp>
      <p:pic>
        <p:nvPicPr>
          <p:cNvPr id="10" name="Picture 2" descr="http://img0.liveinternet.ru/images/attach/c/2/66/242/66242660_606228.jpg"/>
          <p:cNvPicPr>
            <a:picLocks noChangeAspect="1" noChangeArrowheads="1"/>
          </p:cNvPicPr>
          <p:nvPr/>
        </p:nvPicPr>
        <p:blipFill>
          <a:blip r:embed="rId6" cstate="print">
            <a:lum bright="20000" contrast="30000"/>
          </a:blip>
          <a:srcRect l="8703" t="6294" r="25404" b="8405"/>
          <a:stretch>
            <a:fillRect/>
          </a:stretch>
        </p:blipFill>
        <p:spPr bwMode="auto">
          <a:xfrm>
            <a:off x="5857884" y="4357694"/>
            <a:ext cx="2571768" cy="22195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214414" y="642918"/>
            <a:ext cx="6786610" cy="264320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Любопытная  арифметика</a:t>
            </a:r>
            <a:endParaRPr lang="ru-RU" sz="66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1\Desktop\картинки\анимашки\восточ красавица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706"/>
          <a:stretch>
            <a:fillRect/>
          </a:stretch>
        </p:blipFill>
        <p:spPr bwMode="auto">
          <a:xfrm>
            <a:off x="3970649" y="2714620"/>
            <a:ext cx="3764440" cy="32861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300039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Вставьте нужную цифру в название сказки.</a:t>
            </a:r>
          </a:p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Правильный ответ можно узнать, кликнув левой кнопкой «мыши» в область </a:t>
            </a:r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«Ответ»</a:t>
            </a:r>
            <a:r>
              <a:rPr lang="ru-RU" sz="3600" b="1" dirty="0" smtClean="0">
                <a:solidFill>
                  <a:schemeClr val="accent5"/>
                </a:solidFill>
                <a:latin typeface="Constantia" pitchFamily="18" charset="0"/>
              </a:rPr>
              <a:t>.</a:t>
            </a:r>
          </a:p>
          <a:p>
            <a:endParaRPr lang="ru-RU" sz="3600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Picture 2" descr="C:\Users\1\Desktop\картинки\анимированные картинки\золотая завитушка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43250" y="4071942"/>
            <a:ext cx="2857500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2471741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Ответьте на вопросы викторины.</a:t>
            </a:r>
          </a:p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Правильный ответ можно узнать, кликнув левой кнопкой «мыши» в область </a:t>
            </a:r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Ответ.</a:t>
            </a:r>
          </a:p>
          <a:p>
            <a:endParaRPr lang="ru-RU" sz="3600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Picture 2" descr="C:\Users\1\Desktop\картинки\анимированные картинки\золотая завитушка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43250" y="4071942"/>
            <a:ext cx="2857500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7158" y="3786190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ru-RU" sz="9600" b="1" cap="none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2857496"/>
            <a:ext cx="1678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none" spc="0" dirty="0" smtClean="0">
                <a:ln w="1905"/>
                <a:solidFill>
                  <a:srgbClr val="EB476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</a:t>
            </a:r>
            <a:endParaRPr lang="ru-RU" sz="11500" b="1" cap="none" spc="0" dirty="0">
              <a:ln w="1905"/>
              <a:solidFill>
                <a:srgbClr val="EB476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72330" y="3071810"/>
            <a:ext cx="185738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57620" y="4643446"/>
            <a:ext cx="190148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</a:t>
            </a:r>
            <a:endParaRPr lang="ru-RU" sz="8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5984" y="4642009"/>
            <a:ext cx="108234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</a:t>
            </a:r>
            <a:endParaRPr lang="ru-RU" sz="13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43636" y="2428868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11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57422" y="2714620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sz="115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5786" y="235743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98391" y="2285992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35753" y="571480"/>
            <a:ext cx="8072494" cy="114300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«Белоснежка   и   …   гномов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»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29388" y="4786322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905"/>
                <a:solidFill>
                  <a:srgbClr val="FF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</a:t>
            </a:r>
            <a:endParaRPr lang="ru-RU" sz="11500" b="1" cap="none" spc="0" dirty="0">
              <a:ln w="1905"/>
              <a:solidFill>
                <a:srgbClr val="FF33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100"/>
                            </p:stCondLst>
                            <p:childTnLst>
                              <p:par>
                                <p:cTn id="4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100"/>
                            </p:stCondLst>
                            <p:childTnLst>
                              <p:par>
                                <p:cTn id="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600"/>
                            </p:stCondLst>
                            <p:childTnLst>
                              <p:par>
                                <p:cTn id="6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600"/>
                            </p:stCondLst>
                            <p:childTnLst>
                              <p:par>
                                <p:cTn id="6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953E-6 L -0.15156 -0.65841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-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9" grpId="0"/>
      <p:bldP spid="17" grpId="0"/>
      <p:bldP spid="16" grpId="0"/>
      <p:bldP spid="21" grpId="0" animBg="1"/>
      <p:bldP spid="22" grpId="0"/>
      <p:bldP spid="22" grpId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535753" y="571480"/>
            <a:ext cx="8072494" cy="114300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«   …     месяцев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»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3786190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ru-RU" sz="9600" b="1" cap="none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57422" y="2714620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sz="115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000496" y="2857496"/>
            <a:ext cx="1678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none" spc="0" dirty="0" smtClean="0">
                <a:ln w="1905"/>
                <a:solidFill>
                  <a:srgbClr val="EB476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</a:t>
            </a:r>
            <a:endParaRPr lang="ru-RU" sz="11500" b="1" cap="none" spc="0" dirty="0">
              <a:ln w="1905"/>
              <a:solidFill>
                <a:srgbClr val="EB476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43636" y="2428868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11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072330" y="3071810"/>
            <a:ext cx="185738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57620" y="4643446"/>
            <a:ext cx="190148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</a:t>
            </a:r>
            <a:endParaRPr lang="ru-RU" sz="8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85984" y="4642009"/>
            <a:ext cx="108234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</a:t>
            </a:r>
            <a:endParaRPr lang="ru-RU" sz="13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235743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98391" y="2285992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88529E-6 L -0.13941 -0.37742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-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  <p:bldP spid="21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535753" y="571480"/>
            <a:ext cx="8072494" cy="114300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«   …     пряхи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»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3786190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ru-RU" sz="9600" b="1" cap="none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43636" y="2428868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115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072330" y="3071810"/>
            <a:ext cx="185738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57620" y="4643446"/>
            <a:ext cx="190148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</a:t>
            </a:r>
            <a:endParaRPr lang="ru-RU" sz="8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85984" y="4642009"/>
            <a:ext cx="108234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</a:t>
            </a:r>
            <a:endParaRPr lang="ru-RU" sz="13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2714620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sz="115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235743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98391" y="2285992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70213E-6 L -0.32517 -0.31498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  <p:bldP spid="2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535753" y="571480"/>
            <a:ext cx="8072494" cy="114300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«   …    весь свет  обойдут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»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3786190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ru-RU" sz="9600" b="1" cap="none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072330" y="3071810"/>
            <a:ext cx="185738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57620" y="4643446"/>
            <a:ext cx="190148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</a:t>
            </a:r>
            <a:endParaRPr lang="ru-RU" sz="88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85984" y="4642009"/>
            <a:ext cx="108234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</a:t>
            </a:r>
            <a:endParaRPr lang="ru-RU" sz="13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7422" y="2714620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sz="115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2357430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98391" y="2285992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75763E-7 L -0.08437 -0.36702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-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1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360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857356" y="571480"/>
            <a:ext cx="5429288" cy="242889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Бродячий  сюжет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783638" y="0"/>
            <a:ext cx="360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4391819" y="-4106099"/>
            <a:ext cx="360362" cy="857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4391819" y="2391539"/>
            <a:ext cx="360362" cy="857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http://img.babyblog.ru/9/b/7/9b7e8954486835c2e20d8bad8b93e89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714620"/>
            <a:ext cx="4090962" cy="379095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2928958"/>
          </a:xfrm>
        </p:spPr>
        <p:txBody>
          <a:bodyPr>
            <a:noAutofit/>
          </a:bodyPr>
          <a:lstStyle/>
          <a:p>
            <a:pPr lvl="0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Какие сказки объединяет общий сюжет? Уберите лишнее звено.</a:t>
            </a:r>
          </a:p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Правильный ответ можно узнать, кликнув левой кнопкой «мыши» в область </a:t>
            </a:r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«Ответ»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.</a:t>
            </a:r>
          </a:p>
          <a:p>
            <a:endParaRPr lang="ru-RU" sz="3600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Picture 2" descr="C:\Users\1\Desktop\картинки\анимированные картинки\золотая завитушка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43250" y="4071942"/>
            <a:ext cx="2857500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42910" y="1571612"/>
            <a:ext cx="7858180" cy="12858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«Сказка о мёртвой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царевне и семи богатырях»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500042"/>
            <a:ext cx="7858180" cy="7858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«Белоснежка и семь гномов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910" y="3143248"/>
            <a:ext cx="7858180" cy="7858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«Волк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 и семеро  козлят»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8391" y="4929198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11" name="Рисунок 10" descr="Белоснежка и гном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3143248"/>
            <a:ext cx="5000660" cy="3486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42910" y="2500306"/>
            <a:ext cx="7858180" cy="7143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«</a:t>
            </a:r>
            <a:r>
              <a:rPr lang="ru-RU" sz="40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Марья-Моревна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500042"/>
            <a:ext cx="7858180" cy="7143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«Спящая красавица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910" y="1500174"/>
            <a:ext cx="7858180" cy="7143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«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Шиповничек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Constantia" pitchFamily="18" charset="0"/>
                <a:ea typeface="+mj-ea"/>
                <a:cs typeface="+mj-cs"/>
              </a:rPr>
              <a:t>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98391" y="4929198"/>
            <a:ext cx="1547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Ответ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11" name="Picture 2" descr="C:\Users\1\Desktop\картинки\Андерсен2\Yatskevich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500306"/>
            <a:ext cx="8001056" cy="4000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0133" y="1142984"/>
            <a:ext cx="6643734" cy="214314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Братья наши меньшие</a:t>
            </a:r>
            <a:endParaRPr lang="ru-RU" sz="66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1618" name="Picture 2" descr="C:\Users\1\Desktop\картинки\анимированные картинки\зайка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14686"/>
            <a:ext cx="3343268" cy="278605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500034" y="785794"/>
            <a:ext cx="8229600" cy="52864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Каким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 героям русских народных сказок помогали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эти представители фауны? Установите правильные соответствия.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Правильный ответ можно узнать, </a:t>
            </a: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кли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кнув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 по слайду левой кнопкой «мыши».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2976" y="3714752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Братья Гримм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571480"/>
            <a:ext cx="6500858" cy="208638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сказке</a:t>
            </a:r>
          </a:p>
          <a:p>
            <a:r>
              <a:rPr lang="ru-RU" sz="66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говорится…</a:t>
            </a:r>
            <a:endParaRPr lang="ru-RU" sz="8800" b="1" cap="none" spc="50" dirty="0" smtClean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7282" name="Picture 2" descr="http://www.timegoesby.net/.a/6a00d8341c85cd53ef017743727da8970d-800wi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4929190" y="2500306"/>
            <a:ext cx="3352800" cy="3638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357165"/>
          <a:ext cx="8429684" cy="6215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78"/>
                <a:gridCol w="6215106"/>
              </a:tblGrid>
              <a:tr h="14084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702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8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8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8596" y="428604"/>
            <a:ext cx="308097" cy="550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</a:t>
            </a:r>
            <a:endParaRPr lang="ru-RU" sz="3600" b="1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857232"/>
            <a:ext cx="3451586" cy="5050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Иван-царевич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7818" y="2428868"/>
            <a:ext cx="308097" cy="550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</a:t>
            </a:r>
            <a:endParaRPr lang="ru-RU" sz="36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5357826"/>
            <a:ext cx="3016852" cy="892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Крошечка </a:t>
            </a:r>
          </a:p>
          <a:p>
            <a:pPr algn="ctr">
              <a:lnSpc>
                <a:spcPct val="70000"/>
              </a:lnSpc>
            </a:pP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Хаврошечка</a:t>
            </a:r>
            <a:endParaRPr lang="ru-RU" sz="3600" b="1" dirty="0" smtClean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628" y="3857628"/>
            <a:ext cx="1573893" cy="5050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Емеля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29124" y="2285992"/>
            <a:ext cx="2840842" cy="5050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Иван-дурак</a:t>
            </a:r>
            <a:endParaRPr lang="ru-RU" sz="3600" b="1" dirty="0" smtClean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14" name="Picture 4" descr="C:\Users\1\Desktop\картинки\Сказки 3\Лебедев Сивка бурка.jpg"/>
          <p:cNvPicPr>
            <a:picLocks noChangeAspect="1" noChangeArrowheads="1"/>
          </p:cNvPicPr>
          <p:nvPr/>
        </p:nvPicPr>
        <p:blipFill>
          <a:blip r:embed="rId2" cstate="print"/>
          <a:srcRect l="10336" t="1657" r="5189" b="2209"/>
          <a:stretch>
            <a:fillRect/>
          </a:stretch>
        </p:blipFill>
        <p:spPr bwMode="auto">
          <a:xfrm>
            <a:off x="357158" y="3357562"/>
            <a:ext cx="2214578" cy="1643074"/>
          </a:xfrm>
          <a:prstGeom prst="rect">
            <a:avLst/>
          </a:prstGeom>
          <a:noFill/>
        </p:spPr>
      </p:pic>
      <p:pic>
        <p:nvPicPr>
          <p:cNvPr id="1036" name="Picture 12" descr="http://img0.liveinternet.ru/images/attach/c/0/52/445/52445749_4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85926"/>
            <a:ext cx="2214578" cy="1562103"/>
          </a:xfrm>
          <a:prstGeom prst="rect">
            <a:avLst/>
          </a:prstGeom>
          <a:noFill/>
        </p:spPr>
      </p:pic>
      <p:pic>
        <p:nvPicPr>
          <p:cNvPr id="1038" name="Picture 14" descr="http://www.mirfentazy.ru/images/phocagallery/o/Oleg_Ramodin/Oleg_Ramodin_havroshechka/thumbs/phoca_thumb_l_Oleg_Ramodin_havroshechka_02.jpg"/>
          <p:cNvPicPr>
            <a:picLocks noChangeAspect="1" noChangeArrowheads="1"/>
          </p:cNvPicPr>
          <p:nvPr/>
        </p:nvPicPr>
        <p:blipFill>
          <a:blip r:embed="rId4" cstate="print"/>
          <a:srcRect l="3125" t="20106" b="17240"/>
          <a:stretch>
            <a:fillRect/>
          </a:stretch>
        </p:blipFill>
        <p:spPr bwMode="auto">
          <a:xfrm>
            <a:off x="357158" y="357166"/>
            <a:ext cx="2214578" cy="1432281"/>
          </a:xfrm>
          <a:prstGeom prst="rect">
            <a:avLst/>
          </a:prstGeom>
          <a:noFill/>
        </p:spPr>
      </p:pic>
      <p:pic>
        <p:nvPicPr>
          <p:cNvPr id="13" name="Picture 2" descr="49831021_Ivan_king_by_yalex.jpg"/>
          <p:cNvPicPr>
            <a:picLocks noChangeAspect="1" noChangeArrowheads="1"/>
          </p:cNvPicPr>
          <p:nvPr/>
        </p:nvPicPr>
        <p:blipFill>
          <a:blip r:embed="rId5" cstate="print"/>
          <a:srcRect t="23605" b="28495"/>
          <a:stretch>
            <a:fillRect/>
          </a:stretch>
        </p:blipFill>
        <p:spPr bwMode="auto">
          <a:xfrm>
            <a:off x="357158" y="5000636"/>
            <a:ext cx="2214578" cy="1598154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12581E-6 L -0.00018 0.6840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0.00023 L -0.00746 -0.6813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1 -0.08002 L -0.00591 0.253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2405 L 0.00208 -0.2220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1142984"/>
            <a:ext cx="7786742" cy="114300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Ты, моя мелодия…</a:t>
            </a:r>
          </a:p>
        </p:txBody>
      </p:sp>
      <p:pic>
        <p:nvPicPr>
          <p:cNvPr id="8193" name="Picture 1" descr="C:\Users\1\Desktop\картинки\анимированные картинки\собака с гитарой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428868"/>
            <a:ext cx="3667139" cy="366713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067 Пусть нету ни кола ни дво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71538" y="5072074"/>
            <a:ext cx="1143008" cy="1143008"/>
          </a:xfrm>
          <a:prstGeom prst="rect">
            <a:avLst/>
          </a:prstGeom>
        </p:spPr>
      </p:pic>
      <p:pic>
        <p:nvPicPr>
          <p:cNvPr id="7" name="111 Кто ходит в гости по утрам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000892" y="5072074"/>
            <a:ext cx="1143008" cy="1143008"/>
          </a:xfrm>
          <a:prstGeom prst="rect">
            <a:avLst/>
          </a:prstGeom>
        </p:spPr>
      </p:pic>
      <p:pic>
        <p:nvPicPr>
          <p:cNvPr id="8" name="197 Добрый жук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3143240" y="5072074"/>
            <a:ext cx="1214446" cy="1214446"/>
          </a:xfrm>
          <a:prstGeom prst="rect">
            <a:avLst/>
          </a:prstGeom>
        </p:spPr>
      </p:pic>
      <p:pic>
        <p:nvPicPr>
          <p:cNvPr id="9" name="114 Песня Шапокляк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9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14942" y="5072074"/>
            <a:ext cx="1143008" cy="1143008"/>
          </a:xfrm>
          <a:prstGeom prst="rect">
            <a:avLst/>
          </a:prstGeom>
        </p:spPr>
      </p:pic>
      <p:sp>
        <p:nvSpPr>
          <p:cNvPr id="11" name="Содержимое 2"/>
          <p:cNvSpPr txBox="1">
            <a:spLocks/>
          </p:cNvSpPr>
          <p:nvPr/>
        </p:nvSpPr>
        <p:spPr>
          <a:xfrm>
            <a:off x="500034" y="714356"/>
            <a:ext cx="8229600" cy="371477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Герои каких фильмов-сказок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    пели эти песни?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Для начала прослушивания кликните  по значку.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Остановить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 песню можно щелчком по слайду. Затем вернитесь к слайду с заданием.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4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1)">
                                      <p:cBhvr>
                                        <p:cTn id="12" dur="806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45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19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картинки\анимированные картинки\дети читают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7464" y="357166"/>
            <a:ext cx="6909073" cy="61260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4214810" y="5715016"/>
            <a:ext cx="857256" cy="756664"/>
          </a:xfrm>
          <a:prstGeom prst="actionButtonBackPrevious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g0.liveinternet.ru/images/attach/c/1/57/397/57397240_1270474554_3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1D3C6"/>
              </a:clrFrom>
              <a:clrTo>
                <a:srgbClr val="D1D3C6">
                  <a:alpha val="0"/>
                </a:srgbClr>
              </a:clrTo>
            </a:clrChange>
          </a:blip>
          <a:srcRect b="18750"/>
          <a:stretch>
            <a:fillRect/>
          </a:stretch>
        </p:blipFill>
        <p:spPr bwMode="auto">
          <a:xfrm>
            <a:off x="3786182" y="2071678"/>
            <a:ext cx="4371097" cy="451465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357166"/>
            <a:ext cx="7572428" cy="307181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solidFill>
                  <a:srgbClr val="FF33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72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Старая   сказка  </a:t>
            </a:r>
          </a:p>
          <a:p>
            <a:pPr algn="ctr"/>
            <a:r>
              <a:rPr lang="ru-RU" sz="7200" b="1" spc="50" dirty="0" smtClean="0">
                <a:ln w="11430"/>
                <a:solidFill>
                  <a:srgbClr val="FF33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 новый  лад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коро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1428736"/>
            <a:ext cx="4857784" cy="43031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Amanda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00958" y="5857892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750075"/>
            <a:ext cx="7858180" cy="53578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Путешествие в</a:t>
            </a:r>
          </a:p>
          <a:p>
            <a:pPr algn="ctr"/>
            <a:endParaRPr lang="ru-RU" sz="8800" b="1" cap="none" spc="50" dirty="0" smtClean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8800" b="1" spc="50" dirty="0" smtClean="0">
                <a:ln w="11430"/>
                <a:solidFill>
                  <a:srgbClr val="FF1D7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Страну  Сказок</a:t>
            </a:r>
            <a:endParaRPr lang="ru-RU" sz="8800" b="1" cap="none" spc="50" dirty="0">
              <a:ln w="11430"/>
              <a:solidFill>
                <a:srgbClr val="FF1D78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4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429684" cy="6429396"/>
          </a:xfrm>
        </p:spPr>
        <p:txBody>
          <a:bodyPr>
            <a:normAutofit fontScale="550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 smtClean="0"/>
              <a:t>      </a:t>
            </a:r>
            <a:r>
              <a:rPr lang="ru-RU" sz="5900" b="1" dirty="0" smtClean="0">
                <a:solidFill>
                  <a:schemeClr val="accent5">
                    <a:lumMod val="75000"/>
                  </a:schemeClr>
                </a:solidFill>
                <a:latin typeface="Constantia" pitchFamily="18" charset="0"/>
              </a:rPr>
              <a:t>В презентации использованы следующие иллюстративные материалы: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ru-RU" sz="3000" b="1" dirty="0" smtClean="0">
              <a:solidFill>
                <a:schemeClr val="accent5">
                  <a:lumMod val="75000"/>
                </a:schemeClr>
              </a:solidFill>
              <a:latin typeface="Constantia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5100" dirty="0" smtClean="0">
                <a:latin typeface="Constantia" pitchFamily="18" charset="0"/>
              </a:rPr>
              <a:t>Зайчик: </a:t>
            </a:r>
            <a:r>
              <a:rPr lang="ru-RU" sz="5100" u="sng" dirty="0" smtClean="0">
                <a:latin typeface="Constantia" pitchFamily="18" charset="0"/>
                <a:hlinkClick r:id="rId2"/>
              </a:rPr>
              <a:t>http://nbu4kids.files.wordpress.com/</a:t>
            </a:r>
          </a:p>
          <a:p>
            <a:pPr>
              <a:spcBef>
                <a:spcPts val="0"/>
              </a:spcBef>
              <a:buNone/>
            </a:pPr>
            <a:r>
              <a:rPr lang="ru-RU" sz="5100" u="sng" dirty="0" smtClean="0">
                <a:latin typeface="Constantia" pitchFamily="18" charset="0"/>
                <a:hlinkClick r:id="rId2"/>
              </a:rPr>
              <a:t>2011/03/d0b7d0b0d194d186d18c3.gif</a:t>
            </a:r>
            <a:r>
              <a:rPr lang="ru-RU" sz="5100" dirty="0" smtClean="0">
                <a:latin typeface="Constantia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sz="5100" dirty="0" smtClean="0">
                <a:latin typeface="Constantia" pitchFamily="18" charset="0"/>
              </a:rPr>
              <a:t>Дети, читающие книгу: </a:t>
            </a:r>
            <a:r>
              <a:rPr lang="ru-RU" sz="5100" u="sng" dirty="0" smtClean="0">
                <a:latin typeface="Constantia" pitchFamily="18" charset="0"/>
                <a:hlinkClick r:id="rId3"/>
              </a:rPr>
              <a:t>http://school156.edu.kh.ua/</a:t>
            </a:r>
          </a:p>
          <a:p>
            <a:pPr>
              <a:spcBef>
                <a:spcPts val="0"/>
              </a:spcBef>
              <a:buNone/>
            </a:pPr>
            <a:r>
              <a:rPr lang="ru-RU" sz="5100" u="sng" dirty="0" smtClean="0">
                <a:latin typeface="Constantia" pitchFamily="18" charset="0"/>
                <a:hlinkClick r:id="rId3"/>
              </a:rPr>
              <a:t>files2/</a:t>
            </a:r>
            <a:r>
              <a:rPr lang="ru-RU" sz="5100" u="sng" dirty="0" err="1" smtClean="0">
                <a:latin typeface="Constantia" pitchFamily="18" charset="0"/>
                <a:hlinkClick r:id="rId3"/>
              </a:rPr>
              <a:t>images</a:t>
            </a:r>
            <a:r>
              <a:rPr lang="ru-RU" sz="5100" u="sng" dirty="0" smtClean="0">
                <a:latin typeface="Constantia" pitchFamily="18" charset="0"/>
                <a:hlinkClick r:id="rId3"/>
              </a:rPr>
              <a:t>/563628_1.gif?size=11</a:t>
            </a:r>
            <a:r>
              <a:rPr lang="ru-RU" sz="5100" dirty="0" smtClean="0">
                <a:latin typeface="Constantia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sz="5100" dirty="0" smtClean="0">
                <a:latin typeface="Constantia" pitchFamily="18" charset="0"/>
              </a:rPr>
              <a:t> Книга сказок: </a:t>
            </a:r>
            <a:r>
              <a:rPr lang="ru-RU" sz="5100" dirty="0" smtClean="0">
                <a:latin typeface="Constantia" pitchFamily="18" charset="0"/>
                <a:hlinkClick r:id="rId4"/>
              </a:rPr>
              <a:t>http://img183.imageshack.us/img183/</a:t>
            </a:r>
          </a:p>
          <a:p>
            <a:pPr>
              <a:spcBef>
                <a:spcPts val="0"/>
              </a:spcBef>
              <a:buNone/>
            </a:pPr>
            <a:r>
              <a:rPr lang="ru-RU" sz="5100" dirty="0" smtClean="0">
                <a:latin typeface="Constantia" pitchFamily="18" charset="0"/>
                <a:hlinkClick r:id="rId4"/>
              </a:rPr>
              <a:t>5902/fairytalenl8.gif</a:t>
            </a:r>
            <a:r>
              <a:rPr lang="ru-RU" sz="5100" dirty="0" smtClean="0">
                <a:latin typeface="Constantia" pitchFamily="18" charset="0"/>
              </a:rPr>
              <a:t>  </a:t>
            </a:r>
          </a:p>
          <a:p>
            <a:pPr>
              <a:spcBef>
                <a:spcPts val="0"/>
              </a:spcBef>
              <a:buNone/>
            </a:pPr>
            <a:r>
              <a:rPr lang="ru-RU" sz="5100" dirty="0" smtClean="0">
                <a:latin typeface="Constantia" pitchFamily="18" charset="0"/>
              </a:rPr>
              <a:t>Принцесса: </a:t>
            </a:r>
            <a:r>
              <a:rPr lang="ru-RU" sz="5100" u="sng" dirty="0" smtClean="0">
                <a:latin typeface="Constantia" pitchFamily="18" charset="0"/>
                <a:hlinkClick r:id="rId5"/>
              </a:rPr>
              <a:t>http://fantasyflash.ru/anime/milash/</a:t>
            </a:r>
          </a:p>
          <a:p>
            <a:pPr>
              <a:spcBef>
                <a:spcPts val="0"/>
              </a:spcBef>
              <a:buNone/>
            </a:pPr>
            <a:r>
              <a:rPr lang="ru-RU" sz="5100" u="sng" dirty="0" err="1" smtClean="0">
                <a:latin typeface="Constantia" pitchFamily="18" charset="0"/>
                <a:hlinkClick r:id="rId5"/>
              </a:rPr>
              <a:t>image</a:t>
            </a:r>
            <a:r>
              <a:rPr lang="ru-RU" sz="5100" u="sng" dirty="0" smtClean="0">
                <a:latin typeface="Constantia" pitchFamily="18" charset="0"/>
                <a:hlinkClick r:id="rId5"/>
              </a:rPr>
              <a:t>/milash3.gif</a:t>
            </a:r>
            <a:endParaRPr lang="ru-RU" sz="5100" u="sng" dirty="0" smtClean="0">
              <a:latin typeface="Constantia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5100" dirty="0" smtClean="0">
                <a:latin typeface="Constantia" pitchFamily="18" charset="0"/>
              </a:rPr>
              <a:t>Цветной зонтик: </a:t>
            </a:r>
            <a:r>
              <a:rPr lang="en-US" sz="5100" dirty="0" smtClean="0">
                <a:latin typeface="Constantia" pitchFamily="18" charset="0"/>
                <a:hlinkClick r:id="rId6"/>
              </a:rPr>
              <a:t>http://www.magiclamp.ru/</a:t>
            </a:r>
            <a:endParaRPr lang="ru-RU" sz="5100" dirty="0" smtClean="0">
              <a:latin typeface="Constantia" pitchFamily="18" charset="0"/>
              <a:hlinkClick r:id="rId6"/>
            </a:endParaRPr>
          </a:p>
          <a:p>
            <a:pPr>
              <a:spcBef>
                <a:spcPts val="0"/>
              </a:spcBef>
              <a:buNone/>
            </a:pPr>
            <a:r>
              <a:rPr lang="en-US" sz="5100" dirty="0" err="1" smtClean="0">
                <a:latin typeface="Constantia" pitchFamily="18" charset="0"/>
                <a:hlinkClick r:id="rId6"/>
              </a:rPr>
              <a:t>detki</a:t>
            </a:r>
            <a:r>
              <a:rPr lang="en-US" sz="5100" dirty="0" smtClean="0">
                <a:latin typeface="Constantia" pitchFamily="18" charset="0"/>
                <a:hlinkClick r:id="rId6"/>
              </a:rPr>
              <a:t>/</a:t>
            </a:r>
            <a:r>
              <a:rPr lang="en-US" sz="5100" dirty="0" err="1" smtClean="0">
                <a:latin typeface="Constantia" pitchFamily="18" charset="0"/>
                <a:hlinkClick r:id="rId6"/>
              </a:rPr>
              <a:t>biblioteka</a:t>
            </a:r>
            <a:r>
              <a:rPr lang="en-US" sz="5100" dirty="0" smtClean="0">
                <a:latin typeface="Constantia" pitchFamily="18" charset="0"/>
                <a:hlinkClick r:id="rId6"/>
              </a:rPr>
              <a:t>/</a:t>
            </a:r>
            <a:r>
              <a:rPr lang="en-US" sz="5100" dirty="0" err="1" smtClean="0">
                <a:latin typeface="Constantia" pitchFamily="18" charset="0"/>
                <a:hlinkClick r:id="rId6"/>
              </a:rPr>
              <a:t>andersen</a:t>
            </a:r>
            <a:r>
              <a:rPr lang="en-US" sz="5100" dirty="0" smtClean="0">
                <a:latin typeface="Constantia" pitchFamily="18" charset="0"/>
                <a:hlinkClick r:id="rId6"/>
              </a:rPr>
              <a:t>/subbota_02.jpg</a:t>
            </a:r>
            <a:endParaRPr lang="ru-RU" sz="5100" dirty="0" smtClean="0">
              <a:latin typeface="Constantia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5100" dirty="0" smtClean="0">
                <a:latin typeface="Constantia" pitchFamily="18" charset="0"/>
              </a:rPr>
              <a:t>Букет: </a:t>
            </a:r>
            <a:r>
              <a:rPr lang="ru-RU" sz="5100" u="sng" dirty="0" smtClean="0">
                <a:latin typeface="Constantia" pitchFamily="18" charset="0"/>
                <a:hlinkClick r:id="rId7"/>
              </a:rPr>
              <a:t>http://animatedimages.su/ph/11/2/</a:t>
            </a:r>
          </a:p>
          <a:p>
            <a:pPr>
              <a:spcBef>
                <a:spcPts val="0"/>
              </a:spcBef>
              <a:buNone/>
            </a:pPr>
            <a:r>
              <a:rPr lang="ru-RU" sz="5100" u="sng" dirty="0" smtClean="0">
                <a:latin typeface="Constantia" pitchFamily="18" charset="0"/>
                <a:hlinkClick r:id="rId7"/>
              </a:rPr>
              <a:t>447671751.gif</a:t>
            </a:r>
            <a:endParaRPr lang="ru-RU" sz="5100" u="sng" dirty="0" smtClean="0">
              <a:latin typeface="Constantia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5100" dirty="0" smtClean="0">
                <a:latin typeface="Constantia" pitchFamily="18" charset="0"/>
              </a:rPr>
              <a:t>Подснежники: </a:t>
            </a:r>
            <a:r>
              <a:rPr lang="en-US" sz="5100" u="sng" dirty="0" smtClean="0">
                <a:latin typeface="Constantia" pitchFamily="18" charset="0"/>
                <a:hlinkClick r:id="rId8"/>
              </a:rPr>
              <a:t>http://img0.liveinternet.ru/images/</a:t>
            </a:r>
            <a:endParaRPr lang="ru-RU" sz="5100" u="sng" dirty="0" smtClean="0">
              <a:latin typeface="Constantia" pitchFamily="18" charset="0"/>
              <a:hlinkClick r:id="rId8"/>
            </a:endParaRPr>
          </a:p>
          <a:p>
            <a:pPr>
              <a:spcBef>
                <a:spcPts val="0"/>
              </a:spcBef>
              <a:buNone/>
            </a:pPr>
            <a:r>
              <a:rPr lang="en-US" sz="5100" u="sng" dirty="0" smtClean="0">
                <a:latin typeface="Constantia" pitchFamily="18" charset="0"/>
                <a:hlinkClick r:id="rId8"/>
              </a:rPr>
              <a:t>attach/c/2/66/242/66242660_606228.jpg</a:t>
            </a:r>
            <a:r>
              <a:rPr lang="ru-RU" sz="5100" u="sng" dirty="0" smtClean="0">
                <a:latin typeface="Constantia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endParaRPr lang="ru-RU" sz="5100" dirty="0" smtClean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635795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Ромашка:</a:t>
            </a:r>
            <a:r>
              <a:rPr lang="ru-RU" sz="2800" dirty="0" smtClean="0">
                <a:latin typeface="Constantia" pitchFamily="18" charset="0"/>
                <a:hlinkClick r:id="rId2"/>
              </a:rPr>
              <a:t> </a:t>
            </a:r>
            <a:r>
              <a:rPr lang="en-US" sz="2800" dirty="0" smtClean="0">
                <a:latin typeface="Constantia" pitchFamily="18" charset="0"/>
                <a:hlinkClick r:id="rId2"/>
              </a:rPr>
              <a:t>http://img.beatrisa.ru/forums/</a:t>
            </a:r>
            <a:endParaRPr lang="ru-RU" sz="2800" dirty="0" smtClean="0">
              <a:latin typeface="Constantia" pitchFamily="18" charset="0"/>
              <a:hlinkClick r:id="rId2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en-US" sz="2800" dirty="0" smtClean="0">
                <a:latin typeface="Constantia" pitchFamily="18" charset="0"/>
                <a:hlinkClick r:id="rId2"/>
              </a:rPr>
              <a:t>monthly_01_2009/user317/post70211_img1.jpg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Зеркало: </a:t>
            </a:r>
            <a:r>
              <a:rPr lang="en-US" sz="2800" dirty="0" smtClean="0">
                <a:latin typeface="Constantia" pitchFamily="18" charset="0"/>
                <a:hlinkClick r:id="rId3"/>
              </a:rPr>
              <a:t>http://www.vistamebel.ru/upload/iblock/</a:t>
            </a:r>
            <a:endParaRPr lang="ru-RU" sz="2800" dirty="0" smtClean="0">
              <a:latin typeface="Constantia" pitchFamily="18" charset="0"/>
              <a:hlinkClick r:id="rId3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en-US" sz="2800" dirty="0" smtClean="0">
                <a:latin typeface="Constantia" pitchFamily="18" charset="0"/>
                <a:hlinkClick r:id="rId3"/>
              </a:rPr>
              <a:t>9e3/947_big.jpg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Зонт черный: </a:t>
            </a:r>
            <a:r>
              <a:rPr lang="en-US" sz="2800" dirty="0" smtClean="0">
                <a:latin typeface="Constantia" pitchFamily="18" charset="0"/>
                <a:hlinkClick r:id="rId4"/>
              </a:rPr>
              <a:t>http://www.dacor.ru/image/</a:t>
            </a:r>
            <a:endParaRPr lang="ru-RU" sz="2800" dirty="0" smtClean="0">
              <a:latin typeface="Constantia" pitchFamily="18" charset="0"/>
              <a:hlinkClick r:id="rId4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en-US" sz="2800" dirty="0" err="1" smtClean="0">
                <a:latin typeface="Constantia" pitchFamily="18" charset="0"/>
                <a:hlinkClick r:id="rId4"/>
              </a:rPr>
              <a:t>product_colors</a:t>
            </a:r>
            <a:r>
              <a:rPr lang="en-US" sz="2800" dirty="0" smtClean="0">
                <a:latin typeface="Constantia" pitchFamily="18" charset="0"/>
                <a:hlinkClick r:id="rId4"/>
              </a:rPr>
              <a:t>/7190262PA2.jpg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Иван-царевич на Сером волке (худ. А. Яцкевич):</a:t>
            </a:r>
            <a:r>
              <a:rPr lang="en-US" sz="2800" dirty="0" smtClean="0">
                <a:latin typeface="Constantia" pitchFamily="18" charset="0"/>
              </a:rPr>
              <a:t> </a:t>
            </a:r>
            <a:r>
              <a:rPr lang="en-US" sz="2800" dirty="0" smtClean="0">
                <a:latin typeface="Constantia" pitchFamily="18" charset="0"/>
                <a:hlinkClick r:id="rId5"/>
              </a:rPr>
              <a:t>http://itmages.ru/image/view/813314/eb741ee8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Ландыш: </a:t>
            </a:r>
            <a:r>
              <a:rPr lang="ru-RU" sz="2800" u="sng" dirty="0" smtClean="0">
                <a:latin typeface="Constantia" pitchFamily="18" charset="0"/>
                <a:hlinkClick r:id="rId6"/>
              </a:rPr>
              <a:t>http://www.med-travy.ru/wp-content/uploads/2012/06/4034481_adfa6e68.jpg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Король и королева на фоне замка: </a:t>
            </a:r>
            <a:r>
              <a:rPr lang="en-US" sz="2800" dirty="0" smtClean="0">
                <a:latin typeface="Constantia" pitchFamily="18" charset="0"/>
                <a:hlinkClick r:id="rId7"/>
              </a:rPr>
              <a:t>http://img1.liveinternet.ru/images/attach/c/7/95/239/95239143_116526070.jpg</a:t>
            </a:r>
            <a:endParaRPr lang="ru-RU" sz="2800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Принц и принцесса: </a:t>
            </a:r>
            <a:r>
              <a:rPr lang="en-US" sz="2800" dirty="0" smtClean="0">
                <a:latin typeface="Constantia" pitchFamily="18" charset="0"/>
                <a:hlinkClick r:id="rId8"/>
              </a:rPr>
              <a:t>http://img.babyblog.ru/9/b/7/9b7e8954486835c2e20d8bad8b93e897.gif</a:t>
            </a:r>
            <a:endParaRPr lang="ru-RU" sz="2800" dirty="0" smtClean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572560" cy="642939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Емеля и щука: </a:t>
            </a:r>
            <a:r>
              <a:rPr lang="en-US" sz="2800" dirty="0" smtClean="0">
                <a:latin typeface="Constantia" pitchFamily="18" charset="0"/>
                <a:hlinkClick r:id="rId2"/>
              </a:rPr>
              <a:t>http://forum.na-svyazi.ru/</a:t>
            </a:r>
            <a:r>
              <a:rPr lang="ru-RU" sz="2800" dirty="0" smtClean="0">
                <a:latin typeface="Constantia" pitchFamily="18" charset="0"/>
                <a:hlinkClick r:id="rId2"/>
              </a:rPr>
              <a:t> </a:t>
            </a:r>
            <a:r>
              <a:rPr lang="en-US" sz="2800" dirty="0" smtClean="0">
                <a:latin typeface="Constantia" pitchFamily="18" charset="0"/>
                <a:hlinkClick r:id="rId2"/>
              </a:rPr>
              <a:t>uploads/post-31726-1285865111_thumb.jpg</a:t>
            </a:r>
            <a:endParaRPr lang="ru-RU" sz="2800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Щелкунчик (худ. А.В. </a:t>
            </a:r>
            <a:r>
              <a:rPr lang="ru-RU" sz="2800" dirty="0" err="1" smtClean="0">
                <a:latin typeface="Constantia" pitchFamily="18" charset="0"/>
              </a:rPr>
              <a:t>Арматынская</a:t>
            </a:r>
            <a:r>
              <a:rPr lang="ru-RU" sz="2800" dirty="0" smtClean="0">
                <a:latin typeface="Constantia" pitchFamily="18" charset="0"/>
              </a:rPr>
              <a:t>): </a:t>
            </a:r>
            <a:r>
              <a:rPr lang="en-US" sz="2800" dirty="0" smtClean="0">
                <a:latin typeface="Constantia" pitchFamily="18" charset="0"/>
                <a:hlinkClick r:id="rId3"/>
              </a:rPr>
              <a:t>http://www.liveinternet.ru/users/oleska2112/</a:t>
            </a:r>
            <a:endParaRPr lang="ru-RU" sz="2800" dirty="0" smtClean="0">
              <a:latin typeface="Constantia" pitchFamily="18" charset="0"/>
              <a:hlinkClick r:id="rId3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en-US" sz="2800" dirty="0" smtClean="0">
                <a:latin typeface="Constantia" pitchFamily="18" charset="0"/>
                <a:hlinkClick r:id="rId3"/>
              </a:rPr>
              <a:t>post244623093</a:t>
            </a:r>
            <a:endParaRPr lang="ru-RU" sz="2800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Русалочка: </a:t>
            </a:r>
            <a:r>
              <a:rPr lang="ru-RU" sz="2800" u="sng" dirty="0" smtClean="0">
                <a:latin typeface="Constantia" pitchFamily="18" charset="0"/>
                <a:hlinkClick r:id="rId4"/>
              </a:rPr>
              <a:t>http://kolyan.net/uploads/posts/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u="sng" dirty="0" smtClean="0">
                <a:latin typeface="Constantia" pitchFamily="18" charset="0"/>
                <a:hlinkClick r:id="rId4"/>
              </a:rPr>
              <a:t>2010-01/1264745415_mult_016.gif</a:t>
            </a:r>
            <a:endParaRPr lang="ru-RU" sz="2800" u="sng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Тюльпаны в корзине: </a:t>
            </a:r>
            <a:r>
              <a:rPr lang="ru-RU" sz="2800" u="sng" dirty="0" smtClean="0">
                <a:latin typeface="Constantia" pitchFamily="18" charset="0"/>
                <a:hlinkClick r:id="rId5"/>
              </a:rPr>
              <a:t>http://vsyaanimaciya.ru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u="sng" dirty="0" smtClean="0">
                <a:latin typeface="Constantia" pitchFamily="18" charset="0"/>
                <a:hlinkClick r:id="rId5"/>
              </a:rPr>
              <a:t>/</a:t>
            </a:r>
            <a:r>
              <a:rPr lang="ru-RU" sz="2800" u="sng" dirty="0" err="1" smtClean="0">
                <a:latin typeface="Constantia" pitchFamily="18" charset="0"/>
                <a:hlinkClick r:id="rId5"/>
              </a:rPr>
              <a:t>ph</a:t>
            </a:r>
            <a:r>
              <a:rPr lang="ru-RU" sz="2800" u="sng" dirty="0" smtClean="0">
                <a:latin typeface="Constantia" pitchFamily="18" charset="0"/>
                <a:hlinkClick r:id="rId5"/>
              </a:rPr>
              <a:t>/240/2/551670238.gif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err="1" smtClean="0">
                <a:latin typeface="Constantia" pitchFamily="18" charset="0"/>
              </a:rPr>
              <a:t>Крошечка-Хаврошечка</a:t>
            </a:r>
            <a:r>
              <a:rPr lang="ru-RU" sz="2800" dirty="0" smtClean="0">
                <a:latin typeface="Constantia" pitchFamily="18" charset="0"/>
              </a:rPr>
              <a:t>: </a:t>
            </a:r>
            <a:r>
              <a:rPr lang="en-US" sz="2800" dirty="0" smtClean="0">
                <a:latin typeface="Constantia" pitchFamily="18" charset="0"/>
                <a:hlinkClick r:id="rId6"/>
              </a:rPr>
              <a:t>http://russian-folk-tales.narod.ru/galery/k.jpg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Буква Ж: </a:t>
            </a:r>
            <a:r>
              <a:rPr lang="ru-RU" sz="2800" u="sng" dirty="0" smtClean="0">
                <a:latin typeface="Constantia" pitchFamily="18" charset="0"/>
                <a:hlinkClick r:id="rId7"/>
              </a:rPr>
              <a:t>http://img-fotki.yandex.ru/get/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u="sng" dirty="0" smtClean="0">
                <a:latin typeface="Constantia" pitchFamily="18" charset="0"/>
                <a:hlinkClick r:id="rId7"/>
              </a:rPr>
              <a:t>5309/113882196.df/0_66ff4_6c260291_XL</a:t>
            </a:r>
            <a:endParaRPr lang="ru-RU" sz="2800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Буква Я: </a:t>
            </a:r>
            <a:r>
              <a:rPr lang="ru-RU" sz="2800" u="sng" dirty="0" smtClean="0">
                <a:latin typeface="Constantia" pitchFamily="18" charset="0"/>
                <a:hlinkClick r:id="rId8"/>
              </a:rPr>
              <a:t>http://lubov-pavlovna.ucoz.ru/bukv/ja3.jpg</a:t>
            </a:r>
            <a:endParaRPr lang="ru-RU" sz="2800" u="sng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2800" dirty="0" smtClean="0">
                <a:latin typeface="Constantia" pitchFamily="18" charset="0"/>
              </a:rPr>
              <a:t>Завиток: </a:t>
            </a:r>
            <a:r>
              <a:rPr lang="ru-RU" sz="2800" dirty="0" smtClean="0">
                <a:latin typeface="Constantia" pitchFamily="18" charset="0"/>
                <a:hlinkClick r:id="rId9"/>
              </a:rPr>
              <a:t>http://blestki.com/linii.htm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ru-RU" dirty="0" smtClean="0">
                <a:latin typeface="Constantia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501122" cy="642939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Иллюстрации В. </a:t>
            </a:r>
            <a:r>
              <a:rPr lang="ru-RU" sz="2800" dirty="0" err="1" smtClean="0">
                <a:latin typeface="Constantia" pitchFamily="18" charset="0"/>
              </a:rPr>
              <a:t>Ерко</a:t>
            </a:r>
            <a:r>
              <a:rPr lang="ru-RU" sz="2800" dirty="0" smtClean="0">
                <a:latin typeface="Constantia" pitchFamily="18" charset="0"/>
              </a:rPr>
              <a:t> к сказке «Снежная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 королева»: 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hlinkClick r:id="rId2"/>
              </a:rPr>
              <a:t>http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hlinkClick r:id="rId2"/>
              </a:rPr>
              <a:t>: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hlinkClick r:id="rId2"/>
              </a:rPr>
              <a:t>//anastgal.livejornal.com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hlinkClick r:id="rId2"/>
              </a:rPr>
              <a:t>//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hlinkClick r:id="rId2"/>
              </a:rPr>
              <a:t>history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hlinkClick r:id="rId2"/>
              </a:rPr>
              <a:t>/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hlinkClick r:id="rId2"/>
              </a:rPr>
              <a:t>item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hlinkClick r:id="rId2"/>
              </a:rPr>
              <a:t>/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  <a:hlinkClick r:id="rId2"/>
              </a:rPr>
              <a:t>133-andersen-snezhnaia-koroleva-illustacii</a:t>
            </a: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  <a:latin typeface="Constantia" pitchFamily="18" charset="0"/>
              </a:rPr>
              <a:t> </a:t>
            </a:r>
            <a:endParaRPr lang="ru-RU" sz="2800" dirty="0" smtClean="0">
              <a:solidFill>
                <a:schemeClr val="bg2">
                  <a:lumMod val="50000"/>
                </a:schemeClr>
              </a:solidFill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Оле –</a:t>
            </a:r>
            <a:r>
              <a:rPr lang="ru-RU" sz="2800" dirty="0" err="1" smtClean="0">
                <a:latin typeface="Constantia" pitchFamily="18" charset="0"/>
              </a:rPr>
              <a:t>Лукойе</a:t>
            </a:r>
            <a:r>
              <a:rPr lang="ru-RU" sz="2800" dirty="0" smtClean="0">
                <a:latin typeface="Constantia" pitchFamily="18" charset="0"/>
              </a:rPr>
              <a:t> (худ. И. Борисова):</a:t>
            </a:r>
            <a:r>
              <a:rPr lang="en-US" sz="2800" dirty="0" smtClean="0">
                <a:latin typeface="Constantia" pitchFamily="18" charset="0"/>
              </a:rPr>
              <a:t> </a:t>
            </a:r>
            <a:r>
              <a:rPr lang="en-US" sz="2800" dirty="0" smtClean="0">
                <a:latin typeface="Constantia" pitchFamily="18" charset="0"/>
                <a:hlinkClick r:id="rId3"/>
              </a:rPr>
              <a:t>http://bukvart.ru/</a:t>
            </a:r>
            <a:endParaRPr lang="ru-RU" sz="2800" dirty="0" smtClean="0">
              <a:latin typeface="Constantia" pitchFamily="18" charset="0"/>
              <a:hlinkClick r:id="rId3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en-US" sz="2800" dirty="0" smtClean="0">
                <a:latin typeface="Constantia" pitchFamily="18" charset="0"/>
                <a:hlinkClick r:id="rId3"/>
              </a:rPr>
              <a:t>images/stories/</a:t>
            </a:r>
            <a:r>
              <a:rPr lang="en-US" sz="2800" dirty="0" err="1" smtClean="0">
                <a:latin typeface="Constantia" pitchFamily="18" charset="0"/>
                <a:hlinkClick r:id="rId3"/>
              </a:rPr>
              <a:t>stati</a:t>
            </a:r>
            <a:r>
              <a:rPr lang="en-US" sz="2800" dirty="0" smtClean="0">
                <a:latin typeface="Constantia" pitchFamily="18" charset="0"/>
                <a:hlinkClick r:id="rId3"/>
              </a:rPr>
              <a:t>/</a:t>
            </a:r>
            <a:r>
              <a:rPr lang="en-US" sz="2800" dirty="0" err="1" smtClean="0">
                <a:latin typeface="Constantia" pitchFamily="18" charset="0"/>
                <a:hlinkClick r:id="rId3"/>
              </a:rPr>
              <a:t>skazki</a:t>
            </a:r>
            <a:r>
              <a:rPr lang="en-US" sz="2800" dirty="0" smtClean="0">
                <a:latin typeface="Constantia" pitchFamily="18" charset="0"/>
                <a:hlinkClick r:id="rId3"/>
              </a:rPr>
              <a:t>/andersen.jpg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err="1" smtClean="0">
                <a:latin typeface="Constantia" pitchFamily="18" charset="0"/>
              </a:rPr>
              <a:t>Дюймовочка</a:t>
            </a:r>
            <a:r>
              <a:rPr lang="ru-RU" sz="2800" dirty="0" smtClean="0">
                <a:latin typeface="Constantia" pitchFamily="18" charset="0"/>
              </a:rPr>
              <a:t>: </a:t>
            </a:r>
            <a:r>
              <a:rPr lang="ru-RU" sz="2800" u="sng" dirty="0" smtClean="0">
                <a:latin typeface="Constantia" pitchFamily="18" charset="0"/>
                <a:hlinkClick r:id="rId4"/>
              </a:rPr>
              <a:t>http://img1.liveinternet.ru/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u="sng" dirty="0" err="1" smtClean="0">
                <a:latin typeface="Constantia" pitchFamily="18" charset="0"/>
                <a:hlinkClick r:id="rId4"/>
              </a:rPr>
              <a:t>images</a:t>
            </a:r>
            <a:r>
              <a:rPr lang="ru-RU" sz="2800" u="sng" dirty="0" smtClean="0">
                <a:latin typeface="Constantia" pitchFamily="18" charset="0"/>
                <a:hlinkClick r:id="rId4"/>
              </a:rPr>
              <a:t>/</a:t>
            </a:r>
            <a:r>
              <a:rPr lang="ru-RU" sz="2800" u="sng" dirty="0" err="1" smtClean="0">
                <a:latin typeface="Constantia" pitchFamily="18" charset="0"/>
                <a:hlinkClick r:id="rId4"/>
              </a:rPr>
              <a:t>attach</a:t>
            </a:r>
            <a:r>
              <a:rPr lang="ru-RU" sz="2800" u="sng" dirty="0" smtClean="0">
                <a:latin typeface="Constantia" pitchFamily="18" charset="0"/>
                <a:hlinkClick r:id="rId4"/>
              </a:rPr>
              <a:t>/</a:t>
            </a:r>
            <a:r>
              <a:rPr lang="ru-RU" sz="2800" u="sng" dirty="0" err="1" smtClean="0">
                <a:latin typeface="Constantia" pitchFamily="18" charset="0"/>
                <a:hlinkClick r:id="rId4"/>
              </a:rPr>
              <a:t>c</a:t>
            </a:r>
            <a:r>
              <a:rPr lang="ru-RU" sz="2800" u="sng" dirty="0" smtClean="0">
                <a:latin typeface="Constantia" pitchFamily="18" charset="0"/>
                <a:hlinkClick r:id="rId4"/>
              </a:rPr>
              <a:t>/5/89/172/89172533_010_01.jpg</a:t>
            </a:r>
            <a:r>
              <a:rPr lang="ru-RU" sz="2800" dirty="0" smtClean="0">
                <a:latin typeface="Constantia" pitchFamily="18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Иллюстрации А. Яцкевича (Золушка, Спящая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 красавица, Царевна-Лебедь, Кот в сапогах,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 Красная Шапочка) с сайта: </a:t>
            </a:r>
            <a:r>
              <a:rPr lang="en-US" sz="2800" dirty="0" smtClean="0">
                <a:latin typeface="Constantia" pitchFamily="18" charset="0"/>
                <a:hlinkClick r:id="rId5"/>
              </a:rPr>
              <a:t>http://niiskazy.diary.ru</a:t>
            </a:r>
            <a:endParaRPr lang="ru-RU" sz="2800" dirty="0" smtClean="0">
              <a:latin typeface="Constantia" pitchFamily="18" charset="0"/>
            </a:endParaRPr>
          </a:p>
          <a:p>
            <a:pPr lvl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Цифра 10: </a:t>
            </a:r>
            <a:r>
              <a:rPr lang="ru-RU" sz="2800" u="sng" dirty="0" smtClean="0">
                <a:latin typeface="Constantia" pitchFamily="18" charset="0"/>
                <a:hlinkClick r:id="rId6"/>
              </a:rPr>
              <a:t>http://www.newanimation.ru/publ/</a:t>
            </a:r>
          </a:p>
          <a:p>
            <a:pPr lvl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u="sng" dirty="0" err="1" smtClean="0">
                <a:latin typeface="Constantia" pitchFamily="18" charset="0"/>
                <a:hlinkClick r:id="rId6"/>
              </a:rPr>
              <a:t>jarkie_bukvy_i_cifry</a:t>
            </a:r>
            <a:r>
              <a:rPr lang="ru-RU" sz="2800" u="sng" dirty="0" smtClean="0">
                <a:latin typeface="Constantia" pitchFamily="18" charset="0"/>
                <a:hlinkClick r:id="rId6"/>
              </a:rPr>
              <a:t>/</a:t>
            </a:r>
            <a:r>
              <a:rPr lang="ru-RU" sz="2800" u="sng" dirty="0" err="1" smtClean="0">
                <a:latin typeface="Constantia" pitchFamily="18" charset="0"/>
                <a:hlinkClick r:id="rId6"/>
              </a:rPr>
              <a:t>skazochnye_cifry</a:t>
            </a:r>
            <a:r>
              <a:rPr lang="ru-RU" sz="2800" u="sng" dirty="0" smtClean="0">
                <a:latin typeface="Constantia" pitchFamily="18" charset="0"/>
                <a:hlinkClick r:id="rId6"/>
              </a:rPr>
              <a:t>/</a:t>
            </a:r>
            <a:r>
              <a:rPr lang="ru-RU" sz="2800" u="sng" dirty="0" err="1" smtClean="0">
                <a:latin typeface="Constantia" pitchFamily="18" charset="0"/>
                <a:hlinkClick r:id="rId6"/>
              </a:rPr>
              <a:t>skazochnye_cifry</a:t>
            </a:r>
            <a:r>
              <a:rPr lang="ru-RU" sz="2800" u="sng" dirty="0" smtClean="0">
                <a:latin typeface="Constantia" pitchFamily="18" charset="0"/>
                <a:hlinkClick r:id="rId6"/>
              </a:rPr>
              <a:t>/131-1-0-141</a:t>
            </a:r>
            <a:endParaRPr lang="ru-RU" sz="2800" u="sng" dirty="0" smtClean="0">
              <a:latin typeface="Constantia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Constantia" pitchFamily="18" charset="0"/>
              </a:rPr>
              <a:t>Король </a:t>
            </a:r>
            <a:r>
              <a:rPr lang="ru-RU" sz="2800" dirty="0" err="1" smtClean="0">
                <a:latin typeface="Constantia" pitchFamily="18" charset="0"/>
              </a:rPr>
              <a:t>Дроздобород</a:t>
            </a:r>
            <a:r>
              <a:rPr lang="ru-RU" sz="2800" dirty="0" smtClean="0">
                <a:latin typeface="Constantia" pitchFamily="18" charset="0"/>
              </a:rPr>
              <a:t> (худ В. Аникин): </a:t>
            </a:r>
            <a:r>
              <a:rPr lang="en-US" sz="2800" u="sng" dirty="0" smtClean="0">
                <a:latin typeface="Constantia" pitchFamily="18" charset="0"/>
                <a:hlinkClick r:id="rId7"/>
              </a:rPr>
              <a:t>http://illustrators.ru/illustrations/336485#</a:t>
            </a:r>
            <a:endParaRPr lang="ru-RU" sz="2800" u="sng" dirty="0" smtClean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3281</TotalTime>
  <Words>2240</Words>
  <Application>Microsoft Office PowerPoint</Application>
  <PresentationFormat>Экран (4:3)</PresentationFormat>
  <Paragraphs>409</Paragraphs>
  <Slides>105</Slides>
  <Notes>2</Notes>
  <HiddenSlides>36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105</vt:i4>
      </vt:variant>
    </vt:vector>
  </HeadingPairs>
  <TitlesOfParts>
    <vt:vector size="10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«Бременские музыканты»</vt:lpstr>
      <vt:lpstr>Слайд 12</vt:lpstr>
      <vt:lpstr>«Златовласка»</vt:lpstr>
      <vt:lpstr>Слайд 14</vt:lpstr>
      <vt:lpstr>«Стоптанные туфельки»</vt:lpstr>
      <vt:lpstr>Слайд 16</vt:lpstr>
      <vt:lpstr>«Госпожа Метелица»</vt:lpstr>
      <vt:lpstr>Слайд 18</vt:lpstr>
      <vt:lpstr>«Король Дроздобород»</vt:lpstr>
      <vt:lpstr>Слайд 20</vt:lpstr>
      <vt:lpstr>Слайд 21</vt:lpstr>
      <vt:lpstr>«Красная Шапочка»</vt:lpstr>
      <vt:lpstr>Слайд 23</vt:lpstr>
      <vt:lpstr>«Спящая красавица»</vt:lpstr>
      <vt:lpstr>Слайд 25</vt:lpstr>
      <vt:lpstr>«Спящая красавица»</vt:lpstr>
      <vt:lpstr>Слайд 27</vt:lpstr>
      <vt:lpstr>«Золушка»</vt:lpstr>
      <vt:lpstr>Слайд 29</vt:lpstr>
      <vt:lpstr>«Кот в сапогах»</vt:lpstr>
      <vt:lpstr>Слайд 31</vt:lpstr>
      <vt:lpstr>Слайд 32</vt:lpstr>
      <vt:lpstr>Слайд 33</vt:lpstr>
      <vt:lpstr>  «Девочка  с  кудрявыми  голубыми   волосами  опять высунулась  в   окошко, протерла и  широко   открыла заспанные  хорошенькие    глаза. Эта  девочка  была  самой   красивой  куклой  из  кукольного   театра Карабаса Барабаса». </vt:lpstr>
      <vt:lpstr>«Золотой ключик» А. Толстого, Мальвина</vt:lpstr>
      <vt:lpstr>Слайд 36</vt:lpstr>
      <vt:lpstr>«Снежная королева» Х.-К. Андерсена</vt:lpstr>
      <vt:lpstr>Слайд 38</vt:lpstr>
      <vt:lpstr>«Златовласка» Я. и В. Гримм</vt:lpstr>
      <vt:lpstr>Слайд 40</vt:lpstr>
      <vt:lpstr>«Пеппи Длинныйчулок» А. Линдгрен</vt:lpstr>
      <vt:lpstr>Слайд 42</vt:lpstr>
      <vt:lpstr>«Синяя Борода»  Ш. Перро</vt:lpstr>
      <vt:lpstr>Слайд 44</vt:lpstr>
      <vt:lpstr>«Медной горы Хозяйка» П. Бажова</vt:lpstr>
      <vt:lpstr>Слайд 46</vt:lpstr>
      <vt:lpstr>«Красная Шапочка» Ш. Перро</vt:lpstr>
      <vt:lpstr>Слайд 48</vt:lpstr>
      <vt:lpstr>Слайд 49</vt:lpstr>
      <vt:lpstr>Слайд 50</vt:lpstr>
      <vt:lpstr>Слайд 51</vt:lpstr>
      <vt:lpstr>Эта героиня:</vt:lpstr>
      <vt:lpstr>Слайд 53</vt:lpstr>
      <vt:lpstr>Эта героиня: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Герои каких сказок владели  этими предметами? 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575</cp:revision>
  <dcterms:created xsi:type="dcterms:W3CDTF">2009-12-26T18:40:57Z</dcterms:created>
  <dcterms:modified xsi:type="dcterms:W3CDTF">2017-04-04T10:09:56Z</dcterms:modified>
</cp:coreProperties>
</file>