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57" r:id="rId3"/>
    <p:sldId id="258" r:id="rId4"/>
    <p:sldId id="274" r:id="rId5"/>
    <p:sldId id="260" r:id="rId6"/>
    <p:sldId id="267" r:id="rId7"/>
    <p:sldId id="261" r:id="rId8"/>
    <p:sldId id="268" r:id="rId9"/>
    <p:sldId id="272" r:id="rId10"/>
    <p:sldId id="262" r:id="rId11"/>
    <p:sldId id="276" r:id="rId12"/>
    <p:sldId id="264" r:id="rId13"/>
    <p:sldId id="269" r:id="rId14"/>
    <p:sldId id="273" r:id="rId15"/>
    <p:sldId id="277" r:id="rId16"/>
    <p:sldId id="270" r:id="rId17"/>
    <p:sldId id="271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69555-4638-425F-BEEB-0AB4EB632676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CBF56-F207-464F-9173-BA6B7ED515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212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CBF56-F207-464F-9173-BA6B7ED515A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400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9B8CA65-80A9-4916-B4B3-FA43FDDB5024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7C24F61-7D15-4176-9854-61B393939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gif"/><Relationship Id="rId4" Type="http://schemas.openxmlformats.org/officeDocument/2006/relationships/image" Target="../media/image25.png"/><Relationship Id="rId9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 l="-3000" t="-10000" r="-4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196752"/>
            <a:ext cx="6984776" cy="189436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Математическая </a:t>
            </a:r>
            <a:r>
              <a:rPr lang="ru-RU" sz="66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66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6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география</a:t>
            </a:r>
            <a:endParaRPr lang="ru-RU" sz="66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68960"/>
            <a:ext cx="2822622" cy="3563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571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static.panoramio.com/photos/large/260529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0" r="4399"/>
          <a:stretch/>
        </p:blipFill>
        <p:spPr bwMode="auto">
          <a:xfrm>
            <a:off x="0" y="-32647"/>
            <a:ext cx="9144000" cy="689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37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952" t="11197" r="16212" b="54395"/>
          <a:stretch/>
        </p:blipFill>
        <p:spPr bwMode="auto">
          <a:xfrm>
            <a:off x="683568" y="548680"/>
            <a:ext cx="7416824" cy="5328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450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г. Бронницы в г. Москва вверх по реке отправляется теплоход. Скорость течения реки 2,6км/ч, что составляет 8% от собственной скорости теплохода. Сколько времени затратит теплоход, чтобы преодолеть расстояние 179,4км?</a:t>
            </a:r>
          </a:p>
        </p:txBody>
      </p:sp>
      <p:pic>
        <p:nvPicPr>
          <p:cNvPr id="5" name="Picture 2" descr="http://www.phototowns.ru/wp-content/uploads/2012/12/imgp61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271" r="1697" b="24267"/>
          <a:stretch/>
        </p:blipFill>
        <p:spPr bwMode="auto">
          <a:xfrm>
            <a:off x="345501" y="2708919"/>
            <a:ext cx="7538867" cy="385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80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http://liceupopesti.ucoz.com/Imagini/Bankoboev.Ru_dobryi_volshebnik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59867"/>
            <a:ext cx="4690126" cy="4498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34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" y="0"/>
            <a:ext cx="2939819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656" y="-1393"/>
            <a:ext cx="3431703" cy="220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" y="2192126"/>
            <a:ext cx="3168568" cy="2376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798"/>
          <a:stretch/>
        </p:blipFill>
        <p:spPr bwMode="auto">
          <a:xfrm>
            <a:off x="3167656" y="2192126"/>
            <a:ext cx="3492575" cy="236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527" y="-1393"/>
            <a:ext cx="2875473" cy="41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419" y="4120623"/>
            <a:ext cx="5050581" cy="273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39" y="4547870"/>
            <a:ext cx="4170558" cy="23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359" y="87479"/>
            <a:ext cx="2726130" cy="4033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" y="2226642"/>
            <a:ext cx="3163369" cy="232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0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260648"/>
            <a:ext cx="59971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663300"/>
                </a:solidFill>
                <a:latin typeface="Monotype Corsiva" pitchFamily="66" charset="0"/>
              </a:rPr>
              <a:t>Физкультминутка </a:t>
            </a:r>
            <a:endParaRPr lang="ru-RU" sz="6000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5" name="физкультминут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1124744"/>
            <a:ext cx="7462429" cy="543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0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3.cdnds.net/13/50/618x936/rexfeatures_2323505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8601">
            <a:off x="1721396" y="1350518"/>
            <a:ext cx="2364312" cy="358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78494"/>
            <a:ext cx="4752975" cy="267652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98899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562490"/>
              </p:ext>
            </p:extLst>
          </p:nvPr>
        </p:nvGraphicFramePr>
        <p:xfrm>
          <a:off x="539552" y="332650"/>
          <a:ext cx="8064900" cy="5976670"/>
        </p:xfrm>
        <a:graphic>
          <a:graphicData uri="http://schemas.openxmlformats.org/drawingml/2006/table">
            <a:tbl>
              <a:tblPr firstRow="1" firstCol="1" bandRow="1"/>
              <a:tblGrid>
                <a:gridCol w="671847"/>
                <a:gridCol w="671847"/>
                <a:gridCol w="671847"/>
                <a:gridCol w="671847"/>
                <a:gridCol w="671847"/>
                <a:gridCol w="671847"/>
                <a:gridCol w="671847"/>
                <a:gridCol w="671847"/>
                <a:gridCol w="671847"/>
                <a:gridCol w="672759"/>
                <a:gridCol w="672759"/>
                <a:gridCol w="672759"/>
              </a:tblGrid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9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269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040236">
            <a:off x="1222110" y="2608835"/>
            <a:ext cx="8136904" cy="38884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Спасибо! </a:t>
            </a:r>
            <a:endParaRPr lang="ru-RU" sz="1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96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788024" y="1600200"/>
            <a:ext cx="3898776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Times New Roman"/>
                <a:ea typeface="Calibri"/>
              </a:rPr>
              <a:t>«Ни </a:t>
            </a:r>
            <a:r>
              <a:rPr lang="ru-RU" i="1" dirty="0">
                <a:latin typeface="Times New Roman"/>
                <a:ea typeface="Calibri"/>
              </a:rPr>
              <a:t>одной науке не обходились так дорого знания, как географии. Почти  за каждую крупинку знаний заплачено человеческой </a:t>
            </a:r>
            <a:r>
              <a:rPr lang="ru-RU" i="1" dirty="0" smtClean="0">
                <a:latin typeface="Times New Roman"/>
                <a:ea typeface="Calibri"/>
              </a:rPr>
              <a:t>жизнью».</a:t>
            </a:r>
          </a:p>
          <a:p>
            <a:pPr marL="0" indent="0" algn="r">
              <a:buNone/>
            </a:pPr>
            <a:r>
              <a:rPr lang="ru-RU" dirty="0" smtClean="0"/>
              <a:t>исследователь </a:t>
            </a:r>
            <a:r>
              <a:rPr lang="ru-RU" dirty="0"/>
              <a:t>Арктики </a:t>
            </a:r>
            <a:r>
              <a:rPr lang="ru-RU" dirty="0" smtClean="0"/>
              <a:t>Г. Я. Седов </a:t>
            </a:r>
            <a:r>
              <a:rPr lang="ru-RU" dirty="0"/>
              <a:t>(1877 – 1914 </a:t>
            </a:r>
            <a:r>
              <a:rPr lang="ru-RU" dirty="0" smtClean="0"/>
              <a:t>гг</a:t>
            </a:r>
            <a:r>
              <a:rPr lang="ru-RU" dirty="0"/>
              <a:t>.)</a:t>
            </a:r>
          </a:p>
        </p:txBody>
      </p:sp>
      <p:pic>
        <p:nvPicPr>
          <p:cNvPr id="1026" name="Picture 2" descr="http://alongbz.info/kostyor/archives/5-14/images5-14/hero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4787">
            <a:off x="714216" y="332656"/>
            <a:ext cx="3744416" cy="5700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1699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499992" y="1412776"/>
            <a:ext cx="4343757" cy="4513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200" dirty="0" smtClean="0">
                <a:latin typeface="Monotype Corsiva" pitchFamily="66" charset="0"/>
              </a:rPr>
              <a:t>«Математика – царица всех наук».</a:t>
            </a:r>
          </a:p>
          <a:p>
            <a:pPr marL="0" indent="0" algn="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 математик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Фридрих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Гаусс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(1777 – 1855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гг.) </a:t>
            </a: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semenova-klass.moy.su/zanimatelnaya/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1085">
            <a:off x="609417" y="692696"/>
            <a:ext cx="3822970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8267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Найдите модули чисел и запишите значения модулей. Расположите данные числа в порядке убывания модулей. Сопоставьте их и соответствующие буквы.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0" y="1628800"/>
            <a:ext cx="9144000" cy="9361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+42    0    -96    +8     -45               -0,02    -100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148064" y="1484784"/>
          <a:ext cx="792162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3" imgW="317160" imgH="393480" progId="Equation.3">
                  <p:embed/>
                </p:oleObj>
              </mc:Choice>
              <mc:Fallback>
                <p:oleObj name="Формула" r:id="rId3" imgW="3171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1484784"/>
                        <a:ext cx="792162" cy="982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59832" y="3284984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34888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Н     Ы     Р      Н       О       И         Ц         Б</a:t>
            </a:r>
            <a:endParaRPr lang="ru-RU" sz="36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9715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100     96     45     42      8                0,02      0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724128" y="4653136"/>
          <a:ext cx="538163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5" imgW="215640" imgH="393480" progId="Equation.3">
                  <p:embed/>
                </p:oleObj>
              </mc:Choice>
              <mc:Fallback>
                <p:oleObj name="Формула" r:id="rId5" imgW="21564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4653136"/>
                        <a:ext cx="538163" cy="982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580526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</a:rPr>
              <a:t>   Б      Р      О      Н     Н      И      Ц      Ы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332656"/>
            <a:ext cx="7467600" cy="4873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663300"/>
                </a:solidFill>
                <a:latin typeface="Monotype Corsiva" pitchFamily="66" charset="0"/>
              </a:rPr>
              <a:t>Бронницы – капелька России</a:t>
            </a:r>
            <a:endParaRPr lang="ru-RU" sz="7200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4102" name="Picture 6" descr="http://cs624622.vk.me/v624622183/391af/BrwKSEe1Zy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2"/>
          <a:stretch/>
        </p:blipFill>
        <p:spPr bwMode="auto">
          <a:xfrm>
            <a:off x="971600" y="2636912"/>
            <a:ext cx="6955911" cy="3819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0650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136260"/>
            <a:ext cx="3744416" cy="2808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6"/>
            <a:ext cx="9203117" cy="4513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067944" cy="3450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72779"/>
            <a:ext cx="586297" cy="704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046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0"/>
            <a:ext cx="7467600" cy="7325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663300"/>
                </a:solidFill>
                <a:latin typeface="Monotype Corsiva" pitchFamily="66" charset="0"/>
              </a:rPr>
              <a:t>Определите  площадь г. Бронницы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http://fb.ru/misc/i/gallery/10699/5267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15" y="1124744"/>
            <a:ext cx="8229597" cy="543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02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" t="16412" r="13595" b="10850"/>
          <a:stretch/>
        </p:blipFill>
        <p:spPr bwMode="auto">
          <a:xfrm>
            <a:off x="195499" y="1916832"/>
            <a:ext cx="8578387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156176" y="6237312"/>
            <a:ext cx="57606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" y="116632"/>
            <a:ext cx="2108747" cy="1581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97162" y="116632"/>
            <a:ext cx="74523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2000" dirty="0" smtClean="0"/>
              <a:t>В </a:t>
            </a:r>
            <a:r>
              <a:rPr lang="ru-RU" sz="2000" dirty="0"/>
              <a:t>каком направлении от Москвы находится город </a:t>
            </a:r>
            <a:r>
              <a:rPr lang="ru-RU" sz="2000" dirty="0" smtClean="0"/>
              <a:t>Бронницы?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Какая </a:t>
            </a:r>
            <a:r>
              <a:rPr lang="ru-RU" sz="2000" dirty="0"/>
              <a:t>крупная река  протекает по границе города. </a:t>
            </a:r>
            <a:endParaRPr lang="ru-RU" sz="2000" dirty="0" smtClean="0"/>
          </a:p>
          <a:p>
            <a:pPr marL="342900" indent="-342900">
              <a:buAutoNum type="arabicParenR"/>
            </a:pPr>
            <a:r>
              <a:rPr lang="ru-RU" sz="2000" dirty="0" smtClean="0"/>
              <a:t>Является </a:t>
            </a:r>
            <a:r>
              <a:rPr lang="ru-RU" sz="2000" dirty="0"/>
              <a:t>ли эта река судоходной? </a:t>
            </a:r>
            <a:endParaRPr lang="ru-RU" sz="2000" dirty="0" smtClean="0"/>
          </a:p>
          <a:p>
            <a:pPr marL="342900" indent="-342900">
              <a:buAutoNum type="arabicParenR"/>
            </a:pPr>
            <a:r>
              <a:rPr lang="ru-RU" sz="2000" dirty="0" smtClean="0"/>
              <a:t>В </a:t>
            </a:r>
            <a:r>
              <a:rPr lang="ru-RU" sz="2000" dirty="0"/>
              <a:t>каком направлении течет </a:t>
            </a:r>
            <a:r>
              <a:rPr lang="ru-RU" sz="2000" dirty="0" smtClean="0"/>
              <a:t>река.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В </a:t>
            </a:r>
            <a:r>
              <a:rPr lang="ru-RU" sz="2000" dirty="0"/>
              <a:t>какую реку впадает река- Москва</a:t>
            </a:r>
            <a:r>
              <a:rPr lang="ru-RU" sz="2000" dirty="0" smtClean="0"/>
              <a:t>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944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t="15670" r="27840" b="750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3707904" y="188640"/>
            <a:ext cx="216024" cy="64807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580112" y="1988840"/>
            <a:ext cx="360040" cy="50405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7236296" y="3789040"/>
            <a:ext cx="216024" cy="64807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23528" y="4089710"/>
            <a:ext cx="712879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Исток </a:t>
            </a:r>
            <a:r>
              <a:rPr lang="ru-RU" sz="2400" dirty="0" smtClean="0"/>
              <a:t>реки Москва - д</a:t>
            </a:r>
            <a:r>
              <a:rPr lang="ru-RU" sz="2400" dirty="0"/>
              <a:t>. Поповка Можайский район Московской области 55° с. ш.35° в. д, Устье  </a:t>
            </a:r>
            <a:r>
              <a:rPr lang="ru-RU" sz="2400" dirty="0" smtClean="0"/>
              <a:t> - Ока. </a:t>
            </a:r>
            <a:r>
              <a:rPr lang="ru-RU" sz="2400" dirty="0"/>
              <a:t>г. Коломна  55° с. ш.38°в. </a:t>
            </a:r>
            <a:r>
              <a:rPr lang="ru-RU" sz="2400" dirty="0" smtClean="0"/>
              <a:t>Д.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69" t="16754" r="9253" b="69060"/>
          <a:stretch/>
        </p:blipFill>
        <p:spPr bwMode="auto">
          <a:xfrm>
            <a:off x="5686171" y="14595"/>
            <a:ext cx="3316273" cy="1653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7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599</TotalTime>
  <Words>294</Words>
  <Application>Microsoft Office PowerPoint</Application>
  <PresentationFormat>Экран (4:3)</PresentationFormat>
  <Paragraphs>149</Paragraphs>
  <Slides>18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Эркер</vt:lpstr>
      <vt:lpstr>Формула</vt:lpstr>
      <vt:lpstr>Математическая  география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48</cp:revision>
  <dcterms:created xsi:type="dcterms:W3CDTF">2016-02-19T18:52:48Z</dcterms:created>
  <dcterms:modified xsi:type="dcterms:W3CDTF">2017-04-05T20:29:58Z</dcterms:modified>
</cp:coreProperties>
</file>