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45" r:id="rId2"/>
    <p:sldId id="322" r:id="rId3"/>
    <p:sldId id="270" r:id="rId4"/>
    <p:sldId id="271" r:id="rId5"/>
    <p:sldId id="272" r:id="rId6"/>
    <p:sldId id="276" r:id="rId7"/>
    <p:sldId id="274" r:id="rId8"/>
    <p:sldId id="275" r:id="rId9"/>
    <p:sldId id="277" r:id="rId10"/>
    <p:sldId id="323" r:id="rId11"/>
    <p:sldId id="278" r:id="rId12"/>
    <p:sldId id="279" r:id="rId13"/>
    <p:sldId id="280" r:id="rId14"/>
    <p:sldId id="281" r:id="rId15"/>
    <p:sldId id="282" r:id="rId16"/>
    <p:sldId id="285" r:id="rId17"/>
    <p:sldId id="286" r:id="rId18"/>
    <p:sldId id="324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321" r:id="rId27"/>
    <p:sldId id="298" r:id="rId28"/>
    <p:sldId id="331" r:id="rId29"/>
    <p:sldId id="299" r:id="rId30"/>
    <p:sldId id="333" r:id="rId31"/>
    <p:sldId id="300" r:id="rId32"/>
    <p:sldId id="336" r:id="rId33"/>
    <p:sldId id="301" r:id="rId34"/>
    <p:sldId id="337" r:id="rId35"/>
    <p:sldId id="306" r:id="rId36"/>
    <p:sldId id="339" r:id="rId37"/>
    <p:sldId id="344" r:id="rId38"/>
    <p:sldId id="303" r:id="rId39"/>
    <p:sldId id="307" r:id="rId40"/>
    <p:sldId id="342" r:id="rId41"/>
    <p:sldId id="326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27" r:id="rId50"/>
    <p:sldId id="283" r:id="rId51"/>
    <p:sldId id="259" r:id="rId52"/>
    <p:sldId id="288" r:id="rId53"/>
    <p:sldId id="261" r:id="rId54"/>
    <p:sldId id="290" r:id="rId55"/>
    <p:sldId id="264" r:id="rId56"/>
    <p:sldId id="289" r:id="rId57"/>
    <p:sldId id="317" r:id="rId58"/>
    <p:sldId id="316" r:id="rId59"/>
    <p:sldId id="266" r:id="rId60"/>
    <p:sldId id="318" r:id="rId61"/>
    <p:sldId id="319" r:id="rId62"/>
    <p:sldId id="343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6" autoAdjust="0"/>
    <p:restoredTop sz="86047" autoAdjust="0"/>
  </p:normalViewPr>
  <p:slideViewPr>
    <p:cSldViewPr>
      <p:cViewPr>
        <p:scale>
          <a:sx n="50" d="100"/>
          <a:sy n="50" d="100"/>
        </p:scale>
        <p:origin x="-109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150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17BC0-5D00-4DEB-A538-66F284D78BE1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9FABE-2CC6-422E-B71D-46FB7690C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9FABE-2CC6-422E-B71D-46FB7690C27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85AA-DA3C-40D4-9D62-FA05F5B3EE03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9FABE-2CC6-422E-B71D-46FB7690C27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9FABE-2CC6-422E-B71D-46FB7690C27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9FABE-2CC6-422E-B71D-46FB7690C27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9FABE-2CC6-422E-B71D-46FB7690C27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9FABE-2CC6-422E-B71D-46FB7690C27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9FABE-2CC6-422E-B71D-46FB7690C270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9FABE-2CC6-422E-B71D-46FB7690C270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64068-FA89-459B-B22B-54B8F144F45E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010-B6B9-426D-B2C1-3FEA8584E00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D960-30E0-44F8-8E1B-C80A38B4F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010-B6B9-426D-B2C1-3FEA8584E00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D960-30E0-44F8-8E1B-C80A38B4F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010-B6B9-426D-B2C1-3FEA8584E00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D960-30E0-44F8-8E1B-C80A38B4F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010-B6B9-426D-B2C1-3FEA8584E00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D960-30E0-44F8-8E1B-C80A38B4F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010-B6B9-426D-B2C1-3FEA8584E00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D960-30E0-44F8-8E1B-C80A38B4F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010-B6B9-426D-B2C1-3FEA8584E00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D960-30E0-44F8-8E1B-C80A38B4F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010-B6B9-426D-B2C1-3FEA8584E00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D960-30E0-44F8-8E1B-C80A38B4F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010-B6B9-426D-B2C1-3FEA8584E00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D960-30E0-44F8-8E1B-C80A38B4F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010-B6B9-426D-B2C1-3FEA8584E00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D960-30E0-44F8-8E1B-C80A38B4F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010-B6B9-426D-B2C1-3FEA8584E00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D960-30E0-44F8-8E1B-C80A38B4F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010-B6B9-426D-B2C1-3FEA8584E00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D960-30E0-44F8-8E1B-C80A38B4F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20010-B6B9-426D-B2C1-3FEA8584E00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0D960-30E0-44F8-8E1B-C80A38B4F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Pictures\depositphotos_41765873-Where-What-Why-Whitch-When-W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88924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Урок-викторина  </a:t>
            </a:r>
            <a:r>
              <a:rPr lang="en-US" sz="2800" b="1" dirty="0" smtClean="0">
                <a:solidFill>
                  <a:srgbClr val="002060"/>
                </a:solidFill>
              </a:rPr>
              <a:t>“Who Wants to Be the Champion?”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Презентация учителя английского языка ГБОУ Школа №1239 </a:t>
            </a:r>
            <a:r>
              <a:rPr lang="ru-RU" sz="2000" b="1" dirty="0" err="1" smtClean="0">
                <a:solidFill>
                  <a:srgbClr val="002060"/>
                </a:solidFill>
              </a:rPr>
              <a:t>Маккавеевой</a:t>
            </a:r>
            <a:r>
              <a:rPr lang="ru-RU" sz="2000" b="1" dirty="0" smtClean="0">
                <a:solidFill>
                  <a:srgbClr val="002060"/>
                </a:solidFill>
              </a:rPr>
              <a:t> Е.Е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Admin\Pictures\pamyatnik-svobode-kart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8568953" cy="63367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79912" y="0"/>
            <a:ext cx="4053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The USA Quiz. Sector 2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2-1 Which of the following is not the USA state?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08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36096" y="371703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8370" name="Picture 2" descr="C:\Users\Admin\Pictures\map-en-usa-50-stat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8352928" cy="60212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124744"/>
            <a:ext cx="341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Tahiti is not an American State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96752"/>
            <a:ext cx="3347864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4797152"/>
            <a:ext cx="914400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491880" y="5301208"/>
            <a:ext cx="72008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2-2 When is the birthday of the United States celebrated?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980728"/>
          </a:xfrm>
          <a:prstGeom prst="rect">
            <a:avLst/>
          </a:prstGeom>
          <a:noFill/>
        </p:spPr>
      </p:pic>
      <p:pic>
        <p:nvPicPr>
          <p:cNvPr id="37891" name="Picture 3" descr="C:\Users\Admin\Pictures\114522431_4979097_cqUuC4rw98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8568952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2-3 ( Bonus!) What animal represents the Democratic Party?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600" cy="908720"/>
          </a:xfrm>
          <a:prstGeom prst="rect">
            <a:avLst/>
          </a:prstGeom>
          <a:noFill/>
        </p:spPr>
      </p:pic>
      <p:pic>
        <p:nvPicPr>
          <p:cNvPr id="38914" name="Picture 2" descr="C:\Users\Admin\Pictures\15579505-usa-elections-democratic-vs-republican-party-in-sketch-style-over-stars-background--file-layered-fo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48245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4048" y="5805264"/>
            <a:ext cx="381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Republican Party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733256"/>
            <a:ext cx="3775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Democratic Party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877272"/>
            <a:ext cx="43342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62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2-4 ( Bonus!) Who was the model for  the Statue of Liberty?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 descr="C:\Users\Admin\Pictures\The-first-model-of-the-Statue-of-Liberty-with-smaller-dimensions-made-in-1870-and-is-now-in-Paris-France-to-the-United-States-was-sent-to-business-more-than-200-packages-ships-to-New-York-710x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12968" cy="5328592"/>
          </a:xfrm>
          <a:prstGeom prst="rect">
            <a:avLst/>
          </a:prstGeom>
          <a:noFill/>
        </p:spPr>
      </p:pic>
      <p:pic>
        <p:nvPicPr>
          <p:cNvPr id="39939" name="Picture 3" descr="C:\Users\Admin\Pictures\face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2194560" cy="31851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57890"/>
            <a:ext cx="868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most likely model for sculptor Bartholdi was his mother, Charlotte Bartholdi</a:t>
            </a:r>
            <a:endParaRPr lang="ru-RU" sz="2000" b="1" dirty="0"/>
          </a:p>
        </p:txBody>
      </p:sp>
      <p:pic>
        <p:nvPicPr>
          <p:cNvPr id="8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1600" cy="9087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2-5. What </a:t>
            </a:r>
            <a:r>
              <a:rPr lang="en-US" sz="3200" b="1" dirty="0" err="1" smtClean="0">
                <a:solidFill>
                  <a:srgbClr val="7030A0"/>
                </a:solidFill>
              </a:rPr>
              <a:t>colour</a:t>
            </a:r>
            <a:r>
              <a:rPr lang="en-US" sz="3200" b="1" dirty="0" smtClean="0">
                <a:solidFill>
                  <a:srgbClr val="7030A0"/>
                </a:solidFill>
              </a:rPr>
              <a:t> are the taxis in New York?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Picture 4" descr="C:\Users\Admin\Pictures\5ca3e9b122f61f8f06494c97b1afcc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592" cy="980728"/>
          </a:xfrm>
          <a:prstGeom prst="rect">
            <a:avLst/>
          </a:prstGeom>
          <a:noFill/>
        </p:spPr>
      </p:pic>
      <p:pic>
        <p:nvPicPr>
          <p:cNvPr id="40963" name="Picture 3" descr="C:\Users\Admin\Pictures\rush-hour-times-square-yellow-cabs-i46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8964488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2-6 What is the New York underground called?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7" name="Picture 3" descr="C:\Users\Admin\Pictures\GettyImages-51574088.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12967" cy="5328592"/>
          </a:xfrm>
          <a:prstGeom prst="rect">
            <a:avLst/>
          </a:prstGeom>
          <a:noFill/>
        </p:spPr>
      </p:pic>
      <p:pic>
        <p:nvPicPr>
          <p:cNvPr id="7" name="Picture 5" descr="C:\Users\Admin\Pictures\sova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8356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35696" y="5733256"/>
            <a:ext cx="2088232" cy="5040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08335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2-7.  If you go to New York, you’ll see…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C:\Users\Admin\Pictures\sova1s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C:\Users\Admin\Pictures\lobby-empire-state-building-view-nyc-new-york-manhatta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6912768" cy="51845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3928" y="5949280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Building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5661248"/>
            <a:ext cx="2304256" cy="64807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Admin\Pictures\pamyatnik-svobode-kart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8568953" cy="63367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79912" y="0"/>
            <a:ext cx="4053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The USA Quiz. Sector 3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3-1 “Let’s go and see a ball game.” What do Americans mean?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Admin\Pictures\imgpreview (5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048672" cy="51125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40152" y="587727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Baseball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9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90872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Admin\Pictures\pamyatnik-svobode-kart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8568953" cy="63367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79912" y="0"/>
            <a:ext cx="4053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The USA Quiz. Sector 1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3-2 What do Americans call chips?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Pictures\fr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056784" cy="51125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6396335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French fries (American English), chips (British English)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9087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07704" y="1772816"/>
            <a:ext cx="5760640" cy="9864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3-3 (Bonus!) How often do American people choose a new President?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519446"/>
            <a:ext cx="8964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The president is indirectly elected by the people through the Electoral College to a four-year term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Admin\Pictures\OxdqSF09SZzfej_vzivgIDl72eJkfbmt4t8yenImKBVvK0kTmF0xjctABnaLJIm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400600"/>
          </a:xfrm>
          <a:prstGeom prst="rect">
            <a:avLst/>
          </a:prstGeom>
          <a:noFill/>
        </p:spPr>
      </p:pic>
      <p:pic>
        <p:nvPicPr>
          <p:cNvPr id="8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1600" cy="90872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3-4 ( Bonus!) What do American people call their police officers?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Admin\Pictures\grad1co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376" y="1600200"/>
            <a:ext cx="7343248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6273225"/>
            <a:ext cx="8210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 </a:t>
            </a:r>
            <a:r>
              <a:rPr lang="en-US" sz="3200" b="1" dirty="0" smtClean="0">
                <a:solidFill>
                  <a:srgbClr val="002060"/>
                </a:solidFill>
              </a:rPr>
              <a:t>A common nickname for a police officer is </a:t>
            </a:r>
            <a:r>
              <a:rPr lang="en-US" sz="3200" b="1" i="1" dirty="0" smtClean="0">
                <a:solidFill>
                  <a:srgbClr val="002060"/>
                </a:solidFill>
              </a:rPr>
              <a:t>cop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9087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3-5. Which University did Bill Gates go to?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5970" y="6309320"/>
            <a:ext cx="913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Bill Gates started studying at Harvard University in 1973. He did not go on to graduate from it.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Admin\Pictures\bill-gates-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836712"/>
            <a:ext cx="6912768" cy="5289451"/>
          </a:xfrm>
          <a:prstGeom prst="rect">
            <a:avLst/>
          </a:prstGeom>
        </p:spPr>
      </p:pic>
      <p:pic>
        <p:nvPicPr>
          <p:cNvPr id="6" name="Picture 4" descr="C:\Users\Admin\Pictures\5ca3e9b122f61f8f06494c97b1afcc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807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3-6  American people say…</a:t>
            </a:r>
            <a:r>
              <a:rPr lang="ru-RU" sz="6000" b="1" dirty="0" smtClean="0">
                <a:solidFill>
                  <a:srgbClr val="7030A0"/>
                </a:solidFill>
              </a:rPr>
              <a:t/>
            </a:r>
            <a:br>
              <a:rPr lang="ru-RU" sz="6000" b="1" dirty="0" smtClean="0">
                <a:solidFill>
                  <a:srgbClr val="7030A0"/>
                </a:solidFill>
              </a:rPr>
            </a:b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Admin\Pictures\cookie-lo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496944" cy="5256584"/>
          </a:xfrm>
          <a:prstGeom prst="rect">
            <a:avLst/>
          </a:prstGeom>
          <a:noFill/>
        </p:spPr>
      </p:pic>
      <p:pic>
        <p:nvPicPr>
          <p:cNvPr id="5" name="Picture 5" descr="C:\Users\Admin\Pictures\sova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8356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95536" y="2204864"/>
            <a:ext cx="8136904" cy="2736304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3-7 The cartoon symbol of the American government is…</a:t>
            </a:r>
            <a:r>
              <a:rPr lang="ru-RU" sz="4800" b="1" dirty="0" smtClean="0">
                <a:solidFill>
                  <a:srgbClr val="00B050"/>
                </a:solidFill>
              </a:rPr>
              <a:t/>
            </a:r>
            <a:br>
              <a:rPr lang="ru-RU" sz="4800" b="1" dirty="0" smtClean="0">
                <a:solidFill>
                  <a:srgbClr val="00B050"/>
                </a:solidFill>
              </a:rPr>
            </a:b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7171" name="Picture 3" descr="C:\Users\Admin\Pictures\RY1028l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256584" cy="5040560"/>
          </a:xfrm>
          <a:prstGeom prst="rect">
            <a:avLst/>
          </a:prstGeom>
          <a:noFill/>
        </p:spPr>
      </p:pic>
      <p:pic>
        <p:nvPicPr>
          <p:cNvPr id="7" name="Picture 4" descr="C:\Users\Admin\Pictures\sova1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1268760"/>
            <a:ext cx="5184576" cy="53285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Pictures\usa_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2646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420888"/>
            <a:ext cx="3269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Sector 4. The Map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0849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4-1 This river is the chief and the longest river in the USA</a:t>
            </a:r>
            <a:endParaRPr lang="ru-RU" dirty="0"/>
          </a:p>
        </p:txBody>
      </p:sp>
      <p:pic>
        <p:nvPicPr>
          <p:cNvPr id="8194" name="Picture 2" descr="C:\Users\Admin\Pictures\mississipp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659519" cy="4997152"/>
          </a:xfrm>
          <a:prstGeom prst="rect">
            <a:avLst/>
          </a:prstGeom>
          <a:noFill/>
        </p:spPr>
      </p:pic>
      <p:pic>
        <p:nvPicPr>
          <p:cNvPr id="5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90872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275856" y="3429000"/>
            <a:ext cx="1728192" cy="50405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Pictures\Mississippi-map (1)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</p:spPr>
      </p:pic>
      <p:pic>
        <p:nvPicPr>
          <p:cNvPr id="5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908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45622" y="0"/>
            <a:ext cx="1098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4-1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4-2 (Bonus!) It  is the biggest and the most populous city in the country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6309320"/>
            <a:ext cx="2205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New York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600" cy="908720"/>
          </a:xfrm>
          <a:prstGeom prst="rect">
            <a:avLst/>
          </a:prstGeom>
          <a:noFill/>
        </p:spPr>
      </p:pic>
      <p:pic>
        <p:nvPicPr>
          <p:cNvPr id="9219" name="Picture 3" descr="C:\Users\Admin\Pictures\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8064896" cy="504056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851920" y="6525344"/>
            <a:ext cx="3312368" cy="3326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1-1</a:t>
            </a:r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How many states are there in the USA?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Admin\Pictures\large_USA_map_puzzl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45906" y="5949280"/>
            <a:ext cx="1698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50 </a:t>
            </a:r>
            <a:r>
              <a:rPr lang="en-US" sz="3200" b="1" dirty="0" smtClean="0">
                <a:solidFill>
                  <a:srgbClr val="002060"/>
                </a:solidFill>
              </a:rPr>
              <a:t>states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4-2 (Bonus!) It  is the biggest and the most populous city in the country</a:t>
            </a:r>
            <a:endParaRPr lang="ru-RU" dirty="0"/>
          </a:p>
        </p:txBody>
      </p:sp>
      <p:pic>
        <p:nvPicPr>
          <p:cNvPr id="6146" name="Picture 2" descr="C:\Users\Admin\Pictures\21781-new-york-city-locator-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352928" cy="5040560"/>
          </a:xfrm>
          <a:prstGeom prst="rect">
            <a:avLst/>
          </a:prstGeom>
          <a:noFill/>
        </p:spPr>
      </p:pic>
      <p:pic>
        <p:nvPicPr>
          <p:cNvPr id="5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9087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4-3 (Bonus!) It was the world’s first national park, set aside in 1872 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Admin\Pictures\1366x768-small-waterfall-hdr-hdtv-650x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96944" cy="51125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27784" y="6381328"/>
            <a:ext cx="5199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Yellowstone National Park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9087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6597352"/>
            <a:ext cx="5400600" cy="260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4-3 (Bonus!) It was the world’s first national park, set aside in 1872 </a:t>
            </a:r>
            <a:endParaRPr lang="ru-RU" dirty="0"/>
          </a:p>
        </p:txBody>
      </p:sp>
      <p:pic>
        <p:nvPicPr>
          <p:cNvPr id="10242" name="Picture 2" descr="https://englishosaca.files.wordpress.com/2013/01/location-of-yellowstone-park-in-the-usa.gif?w=875&amp;h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5373216"/>
          </a:xfrm>
          <a:prstGeom prst="rect">
            <a:avLst/>
          </a:prstGeom>
          <a:noFill/>
        </p:spPr>
      </p:pic>
      <p:pic>
        <p:nvPicPr>
          <p:cNvPr id="6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9087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4-4 It is one of the most spectacular natural wonders on the North American continent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1267" name="Picture 3" descr="C:\Users\Admin\Pictures\Niagara Fall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00200"/>
            <a:ext cx="8424936" cy="48531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15816" y="6273225"/>
            <a:ext cx="2377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Niagara Falls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1600" cy="908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08304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6021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835696" y="6381328"/>
            <a:ext cx="4608512" cy="4766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4-4 It is one of the most spectacular natural wonders on the North American continent</a:t>
            </a:r>
            <a:endParaRPr lang="ru-RU" sz="3200" dirty="0"/>
          </a:p>
        </p:txBody>
      </p:sp>
      <p:pic>
        <p:nvPicPr>
          <p:cNvPr id="88066" name="Picture 2" descr="http://hillmanwonders.com/z_location_map/america/map_niagara_fal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136904" cy="5544616"/>
          </a:xfrm>
          <a:prstGeom prst="rect">
            <a:avLst/>
          </a:prstGeom>
          <a:noFill/>
        </p:spPr>
      </p:pic>
      <p:pic>
        <p:nvPicPr>
          <p:cNvPr id="6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908720"/>
          </a:xfrm>
          <a:prstGeom prst="rect">
            <a:avLst/>
          </a:prstGeom>
          <a:noFill/>
        </p:spPr>
      </p:pic>
      <p:pic>
        <p:nvPicPr>
          <p:cNvPr id="8" name="Picture 2" descr="C:\Users\Admin\Pictures\mapsmall 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25144"/>
            <a:ext cx="2267744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4-5 This state is the biggest American state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9394" name="Picture 2" descr="C:\Users\Admin\Pictures\map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8064896" cy="5256584"/>
          </a:xfrm>
          <a:prstGeom prst="rect">
            <a:avLst/>
          </a:prstGeom>
          <a:noFill/>
        </p:spPr>
      </p:pic>
      <p:pic>
        <p:nvPicPr>
          <p:cNvPr id="4" name="Picture 4" descr="C:\Users\Admin\Pictures\5ca3e9b122f61f8f06494c97b1afcc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80728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971600" y="4221088"/>
            <a:ext cx="2304256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4-5 This state is the biggest American state</a:t>
            </a:r>
            <a:endParaRPr lang="ru-RU" dirty="0"/>
          </a:p>
        </p:txBody>
      </p:sp>
      <p:pic>
        <p:nvPicPr>
          <p:cNvPr id="91140" name="Picture 4" descr="http://worldatlas.com/img/areamap/22a529215b4d2f7188cd9a92835d312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976664" cy="5517232"/>
          </a:xfrm>
          <a:prstGeom prst="rect">
            <a:avLst/>
          </a:prstGeom>
          <a:noFill/>
        </p:spPr>
      </p:pic>
      <p:pic>
        <p:nvPicPr>
          <p:cNvPr id="8" name="Picture 4" descr="C:\Users\Admin\Pictures\5ca3e9b122f61f8f06494c97b1afcc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99592" cy="9807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2060848"/>
            <a:ext cx="1512168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accent5">
                    <a:lumMod val="50000"/>
                  </a:schemeClr>
                </a:solidFill>
              </a:rPr>
              <a:t>4-5 This state is the smallest American state</a:t>
            </a:r>
            <a:endParaRPr lang="ru-RU" dirty="0"/>
          </a:p>
        </p:txBody>
      </p:sp>
      <p:pic>
        <p:nvPicPr>
          <p:cNvPr id="4" name="Picture 5" descr="C:\Users\Admin\Pictures\sova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8356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Admin\Pictures\vi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150114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State Rhode Island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09320"/>
            <a:ext cx="4139952" cy="5486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6858000"/>
            <a:ext cx="93610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4-6 This state is the </a:t>
            </a:r>
            <a:r>
              <a:rPr lang="ru-RU" b="1" dirty="0" err="1" smtClean="0">
                <a:solidFill>
                  <a:srgbClr val="FF0000"/>
                </a:solidFill>
              </a:rPr>
              <a:t>small</a:t>
            </a:r>
            <a:r>
              <a:rPr lang="en-US" b="1" dirty="0" err="1" smtClean="0">
                <a:solidFill>
                  <a:srgbClr val="FF0000"/>
                </a:solidFill>
              </a:rPr>
              <a:t>est</a:t>
            </a:r>
            <a:r>
              <a:rPr lang="en-US" b="1" dirty="0" smtClean="0">
                <a:solidFill>
                  <a:srgbClr val="FF0000"/>
                </a:solidFill>
              </a:rPr>
              <a:t>  American state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Admin\Pictures\c3049c59ed0ebd389635da1ec106d1b4 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544616" cy="5373216"/>
          </a:xfrm>
          <a:prstGeom prst="rect">
            <a:avLst/>
          </a:prstGeom>
          <a:noFill/>
        </p:spPr>
      </p:pic>
      <p:pic>
        <p:nvPicPr>
          <p:cNvPr id="5" name="Picture 5" descr="C:\Users\Admin\Pictures\sova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8356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148064" y="3645024"/>
            <a:ext cx="122413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4-7 In this city you can get married immediately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0420" name="Picture 4" descr="C:\Users\Admin\Pictures\02-Las-Veg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136904" cy="49685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07904" y="5805264"/>
            <a:ext cx="2203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Las Vegas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C:\Users\Admin\Pictures\sova1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707904" y="5733256"/>
            <a:ext cx="223224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1-2 </a:t>
            </a:r>
            <a:r>
              <a:rPr lang="en-US" b="1" dirty="0" smtClean="0">
                <a:solidFill>
                  <a:srgbClr val="C00000"/>
                </a:solidFill>
              </a:rPr>
              <a:t>How is the American flag called?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\Pictures\imgpreview (4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73225"/>
            <a:ext cx="8831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Nickname fo</a:t>
            </a:r>
            <a:r>
              <a:rPr lang="en-US" sz="3600" b="1" dirty="0" smtClean="0">
                <a:solidFill>
                  <a:srgbClr val="00B0F0"/>
                </a:solidFill>
              </a:rPr>
              <a:t>r the flag </a:t>
            </a:r>
            <a:r>
              <a:rPr lang="en-US" sz="3600" b="1" dirty="0" smtClean="0">
                <a:solidFill>
                  <a:srgbClr val="002060"/>
                </a:solidFill>
              </a:rPr>
              <a:t>is The Stars and </a:t>
            </a:r>
            <a:r>
              <a:rPr lang="en-US" sz="3600" b="1" dirty="0" smtClean="0">
                <a:solidFill>
                  <a:srgbClr val="00B0F0"/>
                </a:solidFill>
              </a:rPr>
              <a:t>Stripes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755576" cy="7647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4210" name="Picture 2" descr="C:\Users\Admin\Pictures\c3049c59ed0ebd389635da1ec106d1b4 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68952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75856" y="3140968"/>
            <a:ext cx="1196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Las Vegas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3284984"/>
            <a:ext cx="105841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Pictures\freed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764704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Holidays in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764704"/>
            <a:ext cx="5173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Holidays in the USA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7008" y="0"/>
            <a:ext cx="1656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Sector  5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5-1(Bonus!) When is Christmas Day celebrated in the USA?  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Pictures\imgpreview (6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488832" cy="4968552"/>
          </a:xfrm>
          <a:prstGeom prst="rect">
            <a:avLst/>
          </a:prstGeom>
          <a:noFill/>
        </p:spPr>
      </p:pic>
      <p:pic>
        <p:nvPicPr>
          <p:cNvPr id="5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9087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5-2 (Bonus!) When do Americans celebrate New Year?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Admin\Pictures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52927" cy="5661248"/>
          </a:xfrm>
          <a:prstGeom prst="rect">
            <a:avLst/>
          </a:prstGeom>
          <a:noFill/>
        </p:spPr>
      </p:pic>
      <p:pic>
        <p:nvPicPr>
          <p:cNvPr id="5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9087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5-3 When do Americans celebrate Independence Day?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Admin\Pictures\july_4th_independence_d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354690" cy="4525963"/>
          </a:xfrm>
          <a:prstGeom prst="rect">
            <a:avLst/>
          </a:prstGeom>
          <a:noFill/>
        </p:spPr>
      </p:pic>
      <p:pic>
        <p:nvPicPr>
          <p:cNvPr id="6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9087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5-4 When is Thanksgiving Day  celebrated in the United States?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Admin\Pictures\0_11a448_1dd6b872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12776"/>
            <a:ext cx="9143999" cy="5445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340768"/>
            <a:ext cx="421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 </a:t>
            </a:r>
            <a:r>
              <a:rPr lang="en-US" sz="2000" b="1" dirty="0" smtClean="0">
                <a:solidFill>
                  <a:srgbClr val="002060"/>
                </a:solidFill>
              </a:rPr>
              <a:t>on the</a:t>
            </a:r>
            <a:r>
              <a:rPr lang="en-US" sz="2000" b="1" dirty="0" smtClean="0"/>
              <a:t> </a:t>
            </a:r>
            <a:r>
              <a:rPr lang="en-US" sz="2000" b="1" dirty="0" smtClean="0">
                <a:solidFill>
                  <a:srgbClr val="002060"/>
                </a:solidFill>
              </a:rPr>
              <a:t>fourth Thursday of Novembe</a:t>
            </a:r>
            <a:r>
              <a:rPr lang="en-US" sz="2000" b="1" u="sng" dirty="0" smtClean="0">
                <a:solidFill>
                  <a:srgbClr val="002060"/>
                </a:solidFill>
              </a:rPr>
              <a:t>r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9087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484784"/>
            <a:ext cx="4211960" cy="43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5-5 When is Flag Day  celebrated in the USA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76456" y="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4099" name="Picture 3" descr="C:\Users\Admin\Pictures\flag-day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6912768" cy="5472608"/>
          </a:xfrm>
          <a:prstGeom prst="rect">
            <a:avLst/>
          </a:prstGeom>
          <a:noFill/>
        </p:spPr>
      </p:pic>
      <p:pic>
        <p:nvPicPr>
          <p:cNvPr id="10" name="Picture 4" descr="C:\Users\Admin\Pictures\5ca3e9b122f61f8f06494c97b1afcc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8072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002060"/>
                </a:solidFill>
              </a:rPr>
              <a:t>5-6 When is Columbus Day celebrated in the USA?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Admin\Pictures\Christopher-Columbus-Greek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40960" cy="49685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6093296"/>
            <a:ext cx="5273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on the second Monday of October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C:\Users\Admin\Pictures\sova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8356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6237312"/>
            <a:ext cx="5040560" cy="6206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5-7 When is Veterans Day celebrated in the USA?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Admin\Pictures\imgpreview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40960" cy="5256584"/>
          </a:xfrm>
          <a:prstGeom prst="rect">
            <a:avLst/>
          </a:prstGeom>
          <a:noFill/>
        </p:spPr>
      </p:pic>
      <p:pic>
        <p:nvPicPr>
          <p:cNvPr id="6" name="Picture 4" descr="C:\Users\Admin\Pictures\sova1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Pictures\big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3367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190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Sector 6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880" cy="8367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1-3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(</a:t>
            </a:r>
            <a:r>
              <a:rPr lang="en-US" sz="4000" b="1" dirty="0" smtClean="0">
                <a:solidFill>
                  <a:srgbClr val="002060"/>
                </a:solidFill>
              </a:rPr>
              <a:t>Bonus!) When did Christopher Columbus discover America?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Admin\Pictures\Columbusmap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3384"/>
            <a:ext cx="9144000" cy="5544616"/>
          </a:xfrm>
          <a:prstGeom prst="rect">
            <a:avLst/>
          </a:prstGeom>
          <a:noFill/>
        </p:spPr>
      </p:pic>
      <p:pic>
        <p:nvPicPr>
          <p:cNvPr id="1028" name="Picture 4" descr="C:\Users\Admin\Pictures\imgpreview (4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01008"/>
            <a:ext cx="1882140" cy="1234440"/>
          </a:xfrm>
          <a:prstGeom prst="rect">
            <a:avLst/>
          </a:prstGeom>
          <a:noFill/>
        </p:spPr>
      </p:pic>
      <p:pic>
        <p:nvPicPr>
          <p:cNvPr id="5122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11560" cy="54868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6-1 Jack London (1876 –1916)</a:t>
            </a:r>
            <a:r>
              <a:rPr lang="en-US" dirty="0" smtClean="0"/>
              <a:t> </a:t>
            </a:r>
            <a:endParaRPr lang="ru-RU" dirty="0"/>
          </a:p>
        </p:txBody>
      </p:sp>
      <p:pic>
        <p:nvPicPr>
          <p:cNvPr id="2050" name="Picture 2" descr="C:\Users\Admin\Pictures\73047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328592" cy="5400600"/>
          </a:xfrm>
          <a:prstGeom prst="rect">
            <a:avLst/>
          </a:prstGeom>
          <a:noFill/>
        </p:spPr>
      </p:pic>
      <p:pic>
        <p:nvPicPr>
          <p:cNvPr id="4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087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6-2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nl-NL" b="1" dirty="0" smtClean="0">
                <a:solidFill>
                  <a:srgbClr val="C00000"/>
                </a:solidFill>
              </a:rPr>
              <a:t>Daniel Gerhard "Dan" Brown</a:t>
            </a:r>
            <a:r>
              <a:rPr lang="nl-NL" dirty="0" smtClean="0">
                <a:solidFill>
                  <a:srgbClr val="C00000"/>
                </a:solidFill>
              </a:rPr>
              <a:t> </a:t>
            </a:r>
            <a:r>
              <a:rPr lang="nl-NL" b="1" dirty="0" smtClean="0">
                <a:solidFill>
                  <a:srgbClr val="C00000"/>
                </a:solidFill>
              </a:rPr>
              <a:t>(1964)</a:t>
            </a:r>
            <a:r>
              <a:rPr lang="nl-NL" b="1" dirty="0" smtClean="0"/>
              <a:t> 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560" cy="548680"/>
          </a:xfrm>
          <a:prstGeom prst="rect">
            <a:avLst/>
          </a:prstGeom>
          <a:noFill/>
        </p:spPr>
      </p:pic>
      <p:pic>
        <p:nvPicPr>
          <p:cNvPr id="1026" name="Picture 2" descr="C:\Users\Admin\Pictures\b_4f3bcf6a9ab39f9cc906609fac575d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496944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6-3 (Bonus!) Mark Twain (1835-1910) </a:t>
            </a:r>
            <a:endParaRPr lang="ru-RU" dirty="0"/>
          </a:p>
        </p:txBody>
      </p:sp>
      <p:pic>
        <p:nvPicPr>
          <p:cNvPr id="4" name="Picture 2" descr="C:\Users\Admin\Pictures\mark-tw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96752"/>
            <a:ext cx="3888432" cy="5328592"/>
          </a:xfrm>
          <a:prstGeom prst="rect">
            <a:avLst/>
          </a:prstGeom>
          <a:noFill/>
        </p:spPr>
      </p:pic>
      <p:pic>
        <p:nvPicPr>
          <p:cNvPr id="5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5486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6-4 (Bonus!) Leonardo </a:t>
            </a:r>
            <a:r>
              <a:rPr lang="en-US" sz="4800" b="1" dirty="0" err="1" smtClean="0">
                <a:solidFill>
                  <a:srgbClr val="002060"/>
                </a:solidFill>
              </a:rPr>
              <a:t>DiCaprio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(11.11.1974)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Admin\Pictures\Ilustrasi-OC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  <p:pic>
        <p:nvPicPr>
          <p:cNvPr id="4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087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6-5 </a:t>
            </a:r>
            <a:r>
              <a:rPr lang="en-US" b="1" dirty="0" err="1" smtClean="0">
                <a:solidFill>
                  <a:srgbClr val="C00000"/>
                </a:solidFill>
              </a:rPr>
              <a:t>Elwyn</a:t>
            </a:r>
            <a:r>
              <a:rPr lang="en-US" b="1" dirty="0" smtClean="0">
                <a:solidFill>
                  <a:srgbClr val="C00000"/>
                </a:solidFill>
              </a:rPr>
              <a:t> Brooks White (1899 – 1985)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Admin\Pictures\0_b6ac1_c79eac9e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768751" cy="5688632"/>
          </a:xfrm>
          <a:prstGeom prst="rect">
            <a:avLst/>
          </a:prstGeom>
          <a:noFill/>
        </p:spPr>
      </p:pic>
      <p:pic>
        <p:nvPicPr>
          <p:cNvPr id="44034" name="Picture 2" descr="C:\Users\Admin\Pictures\5ca3e9b122f61f8f06494c97b1afcc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08510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2" descr="C:\Users\Admin\Pictures\walt-disney-10508805fmky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4" name="Picture 2" descr="C:\Users\Admin\Pictures\walt-disney-10508805fmk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60486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99792" y="836712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67136" y="260648"/>
            <a:ext cx="5797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6-6 Walter Elias “Walt” Disney (1901-1966)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5" descr="C:\Users\Admin\Pictures\sovas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68356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6-7 Martin Luther King(1929-1968) </a:t>
            </a:r>
            <a:endParaRPr lang="en-US" b="1" dirty="0"/>
          </a:p>
        </p:txBody>
      </p:sp>
      <p:pic>
        <p:nvPicPr>
          <p:cNvPr id="1026" name="Picture 2" descr="C:\Users\Admin\Pictures\67455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5400600" cy="5832648"/>
          </a:xfrm>
          <a:prstGeom prst="rect">
            <a:avLst/>
          </a:prstGeom>
          <a:noFill/>
        </p:spPr>
      </p:pic>
      <p:pic>
        <p:nvPicPr>
          <p:cNvPr id="4" name="Picture 4" descr="C:\Users\Admin\Pictures\sova1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Pictures\imgpreview (2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86290" cy="6309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0"/>
            <a:ext cx="6217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Sector </a:t>
            </a:r>
            <a:r>
              <a:rPr lang="ru-RU" sz="6000" b="1" dirty="0" smtClean="0">
                <a:solidFill>
                  <a:srgbClr val="002060"/>
                </a:solidFill>
              </a:rPr>
              <a:t>7</a:t>
            </a:r>
            <a:r>
              <a:rPr lang="en-US" sz="6000" b="1" dirty="0" smtClean="0">
                <a:solidFill>
                  <a:srgbClr val="002060"/>
                </a:solidFill>
              </a:rPr>
              <a:t>.</a:t>
            </a:r>
            <a:r>
              <a:rPr lang="ru-RU" sz="6000" b="1" smtClean="0">
                <a:solidFill>
                  <a:srgbClr val="002060"/>
                </a:solidFill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</a:rPr>
              <a:t>The Final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2060848"/>
            <a:ext cx="39535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If necessary</a:t>
            </a:r>
            <a:endParaRPr lang="ru-RU" sz="60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7</a:t>
            </a:r>
            <a:r>
              <a:rPr lang="en-US" sz="5400" b="1" dirty="0" smtClean="0">
                <a:solidFill>
                  <a:srgbClr val="002060"/>
                </a:solidFill>
              </a:rPr>
              <a:t>–1 The Final</a:t>
            </a:r>
            <a:endParaRPr lang="ru-RU" sz="5400" dirty="0"/>
          </a:p>
        </p:txBody>
      </p:sp>
      <p:pic>
        <p:nvPicPr>
          <p:cNvPr id="2051" name="Picture 3" descr="C:\Users\Admin\Pictures\3841-sova_-_chto_gde_kog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788024" cy="558924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052736"/>
            <a:ext cx="39604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</a:t>
            </a:r>
            <a:r>
              <a:rPr lang="en-US" sz="4000" b="1" dirty="0" smtClean="0">
                <a:solidFill>
                  <a:srgbClr val="002060"/>
                </a:solidFill>
              </a:rPr>
              <a:t>Make as many words as you can out of the word </a:t>
            </a:r>
            <a:r>
              <a:rPr lang="ru-RU" sz="4000" b="1" dirty="0" smtClean="0">
                <a:solidFill>
                  <a:srgbClr val="C00000"/>
                </a:solidFill>
              </a:rPr>
              <a:t>«</a:t>
            </a:r>
            <a:r>
              <a:rPr lang="en-US" sz="4000" b="1" i="1" dirty="0" smtClean="0">
                <a:solidFill>
                  <a:srgbClr val="C00000"/>
                </a:solidFill>
              </a:rPr>
              <a:t>Christmas</a:t>
            </a:r>
            <a:r>
              <a:rPr lang="ru-RU" sz="4000" b="1" i="1" dirty="0" smtClean="0">
                <a:solidFill>
                  <a:srgbClr val="C00000"/>
                </a:solidFill>
              </a:rPr>
              <a:t>». </a:t>
            </a:r>
            <a:r>
              <a:rPr lang="en-US" sz="4000" b="1" dirty="0" smtClean="0">
                <a:solidFill>
                  <a:srgbClr val="002060"/>
                </a:solidFill>
              </a:rPr>
              <a:t>Write them down.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75656" cy="1340768"/>
          </a:xfrm>
          <a:prstGeom prst="rect">
            <a:avLst/>
          </a:prstGeom>
          <a:noFill/>
        </p:spPr>
      </p:pic>
      <p:pic>
        <p:nvPicPr>
          <p:cNvPr id="8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75656" cy="134076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002060"/>
                </a:solidFill>
              </a:rPr>
              <a:t>The best result is </a:t>
            </a:r>
            <a:r>
              <a:rPr lang="ru-RU" sz="5300" b="1" dirty="0" smtClean="0">
                <a:solidFill>
                  <a:srgbClr val="002060"/>
                </a:solidFill>
              </a:rPr>
              <a:t>40</a:t>
            </a:r>
            <a:r>
              <a:rPr lang="en-US" sz="5300" b="1" dirty="0" smtClean="0">
                <a:solidFill>
                  <a:srgbClr val="002060"/>
                </a:solidFill>
              </a:rPr>
              <a:t> </a:t>
            </a:r>
            <a:r>
              <a:rPr lang="en-US" sz="5300" b="1" i="1" dirty="0" smtClean="0">
                <a:solidFill>
                  <a:srgbClr val="002060"/>
                </a:solidFill>
              </a:rPr>
              <a:t>words.</a:t>
            </a:r>
            <a:r>
              <a:rPr lang="en-US" sz="5300" b="1" dirty="0" smtClean="0">
                <a:solidFill>
                  <a:srgbClr val="002060"/>
                </a:solidFill>
              </a:rPr>
              <a:t/>
            </a:r>
            <a:br>
              <a:rPr lang="en-US" sz="5300" b="1" dirty="0" smtClean="0">
                <a:solidFill>
                  <a:srgbClr val="002060"/>
                </a:solidFill>
              </a:rPr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73427"/>
          </a:xfrm>
        </p:spPr>
        <p:txBody>
          <a:bodyPr>
            <a:normAutofit fontScale="92500" lnSpcReduction="20000"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Answers</a:t>
            </a:r>
            <a:r>
              <a:rPr lang="en-US" sz="4400" dirty="0" smtClean="0">
                <a:solidFill>
                  <a:srgbClr val="C00000"/>
                </a:solidFill>
              </a:rPr>
              <a:t>:</a:t>
            </a:r>
            <a:endParaRPr lang="ru-RU" sz="4400" dirty="0" smtClean="0">
              <a:solidFill>
                <a:srgbClr val="C00000"/>
              </a:solidFill>
            </a:endParaRPr>
          </a:p>
          <a:p>
            <a:r>
              <a:rPr lang="en-US" sz="4800" b="1" dirty="0" smtClean="0">
                <a:solidFill>
                  <a:srgbClr val="002060"/>
                </a:solidFill>
              </a:rPr>
              <a:t>Sam, Tim, Christ, cat, rat, hat, star, cram, rats, hats, hit, miss, sit, his, ram, stir, cast, trim, art, ark, arm, smart, aim, ash, his, star, stars, shirts, mass, this, charts, Chris, as it is, him, ham, at, in, tam.</a:t>
            </a:r>
            <a:r>
              <a:rPr lang="en-US" sz="4400" b="1" dirty="0" smtClean="0">
                <a:solidFill>
                  <a:srgbClr val="002060"/>
                </a:solidFill>
              </a:rPr>
              <a:t/>
            </a:r>
            <a:br>
              <a:rPr lang="en-US" sz="4400" b="1" dirty="0" smtClean="0">
                <a:solidFill>
                  <a:srgbClr val="002060"/>
                </a:solidFill>
              </a:rPr>
            </a:br>
            <a:endParaRPr lang="ru-RU" sz="44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5656" cy="1340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1-</a:t>
            </a:r>
            <a:r>
              <a:rPr lang="en-US" b="1" dirty="0" smtClean="0">
                <a:solidFill>
                  <a:srgbClr val="002060"/>
                </a:solidFill>
              </a:rPr>
              <a:t>4 ( Bonus!)  What do people call New York?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Users\Admin\Pictures\new-york-new-york-exterior-skyline-colo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12474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The Melting Pot, a referen</a:t>
            </a:r>
            <a:r>
              <a:rPr lang="en-US" sz="2000" b="1" dirty="0" smtClean="0">
                <a:solidFill>
                  <a:srgbClr val="FF0000"/>
                </a:solidFill>
              </a:rPr>
              <a:t>ce</a:t>
            </a:r>
            <a:r>
              <a:rPr lang="en-US" sz="2000" b="1" dirty="0" smtClean="0">
                <a:solidFill>
                  <a:srgbClr val="FFFF00"/>
                </a:solidFill>
              </a:rPr>
              <a:t> to the wide variety of language groups in the city</a:t>
            </a:r>
            <a:r>
              <a:rPr lang="en-US" b="1" dirty="0" smtClean="0">
                <a:solidFill>
                  <a:srgbClr val="FFFF00"/>
                </a:solidFill>
              </a:rPr>
              <a:t> 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Picture 5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08670" cy="6389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Pictures\imgpreview (2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36096" y="6334780"/>
            <a:ext cx="3325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best player is  …..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The End.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\Pictures\30760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752528" cy="53732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4005064"/>
            <a:ext cx="370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Good Luck!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Pictures\img1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1-5 </a:t>
            </a:r>
            <a:r>
              <a:rPr lang="en-US" sz="4000" b="1" dirty="0" smtClean="0">
                <a:solidFill>
                  <a:srgbClr val="002060"/>
                </a:solidFill>
              </a:rPr>
              <a:t>The “Big Apple” is a popular nickname-but for what?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Pictures\Big-App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5904656" cy="5589240"/>
          </a:xfrm>
          <a:prstGeom prst="rect">
            <a:avLst/>
          </a:prstGeom>
          <a:noFill/>
        </p:spPr>
      </p:pic>
      <p:pic>
        <p:nvPicPr>
          <p:cNvPr id="7" name="Picture 4" descr="C:\Users\Admin\Pictures\5ca3e9b122f61f8f06494c97b1afcc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80728"/>
          </a:xfrm>
          <a:prstGeom prst="rect">
            <a:avLst/>
          </a:prstGeom>
          <a:noFill/>
        </p:spPr>
      </p:pic>
      <p:pic>
        <p:nvPicPr>
          <p:cNvPr id="3075" name="Picture 3" descr="C:\Users\Admin\Pictures\Ffo1c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675026"/>
            <a:ext cx="2376264" cy="19142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1-6 </a:t>
            </a:r>
            <a:r>
              <a:rPr lang="en-US" b="1" dirty="0" smtClean="0">
                <a:solidFill>
                  <a:srgbClr val="C00000"/>
                </a:solidFill>
              </a:rPr>
              <a:t>Where in the US</a:t>
            </a:r>
            <a:r>
              <a:rPr lang="ru-RU" b="1" dirty="0" smtClean="0">
                <a:solidFill>
                  <a:srgbClr val="C00000"/>
                </a:solidFill>
              </a:rPr>
              <a:t>А</a:t>
            </a:r>
            <a:r>
              <a:rPr lang="en-US" b="1" dirty="0" smtClean="0">
                <a:solidFill>
                  <a:srgbClr val="C00000"/>
                </a:solidFill>
              </a:rPr>
              <a:t> is the Golden Gate Bridge?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C:\Users\Admin\Pictures\san-francisco-giants-logo-sf-1572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0867" y="5517232"/>
            <a:ext cx="1433133" cy="1108719"/>
          </a:xfrm>
          <a:prstGeom prst="rect">
            <a:avLst/>
          </a:prstGeom>
          <a:noFill/>
        </p:spPr>
      </p:pic>
      <p:pic>
        <p:nvPicPr>
          <p:cNvPr id="2053" name="Picture 5" descr="C:\Users\Admin\Pictures\53e3739d9c8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24128" y="5811560"/>
            <a:ext cx="327506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San Francisco</a:t>
            </a:r>
            <a:endParaRPr lang="ru-RU" sz="44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13" name="Picture 5" descr="C:\Users\Admin\Pictures\sovas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68356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1-7 What is the home of the President?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C:\Users\Admin\Pictures\sova1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7624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Admin\Pictures\453550_98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9144000" cy="4104456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0" y="2708920"/>
            <a:ext cx="5076056" cy="201622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763</Words>
  <Application>Microsoft Office PowerPoint</Application>
  <PresentationFormat>Экран (4:3)</PresentationFormat>
  <Paragraphs>102</Paragraphs>
  <Slides>62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Слайд 1</vt:lpstr>
      <vt:lpstr>Слайд 2</vt:lpstr>
      <vt:lpstr>1-1 How many states are there in the USA?</vt:lpstr>
      <vt:lpstr>1-2 How is the American flag called?</vt:lpstr>
      <vt:lpstr>1-3 (Bonus!) When did Christopher Columbus discover America? </vt:lpstr>
      <vt:lpstr>1-4 ( Bonus!)  What do people call New York? </vt:lpstr>
      <vt:lpstr>1-5 The “Big Apple” is a popular nickname-but for what? </vt:lpstr>
      <vt:lpstr>1-6 Where in the USА is the Golden Gate Bridge?</vt:lpstr>
      <vt:lpstr>1-7 What is the home of the President? </vt:lpstr>
      <vt:lpstr>Слайд 10</vt:lpstr>
      <vt:lpstr>2-1 Which of the following is not the USA state? </vt:lpstr>
      <vt:lpstr>2-2 When is the birthday of the United States celebrated? </vt:lpstr>
      <vt:lpstr>2-3 ( Bonus!) What animal represents the Democratic Party? </vt:lpstr>
      <vt:lpstr>2-4 ( Bonus!) Who was the model for  the Statue of Liberty? </vt:lpstr>
      <vt:lpstr>2-5. What colour are the taxis in New York? </vt:lpstr>
      <vt:lpstr>2-6 What is the New York underground called? </vt:lpstr>
      <vt:lpstr>2-7.  If you go to New York, you’ll see… </vt:lpstr>
      <vt:lpstr>Слайд 18</vt:lpstr>
      <vt:lpstr>3-1 “Let’s go and see a ball game.” What do Americans mean?</vt:lpstr>
      <vt:lpstr>3-2 What do Americans call chips?</vt:lpstr>
      <vt:lpstr>3-3 (Bonus!) How often do American people choose a new President? </vt:lpstr>
      <vt:lpstr>3-4 ( Bonus!) What do American people call their police officers? </vt:lpstr>
      <vt:lpstr>3-5. Which University did Bill Gates go to? </vt:lpstr>
      <vt:lpstr>3-6  American people say… </vt:lpstr>
      <vt:lpstr>3-7 The cartoon symbol of the American government is… </vt:lpstr>
      <vt:lpstr>Слайд 26</vt:lpstr>
      <vt:lpstr>4-1 This river is the chief and the longest river in the USA</vt:lpstr>
      <vt:lpstr>Слайд 28</vt:lpstr>
      <vt:lpstr>4-2 (Bonus!) It  is the biggest and the most populous city in the country</vt:lpstr>
      <vt:lpstr>4-2 (Bonus!) It  is the biggest and the most populous city in the country</vt:lpstr>
      <vt:lpstr>4-3 (Bonus!) It was the world’s first national park, set aside in 1872 </vt:lpstr>
      <vt:lpstr>4-3 (Bonus!) It was the world’s first national park, set aside in 1872 </vt:lpstr>
      <vt:lpstr>4-4 It is one of the most spectacular natural wonders on the North American continent</vt:lpstr>
      <vt:lpstr>4-4 It is one of the most spectacular natural wonders on the North American continent</vt:lpstr>
      <vt:lpstr>4-5 This state is the biggest American state</vt:lpstr>
      <vt:lpstr>4-5 This state is the biggest American state</vt:lpstr>
      <vt:lpstr>4-5 This state is the smallest American state</vt:lpstr>
      <vt:lpstr>4-6 This state is the smallest  American state</vt:lpstr>
      <vt:lpstr>4-7 In this city you can get married immediately</vt:lpstr>
      <vt:lpstr>Слайд 40</vt:lpstr>
      <vt:lpstr>Слайд 41</vt:lpstr>
      <vt:lpstr>5-1(Bonus!) When is Christmas Day celebrated in the USA?  </vt:lpstr>
      <vt:lpstr>5-2 (Bonus!) When do Americans celebrate New Year?</vt:lpstr>
      <vt:lpstr>5-3 When do Americans celebrate Independence Day? </vt:lpstr>
      <vt:lpstr>5-4 When is Thanksgiving Day  celebrated in the United States? </vt:lpstr>
      <vt:lpstr>5-5 When is Flag Day  celebrated in the USA? </vt:lpstr>
      <vt:lpstr>5-6 When is Columbus Day celebrated in the USA? </vt:lpstr>
      <vt:lpstr>5-7 When is Veterans Day celebrated in the USA?</vt:lpstr>
      <vt:lpstr>Слайд 49</vt:lpstr>
      <vt:lpstr>6-1 Jack London (1876 –1916) </vt:lpstr>
      <vt:lpstr>6-2 Daniel Gerhard "Dan" Brown (1964) </vt:lpstr>
      <vt:lpstr>6-3 (Bonus!) Mark Twain (1835-1910) </vt:lpstr>
      <vt:lpstr>6-4 (Bonus!) Leonardo DiCaprio (11.11.1974)</vt:lpstr>
      <vt:lpstr>6-5 Elwyn Brooks White (1899 – 1985)</vt:lpstr>
      <vt:lpstr>Слайд 55</vt:lpstr>
      <vt:lpstr>6-7 Martin Luther King(1929-1968) </vt:lpstr>
      <vt:lpstr>Слайд 57</vt:lpstr>
      <vt:lpstr>7–1 The Final</vt:lpstr>
      <vt:lpstr>The best result is 40 words.  </vt:lpstr>
      <vt:lpstr>Слайд 60</vt:lpstr>
      <vt:lpstr>The End.</vt:lpstr>
      <vt:lpstr>Слайд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168</cp:revision>
  <dcterms:created xsi:type="dcterms:W3CDTF">2017-01-02T08:16:26Z</dcterms:created>
  <dcterms:modified xsi:type="dcterms:W3CDTF">2017-04-08T02:09:01Z</dcterms:modified>
</cp:coreProperties>
</file>