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embeddings/oleObject12.bin" ContentType="application/vnd.openxmlformats-officedocument.oleObject"/>
  <Override PartName="/ppt/embeddings/oleObject30.bin" ContentType="application/vnd.openxmlformats-officedocument.oleObject"/>
  <Override PartName="/ppt/embeddings/oleObject41.bin" ContentType="application/vnd.openxmlformats-officedocument.oleObject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embeddings/oleObject8.bin" ContentType="application/vnd.openxmlformats-officedocument.oleObjec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embeddings/oleObject39.bin" ContentType="application/vnd.openxmlformats-officedocument.oleObject"/>
  <Override PartName="/ppt/embeddings/oleObject4.bin" ContentType="application/vnd.openxmlformats-officedocument.oleObject"/>
  <Override PartName="/ppt/embeddings/oleObject28.bin" ContentType="application/vnd.openxmlformats-officedocument.oleObject"/>
  <Override PartName="/ppt/embeddings/oleObject2.bin" ContentType="application/vnd.openxmlformats-officedocument.oleObject"/>
  <Override PartName="/ppt/embeddings/oleObject17.bin" ContentType="application/vnd.openxmlformats-officedocument.oleObject"/>
  <Override PartName="/ppt/embeddings/oleObject26.bin" ContentType="application/vnd.openxmlformats-officedocument.oleObject"/>
  <Override PartName="/ppt/embeddings/oleObject35.bin" ContentType="application/vnd.openxmlformats-officedocument.oleObjec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embeddings/oleObject15.bin" ContentType="application/vnd.openxmlformats-officedocument.oleObject"/>
  <Override PartName="/ppt/embeddings/oleObject24.bin" ContentType="application/vnd.openxmlformats-officedocument.oleObject"/>
  <Override PartName="/ppt/embeddings/oleObject33.bin" ContentType="application/vnd.openxmlformats-officedocument.oleObject"/>
  <Override PartName="/ppt/embeddings/oleObject42.bin" ContentType="application/vnd.openxmlformats-officedocument.oleObject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udio/unknown"/>
  <Override PartName="/ppt/embeddings/oleObject11.bin" ContentType="application/vnd.openxmlformats-officedocument.oleObject"/>
  <Override PartName="/ppt/embeddings/oleObject13.bin" ContentType="application/vnd.openxmlformats-officedocument.oleObject"/>
  <Override PartName="/ppt/embeddings/oleObject22.bin" ContentType="application/vnd.openxmlformats-officedocument.oleObject"/>
  <Override PartName="/ppt/embeddings/oleObject31.bin" ContentType="application/vnd.openxmlformats-officedocument.oleObject"/>
  <Override PartName="/ppt/embeddings/oleObject40.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embeddings/oleObject20.bin" ContentType="application/vnd.openxmlformats-officedocument.oleObject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embeddings/oleObject9.bin" ContentType="application/vnd.openxmlformats-officedocument.oleObject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embeddings/oleObject7.bin" ContentType="application/vnd.openxmlformats-officedocument.oleObject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embeddings/oleObject5.bin" ContentType="application/vnd.openxmlformats-officedocument.oleObject"/>
  <Override PartName="/ppt/embeddings/oleObject29.bin" ContentType="application/vnd.openxmlformats-officedocument.oleObject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embeddings/oleObject3.bin" ContentType="application/vnd.openxmlformats-officedocument.oleObject"/>
  <Override PartName="/ppt/embeddings/oleObject18.bin" ContentType="application/vnd.openxmlformats-officedocument.oleObject"/>
  <Override PartName="/ppt/embeddings/oleObject27.bin" ContentType="application/vnd.openxmlformats-officedocument.oleObject"/>
  <Override PartName="/ppt/embeddings/oleObject38.bin" ContentType="application/vnd.openxmlformats-officedocument.oleObject"/>
  <Override PartName="/ppt/embeddings/oleObject1.bin" ContentType="application/vnd.openxmlformats-officedocument.oleObject"/>
  <Override PartName="/ppt/embeddings/oleObject16.bin" ContentType="application/vnd.openxmlformats-officedocument.oleObject"/>
  <Override PartName="/ppt/embeddings/oleObject25.bin" ContentType="application/vnd.openxmlformats-officedocument.oleObject"/>
  <Override PartName="/ppt/embeddings/oleObject34.bin" ContentType="application/vnd.openxmlformats-officedocument.oleObject"/>
  <Override PartName="/ppt/embeddings/oleObject36.bin" ContentType="application/vnd.openxmlformats-officedocument.oleObject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embeddings/oleObject14.bin" ContentType="application/vnd.openxmlformats-officedocument.oleObject"/>
  <Override PartName="/ppt/embeddings/oleObject23.bin" ContentType="application/vnd.openxmlformats-officedocument.oleObject"/>
  <Override PartName="/ppt/embeddings/oleObject32.bin" ContentType="application/vnd.openxmlformats-officedocument.oleObject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embeddings/oleObject21.bin" ContentType="application/vnd.openxmlformats-officedocument.oleObject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embeddings/oleObject10.bin" ContentType="application/vnd.openxmlformats-officedocument.oleObject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embeddings/oleObject6.bin" ContentType="application/vnd.openxmlformats-officedocument.oleObject"/>
  <Override PartName="/ppt/embeddings/oleObject19.bin" ContentType="application/vnd.openxmlformats-officedocument.oleObject"/>
  <Override PartName="/ppt/embeddings/oleObject37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22" r:id="rId2"/>
    <p:sldId id="268" r:id="rId3"/>
    <p:sldId id="308" r:id="rId4"/>
    <p:sldId id="306" r:id="rId5"/>
    <p:sldId id="287" r:id="rId6"/>
    <p:sldId id="281" r:id="rId7"/>
    <p:sldId id="267" r:id="rId8"/>
    <p:sldId id="257" r:id="rId9"/>
    <p:sldId id="283" r:id="rId10"/>
    <p:sldId id="336" r:id="rId11"/>
    <p:sldId id="327" r:id="rId12"/>
    <p:sldId id="330" r:id="rId13"/>
    <p:sldId id="331" r:id="rId14"/>
    <p:sldId id="332" r:id="rId15"/>
    <p:sldId id="333" r:id="rId16"/>
    <p:sldId id="334" r:id="rId17"/>
    <p:sldId id="335" r:id="rId18"/>
    <p:sldId id="346" r:id="rId19"/>
    <p:sldId id="304" r:id="rId20"/>
    <p:sldId id="318" r:id="rId21"/>
    <p:sldId id="323" r:id="rId22"/>
    <p:sldId id="319" r:id="rId23"/>
    <p:sldId id="347" r:id="rId24"/>
    <p:sldId id="316" r:id="rId25"/>
    <p:sldId id="317" r:id="rId26"/>
    <p:sldId id="348" r:id="rId27"/>
    <p:sldId id="269" r:id="rId28"/>
    <p:sldId id="270" r:id="rId29"/>
    <p:sldId id="271" r:id="rId30"/>
    <p:sldId id="274" r:id="rId31"/>
    <p:sldId id="311" r:id="rId32"/>
    <p:sldId id="313" r:id="rId33"/>
    <p:sldId id="314" r:id="rId34"/>
    <p:sldId id="355" r:id="rId35"/>
    <p:sldId id="337" r:id="rId36"/>
    <p:sldId id="349" r:id="rId37"/>
    <p:sldId id="352" r:id="rId38"/>
    <p:sldId id="350" r:id="rId39"/>
    <p:sldId id="354" r:id="rId40"/>
    <p:sldId id="340" r:id="rId41"/>
    <p:sldId id="341" r:id="rId42"/>
    <p:sldId id="324" r:id="rId43"/>
    <p:sldId id="325" r:id="rId44"/>
    <p:sldId id="342" r:id="rId45"/>
    <p:sldId id="344" r:id="rId46"/>
    <p:sldId id="345" r:id="rId47"/>
    <p:sldId id="343" r:id="rId48"/>
    <p:sldId id="265" r:id="rId49"/>
    <p:sldId id="286" r:id="rId50"/>
    <p:sldId id="277" r:id="rId5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7" Type="http://schemas.openxmlformats.org/officeDocument/2006/relationships/image" Target="../media/image74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67.wmf"/><Relationship Id="rId5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78.wmf"/><Relationship Id="rId7" Type="http://schemas.openxmlformats.org/officeDocument/2006/relationships/image" Target="../media/image6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98E0E-80C1-455C-ACFE-A9DCB2A6144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112DC-79B1-448E-9063-E932E8F26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513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8%D0%B2%D0%B5%D0%B9%D1%86%D0%B0%D1%80%D0%B8%D1%8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ru.wikipedia.org/wiki/%D0%9C%D0%B0%D1%82%D0%B5%D0%BC%D0%B0%D1%82%D0%B8%D0%BA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hape 9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66563" name="Shape 97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Джордж П</a:t>
            </a:r>
            <a:r>
              <a:rPr lang="ru-RU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ол</a:t>
            </a:r>
            <a:r>
              <a:rPr lang="vi-VN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иа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венгерский,</a:t>
            </a:r>
            <a:r>
              <a:rPr lang="ru-RU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Швейцария"/>
              </a:rPr>
              <a:t>швейцарский</a:t>
            </a:r>
            <a:r>
              <a:rPr lang="ru-RU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американский </a:t>
            </a:r>
            <a:r>
              <a:rPr lang="ru-RU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Математик"/>
              </a:rPr>
              <a:t>математик</a:t>
            </a:r>
            <a:r>
              <a:rPr lang="ru-RU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u="none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47FE3-5556-40FA-83C8-8D2C10E4BD3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1B85EE-FD99-4C4B-AAD5-A72B6D1470C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3F8730-C79D-454A-849F-21037D578AFC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3F8730-C79D-454A-849F-21037D578AFC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0963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929438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90C43-2ED4-4119-8E81-9799CB83F366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50825" y="1268413"/>
            <a:ext cx="6300788" cy="0"/>
          </a:xfrm>
          <a:prstGeom prst="line">
            <a:avLst/>
          </a:prstGeom>
          <a:ln w="28575">
            <a:solidFill>
              <a:srgbClr val="6C37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0963" y="64214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929438" y="64214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90C43-2ED4-4119-8E81-9799CB83F366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64CD84F-5AAE-4B68-ABF1-F850E17EF9E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7.png"/><Relationship Id="rId5" Type="http://schemas.openxmlformats.org/officeDocument/2006/relationships/image" Target="../media/image56.gif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70.jpeg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7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20.bin"/><Relationship Id="rId7" Type="http://schemas.openxmlformats.org/officeDocument/2006/relationships/image" Target="../media/image7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83.png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84.jpeg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2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83.png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9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6.bin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40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9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C000"/>
          </a:solidFill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ct val="25000"/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Структура урока  </a:t>
            </a:r>
            <a:endParaRPr lang="ru-RU" dirty="0" smtClean="0">
              <a:solidFill>
                <a:srgbClr val="000000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72072"/>
          </a:xfrm>
          <a:solidFill>
            <a:srgbClr val="C00000"/>
          </a:solidFill>
        </p:spPr>
        <p:txBody>
          <a:bodyPr tIns="45700" bIns="45700">
            <a:noAutofit/>
          </a:bodyPr>
          <a:lstStyle/>
          <a:p>
            <a:pPr marL="514350" indent="-514350" eaLnBrk="1" fontAlgn="auto" hangingPunct="1">
              <a:spcBef>
                <a:spcPts val="0"/>
              </a:spcBef>
              <a:buFont typeface="Calibri"/>
              <a:buAutoNum type="arabicPeriod"/>
              <a:defRPr/>
            </a:pPr>
            <a:r>
              <a:rPr lang="ru-RU" dirty="0" smtClean="0"/>
              <a:t>Организационный момент(1-2 </a:t>
            </a:r>
            <a:r>
              <a:rPr lang="ru-RU" dirty="0"/>
              <a:t>мин.). </a:t>
            </a:r>
          </a:p>
          <a:p>
            <a:pPr marL="514350" indent="-514350" eaLnBrk="1" fontAlgn="auto" hangingPunct="1">
              <a:buFont typeface="Calibri"/>
              <a:buAutoNum type="arabicPeriod"/>
              <a:defRPr/>
            </a:pPr>
            <a:r>
              <a:rPr lang="ru-RU" dirty="0"/>
              <a:t>Актуализация знаний и умений (2-5 мин.). </a:t>
            </a:r>
          </a:p>
          <a:p>
            <a:pPr marL="514350" indent="-514350" eaLnBrk="1" fontAlgn="auto" hangingPunct="1">
              <a:buFont typeface="Calibri"/>
              <a:buAutoNum type="arabicPeriod"/>
              <a:defRPr/>
            </a:pPr>
            <a:r>
              <a:rPr lang="ru-RU" dirty="0" smtClean="0"/>
              <a:t>Повторение пройденного материала(8-10 мин).</a:t>
            </a:r>
          </a:p>
          <a:p>
            <a:pPr marL="514350" indent="-514350" eaLnBrk="1" fontAlgn="auto" hangingPunct="1">
              <a:buAutoNum type="arabicPeriod" startAt="4"/>
              <a:defRPr/>
            </a:pPr>
            <a:r>
              <a:rPr lang="ru-RU" dirty="0" smtClean="0"/>
              <a:t>Решение задач из материалов ЕГЭ(15-16мин).</a:t>
            </a:r>
          </a:p>
          <a:p>
            <a:pPr marL="514350" indent="-514350" eaLnBrk="1" fontAlgn="auto" hangingPunct="1">
              <a:buAutoNum type="arabicPeriod" startAt="4"/>
              <a:defRPr/>
            </a:pPr>
            <a:r>
              <a:rPr lang="ru-RU" dirty="0" smtClean="0"/>
              <a:t>Проверка  пройденного материала (10-12 мин).  </a:t>
            </a:r>
          </a:p>
          <a:p>
            <a:pPr marL="514350" indent="-514350" eaLnBrk="1" fontAlgn="auto" hangingPunct="1">
              <a:buFont typeface="Calibri"/>
              <a:buAutoNum type="arabicPeriod"/>
              <a:defRPr/>
            </a:pPr>
            <a:r>
              <a:rPr lang="ru-RU" dirty="0" smtClean="0"/>
              <a:t>Рефлексия (3-4 </a:t>
            </a:r>
            <a:r>
              <a:rPr lang="ru-RU" dirty="0"/>
              <a:t>мин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Повторение из курса математики 5 класса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25560" r="71582"/>
          <a:stretch/>
        </p:blipFill>
        <p:spPr bwMode="auto">
          <a:xfrm>
            <a:off x="323527" y="1052736"/>
            <a:ext cx="2508125" cy="515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http://bigslide.ru/images/36/36001/960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Объем куба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971792" cy="45259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Объем куба с ребром </a:t>
            </a:r>
            <a:r>
              <a:rPr lang="ru-RU" sz="4400" i="1" dirty="0" smtClean="0"/>
              <a:t>а</a:t>
            </a:r>
            <a:r>
              <a:rPr lang="ru-RU" dirty="0" smtClean="0"/>
              <a:t> вычисляется по формуле </a:t>
            </a:r>
            <a:endParaRPr lang="ru-RU" dirty="0"/>
          </a:p>
        </p:txBody>
      </p:sp>
      <p:pic>
        <p:nvPicPr>
          <p:cNvPr id="17410" name="Picture 2" descr="http://www.gearfuse.com/wp-content/uploads/2010/01/rubiks_cub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2143116"/>
            <a:ext cx="4143404" cy="4143404"/>
          </a:xfrm>
          <a:prstGeom prst="rect">
            <a:avLst/>
          </a:prstGeom>
          <a:noFill/>
        </p:spPr>
      </p:pic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071538" y="3929066"/>
          <a:ext cx="1669863" cy="785818"/>
        </p:xfrm>
        <a:graphic>
          <a:graphicData uri="http://schemas.openxmlformats.org/presentationml/2006/ole">
            <p:oleObj spid="_x0000_s173068" name="Формула" r:id="rId4" imgW="431613" imgH="203112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00562" y="3786190"/>
            <a:ext cx="429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а</a:t>
            </a:r>
            <a:endParaRPr lang="ru-RU" sz="40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H="1">
            <a:off x="3893339" y="4036223"/>
            <a:ext cx="2000264" cy="714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Объем параллелепипеда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4" cy="45259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Объем прямоугольного параллелепипеда вычисляется по формуле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785786" y="4000504"/>
          <a:ext cx="3245326" cy="857256"/>
        </p:xfrm>
        <a:graphic>
          <a:graphicData uri="http://schemas.openxmlformats.org/presentationml/2006/ole">
            <p:oleObj spid="_x0000_s174092" name="Формула" r:id="rId3" imgW="672516" imgH="177646" progId="Equation.3">
              <p:embed/>
            </p:oleObj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2214554"/>
            <a:ext cx="4457729" cy="342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164307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 объем любого параллелепипеда равен произведению площади основания на высоту.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ocuments\Объемы\картинки\Parallelepipedon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28764" y="2236849"/>
            <a:ext cx="3372872" cy="2358668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6156176" y="3284984"/>
            <a:ext cx="794" cy="13105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15200" y="41910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38800" y="4572000"/>
            <a:ext cx="381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a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3647862"/>
            <a:ext cx="401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h</a:t>
            </a:r>
            <a:endParaRPr lang="ru-RU" sz="3200" dirty="0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85945430"/>
              </p:ext>
            </p:extLst>
          </p:nvPr>
        </p:nvGraphicFramePr>
        <p:xfrm>
          <a:off x="2286836" y="2420888"/>
          <a:ext cx="3733800" cy="1103313"/>
        </p:xfrm>
        <a:graphic>
          <a:graphicData uri="http://schemas.openxmlformats.org/presentationml/2006/ole">
            <p:oleObj spid="_x0000_s175123" name="Формула" r:id="rId4" imgW="774364" imgH="228501" progId="Equation.3">
              <p:embed/>
            </p:oleObj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/>
          <a:srcRect t="25560" r="71582"/>
          <a:stretch/>
        </p:blipFill>
        <p:spPr bwMode="auto">
          <a:xfrm>
            <a:off x="254979" y="2484370"/>
            <a:ext cx="1947040" cy="399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:\data\articles\63\6343\634326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73722"/>
            <a:ext cx="9144000" cy="338427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 Посчитайте объемы следующих фигур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3306" y="3286124"/>
            <a:ext cx="118404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3286124"/>
            <a:ext cx="3214710" cy="140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Ребро куба равно 1 см. Найдите объемы тел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08" y="2786058"/>
            <a:ext cx="394337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14546" y="2000240"/>
            <a:ext cx="387296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user\Documents\Объемы\картинки\i (3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85852" y="1928802"/>
            <a:ext cx="5992203" cy="3857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0" y="1066800"/>
            <a:ext cx="8215370" cy="192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Три латунных куба с ребрами 3 см, 4 см и 5 см переплавлены в один куб. Какую длину имеет ребро этого куба?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58" name="AutoShape 2" descr="http://dc479.4shared.com/img/DF1e535M/s3/3D-Rubik-3d-rubik-cube-2560x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://dc479.4shared.com/img/DF1e535M/s3/3D-Rubik-3d-rubik-cube-2560x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Задача № 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3962400" y="5486400"/>
            <a:ext cx="3048000" cy="10668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tx1"/>
                </a:solidFill>
              </a:rPr>
              <a:t>Ответ: </a:t>
            </a:r>
            <a:endParaRPr lang="ru-RU" sz="6600" dirty="0">
              <a:solidFill>
                <a:schemeClr val="tx1"/>
              </a:solidFill>
            </a:endParaRPr>
          </a:p>
        </p:txBody>
      </p:sp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0"/>
            <a:ext cx="10402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819400"/>
            <a:ext cx="1600200" cy="17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597429"/>
            <a:ext cx="2057400" cy="226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одзаголовок 12"/>
          <p:cNvSpPr txBox="1">
            <a:spLocks/>
          </p:cNvSpPr>
          <p:nvPr/>
        </p:nvSpPr>
        <p:spPr>
          <a:xfrm>
            <a:off x="6781800" y="5715000"/>
            <a:ext cx="1828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539120"/>
            <a:ext cx="5925342" cy="452596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Рассмотрим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тереометрические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фигуры, формулы вычисления объемов и площадей поверхностей , постарайтесь запомнить эти формулы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t="25560" r="71582"/>
          <a:stretch/>
        </p:blipFill>
        <p:spPr bwMode="auto">
          <a:xfrm>
            <a:off x="323527" y="2062800"/>
            <a:ext cx="2016225" cy="414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магнитный диск 3"/>
          <p:cNvSpPr/>
          <p:nvPr/>
        </p:nvSpPr>
        <p:spPr>
          <a:xfrm>
            <a:off x="468313" y="1668463"/>
            <a:ext cx="1871662" cy="266382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2738" y="2139950"/>
            <a:ext cx="4464050" cy="1800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>
            <a:stCxn id="4" idx="0"/>
            <a:endCxn id="4" idx="3"/>
          </p:cNvCxnSpPr>
          <p:nvPr/>
        </p:nvCxnSpPr>
        <p:spPr>
          <a:xfrm>
            <a:off x="1403350" y="2555875"/>
            <a:ext cx="0" cy="17764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36985" y="3939535"/>
            <a:ext cx="1458162" cy="1297248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44896" y="2463371"/>
            <a:ext cx="3519391" cy="743537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  <p:sp>
        <p:nvSpPr>
          <p:cNvPr id="3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68833" y="5236783"/>
            <a:ext cx="4248472" cy="560090"/>
          </a:xfrm>
          <a:prstGeom prst="rect">
            <a:avLst/>
          </a:prstGeom>
          <a:blipFill rotWithShape="1">
            <a:blip r:embed="rId4" cstate="print"/>
            <a:stretch>
              <a:fillRect t="-5435" b="-28261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  <p:sp>
        <p:nvSpPr>
          <p:cNvPr id="6" name="Прямоугольник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51858" y="5751746"/>
            <a:ext cx="4216347" cy="548163"/>
          </a:xfrm>
          <a:prstGeom prst="rect">
            <a:avLst/>
          </a:prstGeom>
          <a:blipFill rotWithShape="1">
            <a:blip r:embed="rId5" cstate="print"/>
            <a:stretch>
              <a:fillRect t="-10112" b="-28090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1"/>
            <a:ext cx="9144001" cy="87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36985" y="807187"/>
            <a:ext cx="1458162" cy="1297248"/>
          </a:xfrm>
          <a:prstGeom prst="ellipse">
            <a:avLst/>
          </a:prstGeom>
          <a:blipFill rotWithShape="1">
            <a:blip r:embed="rId7" cstate="print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0"/>
            <a:ext cx="9144001" cy="87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1" cy="87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2" grpId="0" build="allAtOnce" animBg="1"/>
      <p:bldP spid="3" grpId="0" build="allAtOnce" animBg="1"/>
      <p:bldP spid="6" grpId="0" build="allAtOnce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8465"/>
            <a:ext cx="9144000" cy="637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81" name="Picture 9" descr="https://im1-tub-ru.yandex.net/i?id=73841e4b85b16020dad17aea72b8ece9&amp;n=33&amp;h=215&amp;w=1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0722"/>
            <a:ext cx="3581400" cy="3869354"/>
          </a:xfrm>
          <a:prstGeom prst="rect">
            <a:avLst/>
          </a:prstGeom>
          <a:noFill/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857232"/>
            <a:ext cx="4953000" cy="414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066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3300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Площадь поверхности призмы</a:t>
            </a:r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0" y="4419600"/>
          <a:ext cx="5141913" cy="1103313"/>
        </p:xfrm>
        <a:graphic>
          <a:graphicData uri="http://schemas.openxmlformats.org/presentationml/2006/ole">
            <p:oleObj spid="_x0000_s79898" name="Формула" r:id="rId5" imgW="1066800" imgH="228600" progId="Equation.3">
              <p:embed/>
            </p:oleObj>
          </a:graphicData>
        </a:graphic>
      </p:graphicFrame>
      <p:graphicFrame>
        <p:nvGraphicFramePr>
          <p:cNvPr id="79879" name="Object 7"/>
          <p:cNvGraphicFramePr>
            <a:graphicFrameLocks noChangeAspect="1"/>
          </p:cNvGraphicFramePr>
          <p:nvPr/>
        </p:nvGraphicFramePr>
        <p:xfrm>
          <a:off x="0" y="5754688"/>
          <a:ext cx="6856413" cy="1103312"/>
        </p:xfrm>
        <a:graphic>
          <a:graphicData uri="http://schemas.openxmlformats.org/presentationml/2006/ole">
            <p:oleObj spid="_x0000_s79899" name="Формула" r:id="rId6" imgW="142240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7" name="Picture 11"/>
          <p:cNvPicPr>
            <a:picLocks noChangeAspect="1" noChangeArrowheads="1"/>
          </p:cNvPicPr>
          <p:nvPr/>
        </p:nvPicPr>
        <p:blipFill rotWithShape="1">
          <a:blip r:embed="rId3"/>
          <a:srcRect r="15043"/>
          <a:stretch/>
        </p:blipFill>
        <p:spPr bwMode="auto">
          <a:xfrm>
            <a:off x="3643745" y="1024920"/>
            <a:ext cx="5195455" cy="469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48600" cy="12954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Площадь поверхности пирамиды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2578" name="AutoShape 2" descr="http://avante42.ru/photos/vykroyki-dlya-skleivaniya-obyemnyh-figur-piramid-1059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2580" name="AutoShape 4" descr="http://avante42.ru/photos/vykroyki-dlya-skleivaniya-obyemnyh-figur-piramid-1059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2582" name="AutoShape 6" descr="http://avante42.ru/photos/vykroyki-dlya-skleivaniya-obyemnyh-figur-piramid-1059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2584" name="AutoShape 8" descr="http://avante42.ru/photos/vykroyki-dlya-skleivaniya-obyemnyh-figur-piramid-1059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2586" name="AutoShape 10" descr="http://avante42.ru/photos/vykroyki-dlya-skleivaniya-obyemnyh-figur-piramid-1059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52588" name="Object 12"/>
          <p:cNvGraphicFramePr>
            <a:graphicFrameLocks noChangeAspect="1"/>
          </p:cNvGraphicFramePr>
          <p:nvPr/>
        </p:nvGraphicFramePr>
        <p:xfrm>
          <a:off x="0" y="4800600"/>
          <a:ext cx="4430487" cy="1447800"/>
        </p:xfrm>
        <a:graphic>
          <a:graphicData uri="http://schemas.openxmlformats.org/presentationml/2006/ole">
            <p:oleObj spid="_x0000_s152608" name="Формула" r:id="rId4" imgW="1205977" imgH="393529" progId="Equation.3">
              <p:embed/>
            </p:oleObj>
          </a:graphicData>
        </a:graphic>
      </p:graphicFrame>
      <p:graphicFrame>
        <p:nvGraphicFramePr>
          <p:cNvPr id="152589" name="Object 13"/>
          <p:cNvGraphicFramePr>
            <a:graphicFrameLocks noChangeAspect="1"/>
          </p:cNvGraphicFramePr>
          <p:nvPr/>
        </p:nvGraphicFramePr>
        <p:xfrm>
          <a:off x="4114800" y="6018213"/>
          <a:ext cx="4522787" cy="839787"/>
        </p:xfrm>
        <a:graphic>
          <a:graphicData uri="http://schemas.openxmlformats.org/presentationml/2006/ole">
            <p:oleObj spid="_x0000_s152609" name="Формула" r:id="rId5" imgW="1231366" imgH="228501" progId="Equation.3">
              <p:embed/>
            </p:oleObj>
          </a:graphicData>
        </a:graphic>
      </p:graphicFrame>
      <p:pic>
        <p:nvPicPr>
          <p:cNvPr id="11" name="Picture 11"/>
          <p:cNvPicPr>
            <a:picLocks noChangeAspect="1" noChangeArrowheads="1"/>
          </p:cNvPicPr>
          <p:nvPr/>
        </p:nvPicPr>
        <p:blipFill rotWithShape="1">
          <a:blip r:embed="rId3"/>
          <a:srcRect l="84743" t="13720" r="2170" b="52431"/>
          <a:stretch/>
        </p:blipFill>
        <p:spPr bwMode="auto">
          <a:xfrm rot="10800000">
            <a:off x="307975" y="1079861"/>
            <a:ext cx="1918855" cy="381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0135" y="990600"/>
            <a:ext cx="918413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7975"/>
            <a:ext cx="9144000" cy="1139825"/>
          </a:xfrm>
        </p:spPr>
        <p:txBody>
          <a:bodyPr>
            <a:no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Arial" charset="0"/>
              </a:rPr>
              <a:t>Площадь поверхности </a:t>
            </a:r>
            <a:r>
              <a:rPr lang="ru-RU" b="1" i="1" dirty="0" smtClean="0">
                <a:solidFill>
                  <a:srgbClr val="FF0000"/>
                </a:solidFill>
                <a:latin typeface="Arial" charset="0"/>
              </a:rPr>
              <a:t>конуса</a:t>
            </a:r>
            <a:endParaRPr lang="ru-RU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09800" y="1905000"/>
            <a:ext cx="33655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</a:t>
            </a:r>
            <a:endParaRPr lang="ru-RU"/>
          </a:p>
        </p:txBody>
      </p:sp>
      <p:graphicFrame>
        <p:nvGraphicFramePr>
          <p:cNvPr id="124933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486400" y="5715000"/>
          <a:ext cx="2697163" cy="990600"/>
        </p:xfrm>
        <a:graphic>
          <a:graphicData uri="http://schemas.openxmlformats.org/presentationml/2006/ole">
            <p:oleObj spid="_x0000_s124955" name="Формула" r:id="rId4" imgW="622030" imgH="228501" progId="Equation.3">
              <p:embed/>
            </p:oleObj>
          </a:graphicData>
        </a:graphic>
      </p:graphicFrame>
      <p:graphicFrame>
        <p:nvGraphicFramePr>
          <p:cNvPr id="124936" name="Object 8"/>
          <p:cNvGraphicFramePr>
            <a:graphicFrameLocks noChangeAspect="1"/>
          </p:cNvGraphicFramePr>
          <p:nvPr/>
        </p:nvGraphicFramePr>
        <p:xfrm>
          <a:off x="0" y="5791200"/>
          <a:ext cx="4267200" cy="1066800"/>
        </p:xfrm>
        <a:graphic>
          <a:graphicData uri="http://schemas.openxmlformats.org/presentationml/2006/ole">
            <p:oleObj spid="_x0000_s124956" name="Формула" r:id="rId5" imgW="9398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Площадь поверхности шара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2"/>
          </p:nvPr>
        </p:nvSpPr>
        <p:spPr>
          <a:blipFill rotWithShape="1">
            <a:blip r:embed="rId2"/>
            <a:stretch>
              <a:fillRect l="-3771" t="-3621"/>
            </a:stretch>
          </a:blipFill>
        </p:spPr>
        <p:txBody>
          <a:bodyPr/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428992" y="1600200"/>
            <a:ext cx="5257808" cy="453072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S=4</a:t>
            </a:r>
            <a:r>
              <a:rPr lang="el-G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π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r>
              <a:rPr lang="ru-RU" sz="4000" b="1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242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285860"/>
            <a:ext cx="2216874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548680"/>
            <a:ext cx="7520940" cy="108012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Monotype Corsiva" panose="03010101010201010101" pitchFamily="66" charset="0"/>
              </a:rPr>
              <a:t>Объем  ПРЯМОЙ  призмы  И ЦИЛИНДРА</a:t>
            </a:r>
            <a:endParaRPr lang="ru-RU" sz="4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843213" y="1844675"/>
            <a:ext cx="3670300" cy="140493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3078163" y="2151063"/>
          <a:ext cx="3200400" cy="792162"/>
        </p:xfrm>
        <a:graphic>
          <a:graphicData uri="http://schemas.openxmlformats.org/presentationml/2006/ole">
            <p:oleObj spid="_x0000_s77836" name="Формула" r:id="rId4" imgW="723586" imgH="228501" progId="Equation.3">
              <p:embed/>
            </p:oleObj>
          </a:graphicData>
        </a:graphic>
      </p:graphicFrame>
      <p:pic>
        <p:nvPicPr>
          <p:cNvPr id="77828" name="Picture 4" descr="http://as6400825.ru/geometriya/41.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31177"/>
            <a:ext cx="9144000" cy="2626823"/>
          </a:xfrm>
          <a:prstGeom prst="rect">
            <a:avLst/>
          </a:prstGeom>
          <a:noFill/>
        </p:spPr>
      </p:pic>
      <p:pic>
        <p:nvPicPr>
          <p:cNvPr id="7783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1714488"/>
            <a:ext cx="2038350" cy="244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2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https://upload.wikimedia.org/wikipedia/commons/c/ca/Cone_%28geometry%2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979"/>
            <a:ext cx="5105400" cy="663702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Объем  КОНУСА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191000" y="1828800"/>
            <a:ext cx="49530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4500562" y="2071678"/>
          <a:ext cx="4370388" cy="1365250"/>
        </p:xfrm>
        <a:graphic>
          <a:graphicData uri="http://schemas.openxmlformats.org/presentationml/2006/ole">
            <p:oleObj spid="_x0000_s78860" name="Формула" r:id="rId5" imgW="812447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2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836712"/>
            <a:ext cx="4041775" cy="3951288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Рассмотрим решение некоторых задач из материалов ЕГЭ.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/>
          <a:srcRect t="25560" r="71582"/>
          <a:stretch/>
        </p:blipFill>
        <p:spPr bwMode="auto">
          <a:xfrm>
            <a:off x="899592" y="1484784"/>
            <a:ext cx="2560203" cy="525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https://im1-tub-ru.yandex.net/i?id=ef38732cc253595c5e7c93e1380c6383&amp;n=33&amp;h=215&amp;w=1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6988" y="990600"/>
            <a:ext cx="5267012" cy="5867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4419600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1.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В8 из материалов ЕГЭ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447800"/>
            <a:ext cx="4191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Цилиндр и конус имеют общее основание и общую высоту. Вычислите объём цилиндра, если объём конуса равен 27.</a:t>
            </a:r>
            <a:endParaRPr lang="ru-R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57200" y="228600"/>
            <a:ext cx="8496300" cy="45243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  <a:latin typeface="Georgia" pitchFamily="18" charset="0"/>
              </a:rPr>
              <a:t>Решение</a:t>
            </a:r>
            <a:endParaRPr lang="ru-RU" sz="16600" dirty="0">
              <a:latin typeface="Georgia" pitchFamily="18" charset="0"/>
            </a:endParaRPr>
          </a:p>
          <a:p>
            <a:r>
              <a:rPr lang="en-US" sz="5400" dirty="0">
                <a:solidFill>
                  <a:schemeClr val="bg1"/>
                </a:solidFill>
                <a:latin typeface="Georgia" pitchFamily="18" charset="0"/>
              </a:rPr>
              <a:t>V</a:t>
            </a:r>
            <a:r>
              <a:rPr lang="ru-RU" sz="5400" dirty="0" err="1">
                <a:solidFill>
                  <a:schemeClr val="bg1"/>
                </a:solidFill>
                <a:latin typeface="Georgia" pitchFamily="18" charset="0"/>
              </a:rPr>
              <a:t>ц</a:t>
            </a:r>
            <a:r>
              <a:rPr lang="ru-RU" sz="5400" dirty="0">
                <a:solidFill>
                  <a:schemeClr val="bg1"/>
                </a:solidFill>
                <a:latin typeface="Georgia" pitchFamily="18" charset="0"/>
              </a:rPr>
              <a:t>. = </a:t>
            </a:r>
            <a:r>
              <a:rPr lang="el-GR" sz="5400" dirty="0" smtClean="0">
                <a:solidFill>
                  <a:schemeClr val="bg1"/>
                </a:solidFill>
                <a:latin typeface="Georgia" pitchFamily="18" charset="0"/>
              </a:rPr>
              <a:t>π</a:t>
            </a:r>
            <a:r>
              <a:rPr lang="en-US" sz="5400" dirty="0" smtClean="0">
                <a:solidFill>
                  <a:schemeClr val="bg1"/>
                </a:solidFill>
                <a:latin typeface="Georgia" pitchFamily="18" charset="0"/>
              </a:rPr>
              <a:t>r²</a:t>
            </a:r>
            <a:r>
              <a:rPr lang="en-US" sz="5400" dirty="0">
                <a:solidFill>
                  <a:schemeClr val="bg1"/>
                </a:solidFill>
                <a:latin typeface="Georgia" pitchFamily="18" charset="0"/>
              </a:rPr>
              <a:t>h</a:t>
            </a:r>
            <a:endParaRPr lang="ru-RU" sz="5400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5400" dirty="0">
                <a:solidFill>
                  <a:schemeClr val="bg1"/>
                </a:solidFill>
                <a:latin typeface="Georgia" pitchFamily="18" charset="0"/>
              </a:rPr>
              <a:t>V</a:t>
            </a:r>
            <a:r>
              <a:rPr lang="ru-RU" sz="5400" dirty="0">
                <a:solidFill>
                  <a:schemeClr val="bg1"/>
                </a:solidFill>
                <a:latin typeface="Georgia" pitchFamily="18" charset="0"/>
              </a:rPr>
              <a:t>к. =⅓</a:t>
            </a:r>
            <a:r>
              <a:rPr lang="el-GR" sz="5400" dirty="0" smtClean="0">
                <a:solidFill>
                  <a:schemeClr val="bg1"/>
                </a:solidFill>
                <a:latin typeface="Georgia" pitchFamily="18" charset="0"/>
              </a:rPr>
              <a:t>π</a:t>
            </a:r>
            <a:r>
              <a:rPr lang="en-US" sz="5400" dirty="0" smtClean="0">
                <a:solidFill>
                  <a:schemeClr val="bg1"/>
                </a:solidFill>
                <a:latin typeface="Georgia" pitchFamily="18" charset="0"/>
              </a:rPr>
              <a:t>r²</a:t>
            </a:r>
            <a:endParaRPr lang="ru-RU" sz="5400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5400" dirty="0">
                <a:solidFill>
                  <a:schemeClr val="bg1"/>
                </a:solidFill>
                <a:latin typeface="Georgia" pitchFamily="18" charset="0"/>
              </a:rPr>
              <a:t>V</a:t>
            </a:r>
            <a:r>
              <a:rPr lang="ru-RU" sz="5400" dirty="0" err="1">
                <a:solidFill>
                  <a:schemeClr val="bg1"/>
                </a:solidFill>
                <a:latin typeface="Georgia" pitchFamily="18" charset="0"/>
              </a:rPr>
              <a:t>ц</a:t>
            </a:r>
            <a:r>
              <a:rPr lang="ru-RU" sz="5400" dirty="0">
                <a:solidFill>
                  <a:schemeClr val="bg1"/>
                </a:solidFill>
                <a:latin typeface="Georgia" pitchFamily="18" charset="0"/>
              </a:rPr>
              <a:t>. = 3</a:t>
            </a:r>
            <a:r>
              <a:rPr lang="en-US" sz="5400" dirty="0">
                <a:solidFill>
                  <a:schemeClr val="bg1"/>
                </a:solidFill>
                <a:latin typeface="Georgia" pitchFamily="18" charset="0"/>
              </a:rPr>
              <a:t>V</a:t>
            </a:r>
            <a:r>
              <a:rPr lang="ru-RU" sz="5400" dirty="0">
                <a:solidFill>
                  <a:schemeClr val="bg1"/>
                </a:solidFill>
                <a:latin typeface="Georgia" pitchFamily="18" charset="0"/>
              </a:rPr>
              <a:t>к. = 3·27 = 81       </a:t>
            </a:r>
            <a:r>
              <a:rPr lang="ru-RU" sz="5400" dirty="0">
                <a:solidFill>
                  <a:srgbClr val="FF0000"/>
                </a:solidFill>
                <a:latin typeface="Georgia" pitchFamily="18" charset="0"/>
              </a:rPr>
              <a:t>Ответ: </a:t>
            </a:r>
            <a:r>
              <a:rPr lang="ru-RU" sz="5400" dirty="0" smtClean="0">
                <a:solidFill>
                  <a:srgbClr val="FF0000"/>
                </a:solidFill>
                <a:latin typeface="Georgia" pitchFamily="18" charset="0"/>
              </a:rPr>
              <a:t>81</a:t>
            </a:r>
            <a:endParaRPr lang="ru-RU" sz="5400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Прямая соединительная линия 37"/>
          <p:cNvCxnSpPr>
            <a:stCxn id="0" idx="6"/>
          </p:cNvCxnSpPr>
          <p:nvPr/>
        </p:nvCxnSpPr>
        <p:spPr>
          <a:xfrm flipH="1">
            <a:off x="5940425" y="2312988"/>
            <a:ext cx="611188" cy="0"/>
          </a:xfrm>
          <a:prstGeom prst="line">
            <a:avLst/>
          </a:prstGeom>
          <a:ln w="190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8" name="TextBox 52"/>
          <p:cNvSpPr txBox="1">
            <a:spLocks noChangeArrowheads="1"/>
          </p:cNvSpPr>
          <p:nvPr/>
        </p:nvSpPr>
        <p:spPr bwMode="auto">
          <a:xfrm>
            <a:off x="468313" y="1069542"/>
            <a:ext cx="3024187" cy="44624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B0F0"/>
                </a:solidFill>
                <a:latin typeface="Georgia" pitchFamily="18" charset="0"/>
              </a:rPr>
              <a:t>Задание В9</a:t>
            </a:r>
          </a:p>
          <a:p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Во сколько раз увеличится площадь поверхности шара, если радиус шара увеличить в 2 раза</a:t>
            </a:r>
          </a:p>
        </p:txBody>
      </p:sp>
      <p:pic>
        <p:nvPicPr>
          <p:cNvPr id="138242" name="Picture 2" descr="https://im0-tub-ru.yandex.net/i?id=ac60c090f1c5b93f4627d6283fbb5194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5241" y="685800"/>
            <a:ext cx="5488760" cy="55626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750" y="252412"/>
            <a:ext cx="7918450" cy="433388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dirty="0" smtClean="0">
                <a:solidFill>
                  <a:schemeClr val="accent3"/>
                </a:solidFill>
                <a:latin typeface="Monotype Corsiva" panose="03010101010201010101" pitchFamily="66" charset="0"/>
              </a:rPr>
              <a:t>ЗАДАЧА 2</a:t>
            </a:r>
            <a:endParaRPr lang="ru-RU" sz="4000" i="1" dirty="0">
              <a:latin typeface="Monotype Corsiva" panose="03010101010201010101" pitchFamily="66" charset="0"/>
            </a:endParaRPr>
          </a:p>
        </p:txBody>
      </p:sp>
      <p:sp>
        <p:nvSpPr>
          <p:cNvPr id="6" name="TextBox 52"/>
          <p:cNvSpPr txBox="1">
            <a:spLocks noChangeArrowheads="1"/>
          </p:cNvSpPr>
          <p:nvPr/>
        </p:nvSpPr>
        <p:spPr bwMode="auto">
          <a:xfrm>
            <a:off x="428596" y="1071546"/>
            <a:ext cx="3024187" cy="44624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B0F0"/>
                </a:solidFill>
                <a:latin typeface="Georgia" pitchFamily="18" charset="0"/>
              </a:rPr>
              <a:t>Задание </a:t>
            </a:r>
            <a:r>
              <a:rPr lang="ru-RU" sz="3200" b="1" dirty="0" smtClean="0">
                <a:solidFill>
                  <a:srgbClr val="00B0F0"/>
                </a:solidFill>
                <a:latin typeface="Georgia" pitchFamily="18" charset="0"/>
              </a:rPr>
              <a:t>В8</a:t>
            </a:r>
            <a:endParaRPr lang="ru-RU" sz="3200" b="1" dirty="0">
              <a:solidFill>
                <a:srgbClr val="00B0F0"/>
              </a:solidFill>
              <a:latin typeface="Georgia" pitchFamily="18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Во сколько раз увеличится площадь поверхности шара, если радиус шара увеличить в 2 раза</a:t>
            </a:r>
          </a:p>
        </p:txBody>
      </p:sp>
    </p:spTree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3215" y="0"/>
            <a:ext cx="42607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14400"/>
            <a:ext cx="5410199" cy="5943600"/>
          </a:xfrm>
        </p:spPr>
        <p:txBody>
          <a:bodyPr rtlCol="0">
            <a:normAutofit fontScale="70000" lnSpcReduction="20000"/>
          </a:bodyPr>
          <a:lstStyle/>
          <a:p>
            <a:pPr marL="6858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800" dirty="0" smtClean="0">
              <a:latin typeface="Monotype Corsiva" panose="03010101010201010101" pitchFamily="66" charset="0"/>
            </a:endParaRPr>
          </a:p>
          <a:p>
            <a:pPr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 и  формулы для вычисления площади, объема прямой призмы и цилиндра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858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применять формулы для вычисления площадей, объемов прямой призмы, пирамиды, цилиндра, конуса при решении задач ЕГЭ;</a:t>
            </a:r>
          </a:p>
          <a:p>
            <a:pPr marL="6858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задачи из материалов ЕГЭ на вычисление объема призмы, вписанной в цилиндр и призмы, описанной около цилиндра.</a:t>
            </a:r>
          </a:p>
          <a:p>
            <a:pPr indent="-27432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4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7432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5615" y="152400"/>
            <a:ext cx="42607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150"/>
            <a:ext cx="9144000" cy="5555367"/>
          </a:xfrm>
          <a:prstGeom prst="rect">
            <a:avLst/>
          </a:prstGeom>
          <a:solidFill>
            <a:srgbClr val="00B0F0">
              <a:alpha val="46000"/>
            </a:srgb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Решение</a:t>
            </a:r>
            <a:r>
              <a:rPr lang="ru-RU" sz="1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 = 4</a:t>
            </a:r>
            <a:r>
              <a:rPr lang="el-G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π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R²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= 2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= 4</a:t>
            </a:r>
            <a:r>
              <a:rPr lang="el-G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π</a:t>
            </a:r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(2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</a:t>
            </a:r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)² = 4</a:t>
            </a:r>
            <a:r>
              <a:rPr lang="el-G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π</a:t>
            </a:r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· 4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R²</a:t>
            </a:r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= 16</a:t>
            </a:r>
            <a:r>
              <a:rPr lang="el-G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π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R²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: 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</a:t>
            </a:r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= 16</a:t>
            </a:r>
            <a:r>
              <a:rPr lang="el-G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π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R²</a:t>
            </a:r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: 4</a:t>
            </a:r>
            <a:r>
              <a:rPr lang="el-G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π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R²</a:t>
            </a:r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= 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Ответ: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268413"/>
            <a:ext cx="8353425" cy="5184775"/>
          </a:xfrm>
        </p:spPr>
        <p:txBody>
          <a:bodyPr rtlCol="0">
            <a:normAutofit fontScale="92500" lnSpcReduction="10000"/>
          </a:bodyPr>
          <a:lstStyle/>
          <a:p>
            <a:pPr marL="6858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Основанием прямой треугольной призмы служит прямоугольный тре­угольник с катетами 6 и 8, боковое ребро равно 5. Найдите объем </a:t>
            </a: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призмы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</a:p>
          <a:p>
            <a:pPr marL="6858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</a:p>
          <a:p>
            <a:pPr marL="6858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3600" dirty="0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    </a:t>
            </a:r>
          </a:p>
          <a:p>
            <a:pPr marL="6858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3600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2400" b="1" dirty="0" smtClean="0">
                <a:latin typeface="Monotype Corsiva" panose="03010101010201010101" pitchFamily="66" charset="0"/>
              </a:rPr>
              <a:t> </a:t>
            </a:r>
            <a:r>
              <a:rPr lang="ru-RU" sz="2400" b="1" dirty="0" smtClean="0">
                <a:latin typeface="Monotype Corsiva" panose="03010101010201010101" pitchFamily="66" charset="0"/>
              </a:rPr>
              <a:t>              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43213" y="2420938"/>
            <a:ext cx="5473700" cy="2447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987675" y="2565400"/>
          <a:ext cx="4030663" cy="990600"/>
        </p:xfrm>
        <a:graphic>
          <a:graphicData uri="http://schemas.openxmlformats.org/presentationml/2006/ole">
            <p:oleObj spid="_x0000_s73810" name="Формула" r:id="rId3" imgW="1231366" imgH="393529" progId="Equation.3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692150"/>
            <a:ext cx="7918450" cy="4333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3"/>
                </a:solidFill>
                <a:latin typeface="Monotype Corsiva" panose="03010101010201010101" pitchFamily="66" charset="0"/>
              </a:rPr>
              <a:t>ЗАДАЧА 3</a:t>
            </a:r>
            <a:endParaRPr lang="ru-RU" sz="4000" i="1" dirty="0">
              <a:latin typeface="Monotype Corsiva" panose="03010101010201010101" pitchFamily="66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3995738" y="5013325"/>
          <a:ext cx="1152525" cy="447675"/>
        </p:xfrm>
        <a:graphic>
          <a:graphicData uri="http://schemas.openxmlformats.org/presentationml/2006/ole">
            <p:oleObj spid="_x0000_s73811" name="Формула" r:id="rId4" imgW="253670" imgH="177569" progId="Equation.3">
              <p:embed/>
            </p:oleObj>
          </a:graphicData>
        </a:graphic>
      </p:graphicFrame>
      <p:pic>
        <p:nvPicPr>
          <p:cNvPr id="8202" name="Picture 10" descr="MA.OB10.B9.08/innerimg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2420938"/>
            <a:ext cx="20161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2987675" y="3598863"/>
          <a:ext cx="3157538" cy="990600"/>
        </p:xfrm>
        <a:graphic>
          <a:graphicData uri="http://schemas.openxmlformats.org/presentationml/2006/ole">
            <p:oleObj spid="_x0000_s73812" name="Формула" r:id="rId6" imgW="965200" imgH="393700" progId="Equation.3">
              <p:embed/>
            </p:oleObj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1042988" y="4149725"/>
          <a:ext cx="301625" cy="295275"/>
        </p:xfrm>
        <a:graphic>
          <a:graphicData uri="http://schemas.openxmlformats.org/presentationml/2006/ole">
            <p:oleObj spid="_x0000_s73813" name="Формула" r:id="rId7" imgW="126835" imgH="139518" progId="Equation.3">
              <p:embed/>
            </p:oleObj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2095500" y="4116388"/>
          <a:ext cx="301625" cy="376237"/>
        </p:xfrm>
        <a:graphic>
          <a:graphicData uri="http://schemas.openxmlformats.org/presentationml/2006/ole">
            <p:oleObj spid="_x0000_s73814" name="Формула" r:id="rId8" imgW="126725" imgH="177415" progId="Equation.3">
              <p:embed/>
            </p:oleObj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742950" y="3060700"/>
            <a:ext cx="0" cy="165576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758825" y="3568700"/>
          <a:ext cx="301625" cy="319088"/>
        </p:xfrm>
        <a:graphic>
          <a:graphicData uri="http://schemas.openxmlformats.org/presentationml/2006/ole">
            <p:oleObj spid="_x0000_s73815" name="Формула" r:id="rId9" imgW="126780" imgH="164814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2865438" y="5013325"/>
          <a:ext cx="1150937" cy="431800"/>
        </p:xfrm>
        <a:graphic>
          <a:graphicData uri="http://schemas.openxmlformats.org/presentationml/2006/ole">
            <p:oleObj spid="_x0000_s73816" name="Формула" r:id="rId10" imgW="482181" imgH="177646" progId="Equation.3">
              <p:embed/>
            </p:oleObj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 flipV="1">
            <a:off x="725488" y="4175125"/>
            <a:ext cx="1092200" cy="56673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1817688" y="4175125"/>
            <a:ext cx="593725" cy="56673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957888" y="3851275"/>
          <a:ext cx="828675" cy="482600"/>
        </p:xfrm>
        <a:graphic>
          <a:graphicData uri="http://schemas.openxmlformats.org/presentationml/2006/ole">
            <p:oleObj spid="_x0000_s73817" name="Формула" r:id="rId11" imgW="291847" imgH="177646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268413"/>
            <a:ext cx="8353425" cy="5184775"/>
          </a:xfrm>
        </p:spPr>
        <p:txBody>
          <a:bodyPr rtlCol="0">
            <a:normAutofit/>
          </a:bodyPr>
          <a:lstStyle/>
          <a:p>
            <a:pPr marL="6858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объем правильной шестиугольной призмы, стороны основания которой равны 1, а боковые ребра равны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√3.</a:t>
            </a:r>
          </a:p>
          <a:p>
            <a:pPr marL="6858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</a:p>
          <a:p>
            <a:pPr marL="6858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</a:p>
          <a:p>
            <a:pPr marL="6858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3600" dirty="0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    </a:t>
            </a:r>
          </a:p>
          <a:p>
            <a:pPr marL="6858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3600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2400" b="1" dirty="0" smtClean="0">
                <a:latin typeface="Monotype Corsiva" panose="03010101010201010101" pitchFamily="66" charset="0"/>
              </a:rPr>
              <a:t> </a:t>
            </a:r>
            <a:r>
              <a:rPr lang="ru-RU" sz="2400" b="1" dirty="0" smtClean="0">
                <a:latin typeface="Monotype Corsiva" panose="03010101010201010101" pitchFamily="66" charset="0"/>
              </a:rPr>
              <a:t>              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43213" y="2420938"/>
            <a:ext cx="5473700" cy="2447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070225" y="2498725"/>
          <a:ext cx="4073525" cy="1087438"/>
        </p:xfrm>
        <a:graphic>
          <a:graphicData uri="http://schemas.openxmlformats.org/presentationml/2006/ole">
            <p:oleObj spid="_x0000_s74834" name="Формула" r:id="rId3" imgW="1244600" imgH="431800" progId="Equation.3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692150"/>
            <a:ext cx="7918450" cy="4333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3"/>
                </a:solidFill>
                <a:latin typeface="Monotype Corsiva" panose="03010101010201010101" pitchFamily="66" charset="0"/>
              </a:rPr>
              <a:t>ЗАДАЧА </a:t>
            </a:r>
            <a:r>
              <a:rPr lang="ru-RU" sz="4000" b="1" dirty="0" smtClean="0">
                <a:solidFill>
                  <a:schemeClr val="accent3"/>
                </a:solidFill>
                <a:latin typeface="Monotype Corsiva" panose="03010101010201010101" pitchFamily="66" charset="0"/>
              </a:rPr>
              <a:t>4</a:t>
            </a:r>
            <a:r>
              <a:rPr lang="ru-RU" sz="4000" b="1" dirty="0">
                <a:solidFill>
                  <a:schemeClr val="accent3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>
                <a:solidFill>
                  <a:schemeClr val="accent3"/>
                </a:solidFill>
                <a:latin typeface="Monotype Corsiva" panose="03010101010201010101" pitchFamily="66" charset="0"/>
              </a:rPr>
            </a:br>
            <a:endParaRPr lang="ru-RU" sz="4000" b="1" dirty="0">
              <a:latin typeface="Monotype Corsiva" panose="03010101010201010101" pitchFamily="66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4052888" y="4981575"/>
          <a:ext cx="735012" cy="511175"/>
        </p:xfrm>
        <a:graphic>
          <a:graphicData uri="http://schemas.openxmlformats.org/presentationml/2006/ole">
            <p:oleObj spid="_x0000_s74835" name="Формула" r:id="rId4" imgW="228501" imgH="203112" progId="Equation.3">
              <p:embed/>
            </p:oleObj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3132138" y="3549650"/>
          <a:ext cx="3783012" cy="1085850"/>
        </p:xfrm>
        <a:graphic>
          <a:graphicData uri="http://schemas.openxmlformats.org/presentationml/2006/ole">
            <p:oleObj spid="_x0000_s74836" name="Формула" r:id="rId5" imgW="1155700" imgH="43180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2865438" y="5013325"/>
          <a:ext cx="1150937" cy="431800"/>
        </p:xfrm>
        <a:graphic>
          <a:graphicData uri="http://schemas.openxmlformats.org/presentationml/2006/ole">
            <p:oleObj spid="_x0000_s74837" name="Формула" r:id="rId6" imgW="482181" imgH="177646" progId="Equation.3">
              <p:embed/>
            </p:oleObj>
          </a:graphicData>
        </a:graphic>
      </p:graphicFrame>
      <p:pic>
        <p:nvPicPr>
          <p:cNvPr id="10250" name="Picture 10" descr="MA.OB10.B9.09/innerimg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6263" y="2420938"/>
            <a:ext cx="19796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971550" y="3429000"/>
            <a:ext cx="0" cy="122396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1962150" y="4292600"/>
            <a:ext cx="474663" cy="3952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2195513" y="4437063"/>
          <a:ext cx="252412" cy="266700"/>
        </p:xfrm>
        <a:graphic>
          <a:graphicData uri="http://schemas.openxmlformats.org/presentationml/2006/ole">
            <p:oleObj spid="_x0000_s74838" name="Формула" r:id="rId8" imgW="126835" imgH="139518" progId="Equation.3">
              <p:embed/>
            </p:oleObj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971550" y="3933825"/>
          <a:ext cx="301625" cy="320675"/>
        </p:xfrm>
        <a:graphic>
          <a:graphicData uri="http://schemas.openxmlformats.org/presentationml/2006/ole">
            <p:oleObj spid="_x0000_s74839" name="Формула" r:id="rId9" imgW="126780" imgH="164814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6737350" y="3940175"/>
          <a:ext cx="925513" cy="504825"/>
        </p:xfrm>
        <a:graphic>
          <a:graphicData uri="http://schemas.openxmlformats.org/presentationml/2006/ole">
            <p:oleObj spid="_x0000_s74840" name="Формула" r:id="rId10" imgW="266469" imgH="203024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275" y="404813"/>
            <a:ext cx="8280400" cy="863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3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chemeClr val="accent3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3"/>
                </a:solidFill>
                <a:latin typeface="Monotype Corsiva" panose="03010101010201010101" pitchFamily="66" charset="0"/>
              </a:rPr>
              <a:t>ЗАДАЧА 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438" y="1035050"/>
            <a:ext cx="8440737" cy="5041900"/>
          </a:xfrm>
        </p:spPr>
        <p:txBody>
          <a:bodyPr/>
          <a:lstStyle/>
          <a:p>
            <a:pPr marL="68263" indent="0" algn="just">
              <a:buFont typeface="Wingdings 3" pitchFamily="18" charset="2"/>
              <a:buNone/>
            </a:pPr>
            <a:r>
              <a:rPr lang="ru-RU" alt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сосуд, имеющий форму правильной треугольной призмы, налили воду. Уровень воды достигает  </a:t>
            </a:r>
            <a:r>
              <a:rPr lang="en-US" alt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80 </a:t>
            </a:r>
            <a:r>
              <a:rPr lang="ru-RU" alt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см. На какой высоте будет находиться уровень воды, если ее перелить в другой такой же сосуд, у которого сторона основания в </a:t>
            </a:r>
            <a:r>
              <a:rPr lang="en-US" alt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alt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раза больше, чем у первого? Ответ выразите в см.</a:t>
            </a:r>
            <a:endParaRPr lang="en-US" altLang="ru-RU" sz="24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2500" y="3016250"/>
            <a:ext cx="5183188" cy="2428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1013" y="3016250"/>
            <a:ext cx="2827337" cy="24288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46" name="Picture 2" descr="74E237350AB34CD898AD180490FB1Ex7/img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193" y="3083755"/>
            <a:ext cx="1239124" cy="1368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3573463" y="4716463"/>
          <a:ext cx="2214562" cy="465137"/>
        </p:xfrm>
        <a:graphic>
          <a:graphicData uri="http://schemas.openxmlformats.org/presentationml/2006/ole">
            <p:oleObj spid="_x0000_s75858" name="Формула" r:id="rId4" imgW="672516" imgH="177646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492500" y="3913188"/>
          <a:ext cx="2887663" cy="620712"/>
        </p:xfrm>
        <a:graphic>
          <a:graphicData uri="http://schemas.openxmlformats.org/presentationml/2006/ole">
            <p:oleObj spid="_x0000_s75859" name="Формула" r:id="rId5" imgW="1104900" imgH="254000" progId="Equation.3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635375" y="3068638"/>
          <a:ext cx="4113213" cy="612775"/>
        </p:xfrm>
        <a:graphic>
          <a:graphicData uri="http://schemas.openxmlformats.org/presentationml/2006/ole">
            <p:oleObj spid="_x0000_s75860" name="Формула" r:id="rId6" imgW="1345616" imgH="215806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6291263" y="3768725"/>
          <a:ext cx="2401887" cy="935038"/>
        </p:xfrm>
        <a:graphic>
          <a:graphicData uri="http://schemas.openxmlformats.org/presentationml/2006/ole">
            <p:oleObj spid="_x0000_s75861" name="Формула" r:id="rId7" imgW="901309" imgH="393529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4643438" y="5445125"/>
          <a:ext cx="865187" cy="481013"/>
        </p:xfrm>
        <a:graphic>
          <a:graphicData uri="http://schemas.openxmlformats.org/presentationml/2006/ole">
            <p:oleObj spid="_x0000_s75862" name="Формула" r:id="rId8" imgW="114102" imgH="177492" progId="Equation.3">
              <p:embed/>
            </p:oleObj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1482725" y="3667125"/>
            <a:ext cx="0" cy="56356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58" name="Объект 6157"/>
          <p:cNvGraphicFramePr>
            <a:graphicFrameLocks noChangeAspect="1"/>
          </p:cNvGraphicFramePr>
          <p:nvPr/>
        </p:nvGraphicFramePr>
        <p:xfrm>
          <a:off x="1482725" y="3825875"/>
          <a:ext cx="312738" cy="273050"/>
        </p:xfrm>
        <a:graphic>
          <a:graphicData uri="http://schemas.openxmlformats.org/presentationml/2006/ole">
            <p:oleObj spid="_x0000_s75863" name="Формула" r:id="rId9" imgW="164885" imgH="215619" progId="Equation.3">
              <p:embed/>
            </p:oleObj>
          </a:graphicData>
        </a:graphic>
      </p:graphicFrame>
      <p:pic>
        <p:nvPicPr>
          <p:cNvPr id="6806" name="Picture 662" descr="C:\Users\Светлана\Desktop\флешка (база)\света\к уроку\рисунки к задачам егэ\i3496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43025" y="4365625"/>
            <a:ext cx="18145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63" name="Объект 6162"/>
          <p:cNvGraphicFramePr>
            <a:graphicFrameLocks noChangeAspect="1"/>
          </p:cNvGraphicFramePr>
          <p:nvPr/>
        </p:nvGraphicFramePr>
        <p:xfrm>
          <a:off x="3503613" y="5454650"/>
          <a:ext cx="1150937" cy="431800"/>
        </p:xfrm>
        <a:graphic>
          <a:graphicData uri="http://schemas.openxmlformats.org/presentationml/2006/ole">
            <p:oleObj spid="_x0000_s75864" name="Формула" r:id="rId11" imgW="482181" imgH="177646" progId="Equation.3">
              <p:embed/>
            </p:oleObj>
          </a:graphicData>
        </a:graphic>
      </p:graphicFrame>
      <p:sp>
        <p:nvSpPr>
          <p:cNvPr id="9" name="Полилиния 8"/>
          <p:cNvSpPr/>
          <p:nvPr/>
        </p:nvSpPr>
        <p:spPr>
          <a:xfrm>
            <a:off x="1468438" y="4695825"/>
            <a:ext cx="984250" cy="458788"/>
          </a:xfrm>
          <a:custGeom>
            <a:avLst/>
            <a:gdLst>
              <a:gd name="connsiteX0" fmla="*/ 0 w 983673"/>
              <a:gd name="connsiteY0" fmla="*/ 167873 h 444964"/>
              <a:gd name="connsiteX1" fmla="*/ 0 w 983673"/>
              <a:gd name="connsiteY1" fmla="*/ 167873 h 444964"/>
              <a:gd name="connsiteX2" fmla="*/ 263236 w 983673"/>
              <a:gd name="connsiteY2" fmla="*/ 140164 h 444964"/>
              <a:gd name="connsiteX3" fmla="*/ 332509 w 983673"/>
              <a:gd name="connsiteY3" fmla="*/ 126310 h 444964"/>
              <a:gd name="connsiteX4" fmla="*/ 471054 w 983673"/>
              <a:gd name="connsiteY4" fmla="*/ 84746 h 444964"/>
              <a:gd name="connsiteX5" fmla="*/ 568036 w 983673"/>
              <a:gd name="connsiteY5" fmla="*/ 70892 h 444964"/>
              <a:gd name="connsiteX6" fmla="*/ 637309 w 983673"/>
              <a:gd name="connsiteY6" fmla="*/ 57037 h 444964"/>
              <a:gd name="connsiteX7" fmla="*/ 692727 w 983673"/>
              <a:gd name="connsiteY7" fmla="*/ 43183 h 444964"/>
              <a:gd name="connsiteX8" fmla="*/ 789709 w 983673"/>
              <a:gd name="connsiteY8" fmla="*/ 29328 h 444964"/>
              <a:gd name="connsiteX9" fmla="*/ 983673 w 983673"/>
              <a:gd name="connsiteY9" fmla="*/ 1619 h 444964"/>
              <a:gd name="connsiteX10" fmla="*/ 969818 w 983673"/>
              <a:gd name="connsiteY10" fmla="*/ 15473 h 444964"/>
              <a:gd name="connsiteX11" fmla="*/ 969818 w 983673"/>
              <a:gd name="connsiteY11" fmla="*/ 264855 h 444964"/>
              <a:gd name="connsiteX12" fmla="*/ 0 w 983673"/>
              <a:gd name="connsiteY12" fmla="*/ 444964 h 444964"/>
              <a:gd name="connsiteX13" fmla="*/ 0 w 983673"/>
              <a:gd name="connsiteY13" fmla="*/ 167873 h 44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83673" h="444964">
                <a:moveTo>
                  <a:pt x="0" y="167873"/>
                </a:moveTo>
                <a:lnTo>
                  <a:pt x="0" y="167873"/>
                </a:lnTo>
                <a:cubicBezTo>
                  <a:pt x="164011" y="155257"/>
                  <a:pt x="141292" y="162336"/>
                  <a:pt x="263236" y="140164"/>
                </a:cubicBezTo>
                <a:cubicBezTo>
                  <a:pt x="286404" y="135952"/>
                  <a:pt x="309790" y="132506"/>
                  <a:pt x="332509" y="126310"/>
                </a:cubicBezTo>
                <a:cubicBezTo>
                  <a:pt x="404797" y="106595"/>
                  <a:pt x="406143" y="96548"/>
                  <a:pt x="471054" y="84746"/>
                </a:cubicBezTo>
                <a:cubicBezTo>
                  <a:pt x="503183" y="78904"/>
                  <a:pt x="535825" y="76261"/>
                  <a:pt x="568036" y="70892"/>
                </a:cubicBezTo>
                <a:cubicBezTo>
                  <a:pt x="591264" y="67021"/>
                  <a:pt x="614321" y="62145"/>
                  <a:pt x="637309" y="57037"/>
                </a:cubicBezTo>
                <a:cubicBezTo>
                  <a:pt x="655897" y="52906"/>
                  <a:pt x="673993" y="46589"/>
                  <a:pt x="692727" y="43183"/>
                </a:cubicBezTo>
                <a:cubicBezTo>
                  <a:pt x="724856" y="37341"/>
                  <a:pt x="757382" y="33946"/>
                  <a:pt x="789709" y="29328"/>
                </a:cubicBezTo>
                <a:cubicBezTo>
                  <a:pt x="907886" y="-10064"/>
                  <a:pt x="843628" y="1619"/>
                  <a:pt x="983673" y="1619"/>
                </a:cubicBezTo>
                <a:lnTo>
                  <a:pt x="969818" y="15473"/>
                </a:lnTo>
                <a:lnTo>
                  <a:pt x="969818" y="264855"/>
                </a:lnTo>
                <a:lnTo>
                  <a:pt x="0" y="444964"/>
                </a:lnTo>
                <a:lnTo>
                  <a:pt x="0" y="167873"/>
                </a:lnTo>
                <a:close/>
              </a:path>
            </a:pathLst>
          </a:custGeom>
          <a:solidFill>
            <a:schemeClr val="bg2">
              <a:lumMod val="50000"/>
              <a:lumOff val="50000"/>
              <a:alpha val="54902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54" name="Объект 53"/>
          <p:cNvGraphicFramePr>
            <a:graphicFrameLocks noChangeAspect="1"/>
          </p:cNvGraphicFramePr>
          <p:nvPr/>
        </p:nvGraphicFramePr>
        <p:xfrm>
          <a:off x="2989263" y="4892675"/>
          <a:ext cx="336550" cy="273050"/>
        </p:xfrm>
        <a:graphic>
          <a:graphicData uri="http://schemas.openxmlformats.org/presentationml/2006/ole">
            <p:oleObj spid="_x0000_s75865" name="Формула" r:id="rId12" imgW="177569" imgH="215619" progId="Equation.3">
              <p:embed/>
            </p:oleObj>
          </a:graphicData>
        </a:graphic>
      </p:graphicFrame>
      <p:sp>
        <p:nvSpPr>
          <p:cNvPr id="20" name="Полилиния 19"/>
          <p:cNvSpPr/>
          <p:nvPr/>
        </p:nvSpPr>
        <p:spPr>
          <a:xfrm>
            <a:off x="2438400" y="4697413"/>
            <a:ext cx="527050" cy="442912"/>
          </a:xfrm>
          <a:custGeom>
            <a:avLst/>
            <a:gdLst>
              <a:gd name="connsiteX0" fmla="*/ 0 w 526473"/>
              <a:gd name="connsiteY0" fmla="*/ 0 h 443345"/>
              <a:gd name="connsiteX1" fmla="*/ 0 w 526473"/>
              <a:gd name="connsiteY1" fmla="*/ 290945 h 443345"/>
              <a:gd name="connsiteX2" fmla="*/ 526473 w 526473"/>
              <a:gd name="connsiteY2" fmla="*/ 443345 h 443345"/>
              <a:gd name="connsiteX3" fmla="*/ 526473 w 526473"/>
              <a:gd name="connsiteY3" fmla="*/ 207818 h 443345"/>
              <a:gd name="connsiteX4" fmla="*/ 0 w 526473"/>
              <a:gd name="connsiteY4" fmla="*/ 0 h 44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473" h="443345">
                <a:moveTo>
                  <a:pt x="0" y="0"/>
                </a:moveTo>
                <a:lnTo>
                  <a:pt x="0" y="290945"/>
                </a:lnTo>
                <a:lnTo>
                  <a:pt x="526473" y="443345"/>
                </a:lnTo>
                <a:lnTo>
                  <a:pt x="526473" y="207818"/>
                </a:lnTo>
                <a:lnTo>
                  <a:pt x="0" y="0"/>
                </a:lnTo>
                <a:close/>
              </a:path>
            </a:pathLst>
          </a:custGeom>
          <a:solidFill>
            <a:srgbClr val="9F9F9F">
              <a:alpha val="50980"/>
            </a:srgb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1468438" y="4891088"/>
            <a:ext cx="1482725" cy="263525"/>
          </a:xfrm>
          <a:custGeom>
            <a:avLst/>
            <a:gdLst>
              <a:gd name="connsiteX0" fmla="*/ 0 w 1482437"/>
              <a:gd name="connsiteY0" fmla="*/ 263236 h 263236"/>
              <a:gd name="connsiteX1" fmla="*/ 1482437 w 1482437"/>
              <a:gd name="connsiteY1" fmla="*/ 263236 h 263236"/>
              <a:gd name="connsiteX2" fmla="*/ 1482437 w 1482437"/>
              <a:gd name="connsiteY2" fmla="*/ 13854 h 263236"/>
              <a:gd name="connsiteX3" fmla="*/ 13855 w 1482437"/>
              <a:gd name="connsiteY3" fmla="*/ 0 h 263236"/>
              <a:gd name="connsiteX4" fmla="*/ 0 w 1482437"/>
              <a:gd name="connsiteY4" fmla="*/ 263236 h 26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2437" h="263236">
                <a:moveTo>
                  <a:pt x="0" y="263236"/>
                </a:moveTo>
                <a:lnTo>
                  <a:pt x="1482437" y="263236"/>
                </a:lnTo>
                <a:lnTo>
                  <a:pt x="1482437" y="13854"/>
                </a:lnTo>
                <a:lnTo>
                  <a:pt x="13855" y="0"/>
                </a:lnTo>
                <a:lnTo>
                  <a:pt x="0" y="263236"/>
                </a:lnTo>
                <a:close/>
              </a:path>
            </a:pathLst>
          </a:custGeom>
          <a:solidFill>
            <a:srgbClr val="9F9F9F">
              <a:alpha val="52157"/>
            </a:srgb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155" name="Прямая соединительная линия 6154"/>
          <p:cNvCxnSpPr>
            <a:stCxn id="21" idx="2"/>
            <a:endCxn id="21" idx="1"/>
          </p:cNvCxnSpPr>
          <p:nvPr/>
        </p:nvCxnSpPr>
        <p:spPr>
          <a:xfrm>
            <a:off x="2951163" y="4905375"/>
            <a:ext cx="0" cy="24923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981075"/>
            <a:ext cx="8497887" cy="5472113"/>
          </a:xfrm>
        </p:spPr>
        <p:txBody>
          <a:bodyPr>
            <a:normAutofit fontScale="77500" lnSpcReduction="20000"/>
          </a:bodyPr>
          <a:lstStyle/>
          <a:p>
            <a:pPr marL="68580" indent="0" algn="just">
              <a:buFont typeface="Wingdings 3" pitchFamily="18" charset="2"/>
              <a:buNone/>
              <a:defRPr/>
            </a:pPr>
            <a:r>
              <a:rPr lang="ru-RU" sz="3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сосуд, имеющий форму правильной треугольной призмы, налили 2300 </a:t>
            </a:r>
            <a:r>
              <a:rPr lang="ru-RU" sz="3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см³ </a:t>
            </a:r>
            <a:r>
              <a:rPr lang="ru-RU" sz="3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воды и полностью в нее погрузили деталь. При этом уровень жидкости в сосуде поднялся с отметки 25 см до отметки 27 см. Чему равен объем детали? Ответ выразите в </a:t>
            </a:r>
            <a:r>
              <a:rPr lang="ru-RU" sz="3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см³</a:t>
            </a:r>
            <a:r>
              <a:rPr lang="ru-RU" sz="3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Font typeface="Wingdings 3" pitchFamily="18" charset="2"/>
              <a:buNone/>
              <a:defRPr/>
            </a:pPr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Font typeface="Wingdings 3" pitchFamily="18" charset="2"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Font typeface="Wingdings 3" pitchFamily="18" charset="2"/>
              <a:buNone/>
              <a:defRPr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Font typeface="Wingdings 3" pitchFamily="18" charset="2"/>
              <a:buNone/>
              <a:defRPr/>
            </a:pP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</a:p>
          <a:p>
            <a:pPr marL="68580" indent="0" algn="just">
              <a:buFont typeface="Wingdings 3" pitchFamily="18" charset="2"/>
              <a:buNone/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Font typeface="Wingdings 3" pitchFamily="18" charset="2"/>
              <a:buNone/>
              <a:defRPr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Font typeface="Wingdings 3" pitchFamily="18" charset="2"/>
              <a:buNone/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</a:p>
          <a:p>
            <a:pPr marL="68580" indent="0" algn="just">
              <a:buFont typeface="Wingdings 3" pitchFamily="18" charset="2"/>
              <a:buNone/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Font typeface="Wingdings 3" pitchFamily="18" charset="2"/>
              <a:buNone/>
              <a:defRPr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Font typeface="Wingdings 3" pitchFamily="18" charset="2"/>
              <a:buNone/>
              <a:defRPr/>
            </a:pPr>
            <a:r>
              <a:rPr lang="en-US" sz="3600" dirty="0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    </a:t>
            </a:r>
          </a:p>
          <a:p>
            <a:pPr marL="68580" indent="0" algn="just">
              <a:buFont typeface="Wingdings 3" pitchFamily="18" charset="2"/>
              <a:buNone/>
              <a:defRPr/>
            </a:pPr>
            <a:endParaRPr lang="en-US" sz="330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68580" indent="0" algn="just">
              <a:buFont typeface="Wingdings 3" pitchFamily="18" charset="2"/>
              <a:buNone/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Font typeface="Wingdings 3" pitchFamily="18" charset="2"/>
              <a:buNone/>
              <a:defRPr/>
            </a:pPr>
            <a:r>
              <a:rPr lang="en-US" sz="2400" b="1" dirty="0" smtClean="0">
                <a:latin typeface="Monotype Corsiva" panose="03010101010201010101" pitchFamily="66" charset="0"/>
              </a:rPr>
              <a:t> </a:t>
            </a:r>
            <a:r>
              <a:rPr lang="ru-RU" sz="2400" b="1" dirty="0" smtClean="0">
                <a:latin typeface="Monotype Corsiva" panose="03010101010201010101" pitchFamily="66" charset="0"/>
              </a:rPr>
              <a:t>              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0538" y="2665413"/>
            <a:ext cx="2641600" cy="27797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7989887" cy="8651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accent3"/>
                </a:solidFill>
                <a:latin typeface="Monotype Corsiva" panose="03010101010201010101" pitchFamily="66" charset="0"/>
              </a:rPr>
              <a:t>ЗАДАЧА 7</a:t>
            </a:r>
            <a:endParaRPr lang="ru-RU" sz="4000" b="1" dirty="0">
              <a:latin typeface="Monotype Corsiva" panose="03010101010201010101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6600" y="2665413"/>
            <a:ext cx="5472113" cy="2643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46" name="Picture 2" descr="74E237350AB34CD898AD180490FB1Ex7/img1.png"/>
          <p:cNvPicPr>
            <a:picLocks noChangeAspect="1" noChangeArrowheads="1"/>
          </p:cNvPicPr>
          <p:nvPr/>
        </p:nvPicPr>
        <p:blipFill>
          <a:blip r:embed="rId3"/>
          <a:srcRect l="591" t="4411" r="5582" b="3773"/>
          <a:stretch>
            <a:fillRect/>
          </a:stretch>
        </p:blipFill>
        <p:spPr bwMode="auto">
          <a:xfrm>
            <a:off x="490538" y="2852738"/>
            <a:ext cx="2281237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276600" y="2613025"/>
          <a:ext cx="4529138" cy="1363663"/>
        </p:xfrm>
        <a:graphic>
          <a:graphicData uri="http://schemas.openxmlformats.org/presentationml/2006/ole">
            <p:oleObj spid="_x0000_s229378" name="Формула" r:id="rId4" imgW="1384300" imgH="44450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4467225" y="5330825"/>
          <a:ext cx="1544638" cy="431800"/>
        </p:xfrm>
        <a:graphic>
          <a:graphicData uri="http://schemas.openxmlformats.org/presentationml/2006/ole">
            <p:oleObj spid="_x0000_s229379" name="Формула" r:id="rId5" imgW="253670" imgH="177569" progId="Equation.3">
              <p:embed/>
            </p:oleObj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2455863" y="3860800"/>
            <a:ext cx="0" cy="108108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2576513" y="4154488"/>
          <a:ext cx="390525" cy="457200"/>
        </p:xfrm>
        <a:graphic>
          <a:graphicData uri="http://schemas.openxmlformats.org/presentationml/2006/ole">
            <p:oleObj spid="_x0000_s229380" name="Формула" r:id="rId6" imgW="164885" imgH="215619" progId="Equation.3">
              <p:embed/>
            </p:oleObj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574675" y="3311525"/>
          <a:ext cx="409575" cy="457200"/>
        </p:xfrm>
        <a:graphic>
          <a:graphicData uri="http://schemas.openxmlformats.org/presentationml/2006/ole">
            <p:oleObj spid="_x0000_s229381" name="Формула" r:id="rId7" imgW="177569" imgH="215619" progId="Equation.3">
              <p:embed/>
            </p:oleObj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3276600" y="5329238"/>
          <a:ext cx="1150938" cy="431800"/>
        </p:xfrm>
        <a:graphic>
          <a:graphicData uri="http://schemas.openxmlformats.org/presentationml/2006/ole">
            <p:oleObj spid="_x0000_s229382" name="Формула" r:id="rId8" imgW="482181" imgH="177646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7175500" y="4581525"/>
          <a:ext cx="781050" cy="431800"/>
        </p:xfrm>
        <a:graphic>
          <a:graphicData uri="http://schemas.openxmlformats.org/presentationml/2006/ole">
            <p:oleObj spid="_x0000_s229383" name="Формула" r:id="rId9" imgW="291847" imgH="177646" progId="Equation.3">
              <p:embed/>
            </p:oleObj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3581400" y="3810000"/>
          <a:ext cx="3165475" cy="741363"/>
        </p:xfrm>
        <a:graphic>
          <a:graphicData uri="http://schemas.openxmlformats.org/presentationml/2006/ole">
            <p:oleObj spid="_x0000_s229384" name="Формула" r:id="rId10" imgW="1129810" imgH="241195" progId="Equation.3">
              <p:embed/>
            </p:oleObj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3348038" y="4508500"/>
          <a:ext cx="3943350" cy="649288"/>
        </p:xfrm>
        <a:graphic>
          <a:graphicData uri="http://schemas.openxmlformats.org/presentationml/2006/ole">
            <p:oleObj spid="_x0000_s229385" name="Формула" r:id="rId11" imgW="1485900" imgH="241300" progId="Equation.3">
              <p:embed/>
            </p:oleObj>
          </a:graphicData>
        </a:graphic>
      </p:graphicFrame>
      <p:sp>
        <p:nvSpPr>
          <p:cNvPr id="11" name="Полилиния 10"/>
          <p:cNvSpPr/>
          <p:nvPr/>
        </p:nvSpPr>
        <p:spPr>
          <a:xfrm>
            <a:off x="1004888" y="3397250"/>
            <a:ext cx="1454150" cy="360363"/>
          </a:xfrm>
          <a:custGeom>
            <a:avLst/>
            <a:gdLst>
              <a:gd name="connsiteX0" fmla="*/ 0 w 1454728"/>
              <a:gd name="connsiteY0" fmla="*/ 0 h 360218"/>
              <a:gd name="connsiteX1" fmla="*/ 249382 w 1454728"/>
              <a:gd name="connsiteY1" fmla="*/ 360218 h 360218"/>
              <a:gd name="connsiteX2" fmla="*/ 1454728 w 1454728"/>
              <a:gd name="connsiteY2" fmla="*/ 138546 h 360218"/>
              <a:gd name="connsiteX3" fmla="*/ 0 w 1454728"/>
              <a:gd name="connsiteY3" fmla="*/ 0 h 36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4728" h="360218">
                <a:moveTo>
                  <a:pt x="0" y="0"/>
                </a:moveTo>
                <a:lnTo>
                  <a:pt x="249382" y="360218"/>
                </a:lnTo>
                <a:lnTo>
                  <a:pt x="1454728" y="138546"/>
                </a:lnTo>
                <a:lnTo>
                  <a:pt x="0" y="0"/>
                </a:lnTo>
                <a:close/>
              </a:path>
            </a:pathLst>
          </a:custGeom>
          <a:solidFill>
            <a:srgbClr val="949494">
              <a:alpha val="43922"/>
            </a:srgb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996950" y="3408363"/>
            <a:ext cx="0" cy="3381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илиния 4"/>
          <p:cNvSpPr/>
          <p:nvPr/>
        </p:nvSpPr>
        <p:spPr>
          <a:xfrm>
            <a:off x="1011238" y="3422650"/>
            <a:ext cx="1441450" cy="747713"/>
          </a:xfrm>
          <a:custGeom>
            <a:avLst/>
            <a:gdLst>
              <a:gd name="connsiteX0" fmla="*/ 1427018 w 1440873"/>
              <a:gd name="connsiteY0" fmla="*/ 124691 h 748145"/>
              <a:gd name="connsiteX1" fmla="*/ 1440873 w 1440873"/>
              <a:gd name="connsiteY1" fmla="*/ 443345 h 748145"/>
              <a:gd name="connsiteX2" fmla="*/ 249382 w 1440873"/>
              <a:gd name="connsiteY2" fmla="*/ 748145 h 748145"/>
              <a:gd name="connsiteX3" fmla="*/ 13854 w 1440873"/>
              <a:gd name="connsiteY3" fmla="*/ 346363 h 748145"/>
              <a:gd name="connsiteX4" fmla="*/ 0 w 1440873"/>
              <a:gd name="connsiteY4" fmla="*/ 0 h 748145"/>
              <a:gd name="connsiteX5" fmla="*/ 235527 w 1440873"/>
              <a:gd name="connsiteY5" fmla="*/ 332509 h 748145"/>
              <a:gd name="connsiteX6" fmla="*/ 1427018 w 1440873"/>
              <a:gd name="connsiteY6" fmla="*/ 124691 h 7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0873" h="748145">
                <a:moveTo>
                  <a:pt x="1427018" y="124691"/>
                </a:moveTo>
                <a:lnTo>
                  <a:pt x="1440873" y="443345"/>
                </a:lnTo>
                <a:lnTo>
                  <a:pt x="249382" y="748145"/>
                </a:lnTo>
                <a:lnTo>
                  <a:pt x="13854" y="346363"/>
                </a:lnTo>
                <a:lnTo>
                  <a:pt x="0" y="0"/>
                </a:lnTo>
                <a:lnTo>
                  <a:pt x="235527" y="332509"/>
                </a:lnTo>
                <a:lnTo>
                  <a:pt x="1427018" y="124691"/>
                </a:lnTo>
                <a:close/>
              </a:path>
            </a:pathLst>
          </a:custGeom>
          <a:solidFill>
            <a:srgbClr val="9F9F9F">
              <a:alpha val="52157"/>
            </a:srgb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701" name="Picture 53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51763" y="3057525"/>
            <a:ext cx="633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2" grpId="0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 ЕГЭ на подобие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Отношение площадей подобных фигур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Отношение объемов подобных фигур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/>
                </a:solidFill>
                <a:latin typeface="Monotype Corsiva" panose="03010101010201010101" pitchFamily="66" charset="0"/>
              </a:rPr>
              <a:t>ЗАДАЧА 1</a:t>
            </a:r>
            <a:r>
              <a:rPr lang="ru-RU" i="1" dirty="0" smtClean="0">
                <a:latin typeface="Monotype Corsiva" panose="03010101010201010101" pitchFamily="66" charset="0"/>
              </a:rPr>
              <a:t/>
            </a:r>
            <a:br>
              <a:rPr lang="ru-RU" i="1" dirty="0" smtClean="0">
                <a:latin typeface="Monotype Corsiva" panose="03010101010201010101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59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i="1" dirty="0" smtClean="0"/>
              <a:t>Во сколько раз увеличится площадь поверхности шара, если радиус шара</a:t>
            </a:r>
          </a:p>
          <a:p>
            <a:r>
              <a:rPr lang="ru-RU" b="1" i="1" dirty="0" smtClean="0"/>
              <a:t>увеличить в 2 раза</a:t>
            </a:r>
            <a:r>
              <a:rPr lang="ru-RU" b="1" dirty="0" smtClean="0"/>
              <a:t>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5728"/>
            <a:ext cx="9144000" cy="59862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Решение</a:t>
            </a:r>
            <a:r>
              <a:rPr lang="ru-RU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(Второй способ ) Отношение ПЛОЩАДЕЙ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подобных фигур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 КВАДРАТУ коэффициента подобия ,поэтому</a:t>
            </a:r>
          </a:p>
          <a:p>
            <a:pPr algn="ctr"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большего шара увеличиться </a:t>
            </a:r>
            <a:r>
              <a:rPr lang="ru-RU" sz="3200" dirty="0" smtClean="0"/>
              <a:t>2</a:t>
            </a:r>
            <a:r>
              <a:rPr lang="ru-RU" sz="3200" baseline="30000" dirty="0" smtClean="0"/>
              <a:t>2</a:t>
            </a:r>
          </a:p>
          <a:p>
            <a:pPr algn="ctr">
              <a:defRPr/>
            </a:pPr>
            <a:r>
              <a:rPr lang="ru-RU" sz="3200" dirty="0" smtClean="0"/>
              <a:t>т.е 4 раза.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Ответ</a:t>
            </a: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4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/>
                </a:solidFill>
                <a:latin typeface="Monotype Corsiva" panose="03010101010201010101" pitchFamily="66" charset="0"/>
              </a:rPr>
              <a:t>ЗАДАЧА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214555"/>
            <a:ext cx="4572000" cy="2862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3600" b="1" dirty="0" smtClean="0"/>
              <a:t>Во сколько раз увеличится объем  шара, если радиус шара</a:t>
            </a:r>
          </a:p>
          <a:p>
            <a:r>
              <a:rPr lang="ru-RU" sz="3600" b="1" dirty="0" smtClean="0"/>
              <a:t>увеличить в 2 раза?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92150"/>
            <a:ext cx="9144000" cy="59246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Решение</a:t>
            </a:r>
            <a:r>
              <a:rPr lang="ru-RU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(Второй способ )Отношение объемов подобных фигур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 кубу коэффициента подобия ,поэтому</a:t>
            </a:r>
          </a:p>
          <a:p>
            <a:pPr algn="ctr"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увеличиться </a:t>
            </a:r>
            <a:r>
              <a:rPr lang="ru-RU" sz="6000" dirty="0" smtClean="0"/>
              <a:t>2</a:t>
            </a:r>
            <a:r>
              <a:rPr lang="ru-RU" sz="6000" baseline="30000" dirty="0" smtClean="0"/>
              <a:t>3  </a:t>
            </a:r>
            <a:endParaRPr lang="ru-RU" sz="60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.е. 8 раз</a:t>
            </a:r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Ответ: 8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762000"/>
            <a:ext cx="18288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0" y="0"/>
            <a:ext cx="2438400" cy="9906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latin typeface="Monotype Corsiva" panose="03010101010201010101" pitchFamily="66" charset="0"/>
              </a:rPr>
              <a:t>Эпиграф: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438400" y="0"/>
            <a:ext cx="8915400" cy="3047999"/>
          </a:xfrm>
        </p:spPr>
        <p:txBody>
          <a:bodyPr>
            <a:noAutofit/>
          </a:bodyPr>
          <a:lstStyle/>
          <a:p>
            <a:pPr marL="36513" indent="0" eaLnBrk="1" hangingPunct="1">
              <a:buFont typeface="Wingdings 3" pitchFamily="18" charset="2"/>
              <a:buNone/>
            </a:pPr>
            <a:r>
              <a:rPr lang="ru-RU" altLang="ru-RU" sz="3600" b="1" dirty="0" smtClean="0">
                <a:latin typeface="Monotype Corsiva" pitchFamily="66" charset="0"/>
              </a:rPr>
              <a:t>                           Первое условие, которое надлежит </a:t>
            </a:r>
          </a:p>
          <a:p>
            <a:pPr marL="36513" indent="0" eaLnBrk="1" hangingPunct="1">
              <a:buFont typeface="Wingdings 3" pitchFamily="18" charset="2"/>
              <a:buNone/>
            </a:pPr>
            <a:r>
              <a:rPr lang="ru-RU" altLang="ru-RU" sz="3600" b="1" dirty="0" smtClean="0">
                <a:latin typeface="Monotype Corsiva" pitchFamily="66" charset="0"/>
              </a:rPr>
              <a:t>                        выполнять в математике, – </a:t>
            </a:r>
          </a:p>
          <a:p>
            <a:pPr marL="36513" indent="0" eaLnBrk="1" hangingPunct="1">
              <a:buFont typeface="Wingdings 3" pitchFamily="18" charset="2"/>
              <a:buNone/>
            </a:pPr>
            <a:r>
              <a:rPr lang="ru-RU" altLang="ru-RU" sz="3600" b="1" dirty="0" smtClean="0">
                <a:latin typeface="Monotype Corsiva" pitchFamily="66" charset="0"/>
              </a:rPr>
              <a:t>                        это быть точным, второе – быть </a:t>
            </a:r>
          </a:p>
          <a:p>
            <a:pPr marL="36513" indent="0" eaLnBrk="1" hangingPunct="1">
              <a:buFont typeface="Wingdings 3" pitchFamily="18" charset="2"/>
              <a:buNone/>
            </a:pPr>
            <a:r>
              <a:rPr lang="ru-RU" altLang="ru-RU" sz="3600" b="1" dirty="0" smtClean="0">
                <a:latin typeface="Monotype Corsiva" pitchFamily="66" charset="0"/>
              </a:rPr>
              <a:t>                        ясным и, насколько можно, </a:t>
            </a:r>
          </a:p>
          <a:p>
            <a:pPr marL="36513" indent="0" eaLnBrk="1" hangingPunct="1">
              <a:buFont typeface="Wingdings 3" pitchFamily="18" charset="2"/>
              <a:buNone/>
            </a:pPr>
            <a:r>
              <a:rPr lang="ru-RU" altLang="ru-RU" sz="3600" b="1" dirty="0" smtClean="0">
                <a:latin typeface="Monotype Corsiva" pitchFamily="66" charset="0"/>
              </a:rPr>
              <a:t>                        простым.</a:t>
            </a:r>
            <a:r>
              <a:rPr lang="ru-RU" altLang="ru-RU" sz="3600" b="1" dirty="0" smtClean="0"/>
              <a:t> 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5638800" y="2895600"/>
            <a:ext cx="3886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noAutofit/>
          </a:bodyPr>
          <a:lstStyle>
            <a:lvl1pPr marL="342900" indent="-273050" algn="l" rtl="0" fontAlgn="base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3050" algn="l" rtl="0" fontAlgn="base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3050" algn="l" rtl="0" fontAlgn="base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3050" algn="l" rtl="0" fontAlgn="base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3050" algn="l" rtl="0" fontAlgn="base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                                                          </a:t>
            </a:r>
            <a:r>
              <a:rPr lang="en-US" dirty="0"/>
              <a:t> </a:t>
            </a:r>
            <a:r>
              <a:rPr lang="ru-RU" dirty="0" smtClean="0"/>
              <a:t>               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Лазар 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Карно 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3200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французский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3200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государственный и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3200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Военный деятель</a:t>
            </a:r>
            <a:r>
              <a:rPr lang="ru-RU" sz="3200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инженер и </a:t>
            </a:r>
            <a:r>
              <a:rPr lang="ru-RU" sz="3200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ученый</a:t>
            </a:r>
            <a:endParaRPr lang="ru-RU" sz="3200" i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36576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8463"/>
            <a:ext cx="5119607" cy="356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Прямая соединительная линия 37"/>
          <p:cNvCxnSpPr>
            <a:stCxn id="0" idx="6"/>
          </p:cNvCxnSpPr>
          <p:nvPr/>
        </p:nvCxnSpPr>
        <p:spPr>
          <a:xfrm flipH="1">
            <a:off x="5940425" y="2312988"/>
            <a:ext cx="611188" cy="0"/>
          </a:xfrm>
          <a:prstGeom prst="line">
            <a:avLst/>
          </a:prstGeom>
          <a:ln w="190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8" name="TextBox 52"/>
          <p:cNvSpPr txBox="1">
            <a:spLocks noChangeArrowheads="1"/>
          </p:cNvSpPr>
          <p:nvPr/>
        </p:nvSpPr>
        <p:spPr bwMode="auto">
          <a:xfrm>
            <a:off x="609600" y="1149927"/>
            <a:ext cx="4648200" cy="50167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B0F0"/>
                </a:solidFill>
                <a:latin typeface="Georgia" pitchFamily="18" charset="0"/>
              </a:rPr>
              <a:t>Задание </a:t>
            </a:r>
            <a:r>
              <a:rPr lang="ru-RU" sz="3200" b="1" dirty="0" smtClean="0">
                <a:solidFill>
                  <a:srgbClr val="00B0F0"/>
                </a:solidFill>
                <a:latin typeface="Georgia" pitchFamily="18" charset="0"/>
              </a:rPr>
              <a:t>В8.</a:t>
            </a:r>
            <a:r>
              <a:rPr lang="ru-RU" sz="3200" b="1" dirty="0" smtClean="0"/>
              <a:t> Объем конуса равен 64. Через середину высоты параллельно основанию</a:t>
            </a:r>
          </a:p>
          <a:p>
            <a:r>
              <a:rPr lang="ru-RU" sz="3200" dirty="0" smtClean="0"/>
              <a:t>конуса проведено сечение, которое является основанием меньшего конуса с той</a:t>
            </a:r>
          </a:p>
          <a:p>
            <a:r>
              <a:rPr lang="ru-RU" sz="3200" dirty="0" smtClean="0"/>
              <a:t>же вершиной. Найдите объем меньшего конуса.</a:t>
            </a:r>
            <a:endParaRPr lang="ru-RU" sz="3200" b="1" dirty="0">
              <a:solidFill>
                <a:srgbClr val="00B0F0"/>
              </a:solidFill>
              <a:latin typeface="Georg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143000"/>
            <a:ext cx="32766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272039"/>
            <a:ext cx="7918450" cy="433388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dirty="0" smtClean="0">
                <a:solidFill>
                  <a:schemeClr val="accent3"/>
                </a:solidFill>
                <a:latin typeface="Monotype Corsiva" panose="03010101010201010101" pitchFamily="66" charset="0"/>
              </a:rPr>
              <a:t>ЗАДАЧА 3</a:t>
            </a:r>
            <a:endParaRPr lang="ru-RU" sz="4000" i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92150"/>
            <a:ext cx="9144000" cy="450892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Решение</a:t>
            </a:r>
            <a:r>
              <a:rPr lang="ru-RU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Отношение объемов подобных фигур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 кубу коэффициента подобия ,поэтому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меньшего конуса :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64:8=8</a:t>
            </a:r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Ответ</a:t>
            </a: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ru-RU" b="1" dirty="0" smtClean="0"/>
              <a:t>Найдите объем многогранника, изображенного на рисунке </a:t>
            </a:r>
            <a:r>
              <a:rPr lang="ru-RU" dirty="0" smtClean="0"/>
              <a:t>(все двугранные углы многогранника прямые).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895600"/>
            <a:ext cx="361473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635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ЗАДАЧ И  ДЛЯ  САМОСТОЯТЕЛЬНОЙ РАБОТЫ</a:t>
            </a:r>
            <a:r>
              <a:rPr lang="ru-RU" sz="2800" b="1" dirty="0" smtClean="0">
                <a:solidFill>
                  <a:schemeClr val="accent3"/>
                </a:solidFill>
                <a:latin typeface="Monotype Corsiva" panose="03010101010201010101" pitchFamily="66" charset="0"/>
              </a:rPr>
              <a:t/>
            </a:r>
            <a:br>
              <a:rPr lang="ru-RU" sz="2800" b="1" dirty="0" smtClean="0">
                <a:solidFill>
                  <a:schemeClr val="accent3"/>
                </a:solidFill>
                <a:latin typeface="Monotype Corsiva" panose="03010101010201010101" pitchFamily="66" charset="0"/>
              </a:rPr>
            </a:br>
            <a:r>
              <a:rPr lang="ru-RU" sz="2800" b="1" dirty="0" smtClean="0">
                <a:solidFill>
                  <a:schemeClr val="accent3"/>
                </a:solidFill>
                <a:latin typeface="Monotype Corsiva" panose="03010101010201010101" pitchFamily="66" charset="0"/>
              </a:rPr>
              <a:t/>
            </a:r>
            <a:br>
              <a:rPr lang="ru-RU" sz="2800" b="1" dirty="0" smtClean="0">
                <a:solidFill>
                  <a:schemeClr val="accent3"/>
                </a:solidFill>
                <a:latin typeface="Monotype Corsiva" panose="03010101010201010101" pitchFamily="66" charset="0"/>
              </a:rPr>
            </a:br>
            <a:endParaRPr lang="ru-RU" sz="2800" i="1" dirty="0">
              <a:latin typeface="Monotype Corsiva" panose="03010101010201010101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4800" y="5181600"/>
            <a:ext cx="4114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Ответ:</a:t>
            </a:r>
            <a:br>
              <a:rPr lang="ru-RU" dirty="0" smtClean="0"/>
            </a:br>
            <a:r>
              <a:rPr lang="ru-RU" dirty="0" smtClean="0"/>
              <a:t>1)15       2)52        3)39      4) 51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8313" y="548481"/>
            <a:ext cx="7989887" cy="865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chemeClr val="accent3"/>
                </a:solidFill>
                <a:latin typeface="Monotype Corsiva" panose="03010101010201010101" pitchFamily="66" charset="0"/>
              </a:rPr>
              <a:t>ЗАДАЧА 1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7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Ответ:</a:t>
            </a:r>
            <a:br>
              <a:rPr lang="ru-RU" dirty="0" smtClean="0"/>
            </a:br>
            <a:r>
              <a:rPr lang="ru-RU" dirty="0" smtClean="0"/>
              <a:t>1)360       2)210        3)280       4) 60</a:t>
            </a:r>
            <a:endParaRPr lang="ru-RU" dirty="0"/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248400" y="2024062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52"/>
          <p:cNvSpPr txBox="1">
            <a:spLocks noGrp="1" noChangeArrowheads="1"/>
          </p:cNvSpPr>
          <p:nvPr>
            <p:ph idx="1"/>
          </p:nvPr>
        </p:nvSpPr>
        <p:spPr bwMode="auto">
          <a:xfrm>
            <a:off x="304800" y="304800"/>
            <a:ext cx="3886200" cy="44012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8000">
              <a:spcBef>
                <a:spcPts val="0"/>
              </a:spcBef>
            </a:pPr>
            <a:r>
              <a:rPr lang="ru-RU" sz="2800" b="1" dirty="0">
                <a:solidFill>
                  <a:srgbClr val="00B0F0"/>
                </a:solidFill>
                <a:latin typeface="Georgia" pitchFamily="18" charset="0"/>
              </a:rPr>
              <a:t>Задание </a:t>
            </a:r>
            <a:r>
              <a:rPr lang="ru-RU" sz="2800" b="1" dirty="0" smtClean="0">
                <a:solidFill>
                  <a:srgbClr val="00B0F0"/>
                </a:solidFill>
                <a:latin typeface="Georgia" pitchFamily="18" charset="0"/>
              </a:rPr>
              <a:t>В8.</a:t>
            </a:r>
            <a:r>
              <a:rPr lang="ru-RU" sz="2800" b="1" dirty="0" smtClean="0"/>
              <a:t> В сосуд, имеющий форму конуса, налили 30 мл жидкости до половины высоты сосуда. Сколько мл жидкости нужно долить в сосуд, чтобы заполнить его доверху?</a:t>
            </a:r>
            <a:endParaRPr lang="ru-RU" sz="2800" b="1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76800" y="120937"/>
            <a:ext cx="3657600" cy="865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chemeClr val="accent3"/>
                </a:solidFill>
                <a:latin typeface="Monotype Corsiva" panose="03010101010201010101" pitchFamily="66" charset="0"/>
              </a:rPr>
              <a:t>ЗАДАЧА 2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algn="just"/>
            <a:r>
              <a:rPr lang="ru-RU" dirty="0" smtClean="0"/>
              <a:t>Прямоугольный параллелепипед описан около цилиндра, радиус основания и высота которого равны 1,5. Найдите объем параллелепипеда.</a:t>
            </a:r>
            <a:endParaRPr lang="ru-RU" dirty="0"/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068782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2400" y="5638800"/>
            <a:ext cx="78486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Ответ:</a:t>
            </a:r>
            <a:br>
              <a:rPr lang="ru-RU" dirty="0" smtClean="0"/>
            </a:br>
            <a:r>
              <a:rPr lang="ru-RU" dirty="0" smtClean="0"/>
              <a:t>1)15       2)12,5        3)27       4) 13,5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667000" y="89474"/>
            <a:ext cx="3657600" cy="865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chemeClr val="accent3"/>
                </a:solidFill>
                <a:latin typeface="Monotype Corsiva" panose="03010101010201010101" pitchFamily="66" charset="0"/>
              </a:rPr>
              <a:t>ЗАДАЧА 3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3962400" cy="27463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/>
                </a:solidFill>
                <a:latin typeface="Monotype Corsiva" panose="03010101010201010101" pitchFamily="66" charset="0"/>
              </a:rPr>
              <a:t>ЗАДАЧА 4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algn="just"/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Ребра основания правильной шестиугольной призмы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ABCDEFA</a:t>
                </a:r>
                <a:r>
                  <a:rPr lang="ru-RU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ru-RU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ru-RU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равны 2, а высота равна 2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√3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Найти объем пирамиды, вершинами которого являются точки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ACEA</a:t>
                </a:r>
                <a:r>
                  <a:rPr lang="ru-RU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r>
                  <a:rPr lang="ru-RU" dirty="0"/>
                  <a:t> 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887" r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 txBox="1">
            <a:spLocks/>
          </p:cNvSpPr>
          <p:nvPr/>
        </p:nvSpPr>
        <p:spPr>
          <a:xfrm>
            <a:off x="304800" y="4876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Ответ:</a:t>
            </a:r>
            <a:br>
              <a:rPr lang="ru-RU" dirty="0" smtClean="0"/>
            </a:br>
            <a:r>
              <a:rPr lang="ru-RU" dirty="0" smtClean="0"/>
              <a:t>1)</a:t>
            </a:r>
            <a:r>
              <a:rPr lang="en-US" dirty="0" smtClean="0"/>
              <a:t>8</a:t>
            </a:r>
            <a:r>
              <a:rPr lang="ru-RU" dirty="0" smtClean="0"/>
              <a:t>       2)</a:t>
            </a:r>
            <a:r>
              <a:rPr lang="en-US" dirty="0" smtClean="0"/>
              <a:t>6</a:t>
            </a:r>
            <a:r>
              <a:rPr lang="ru-RU" dirty="0" smtClean="0"/>
              <a:t>        3)</a:t>
            </a:r>
            <a:r>
              <a:rPr lang="en-US" dirty="0" smtClean="0"/>
              <a:t>9</a:t>
            </a:r>
            <a:r>
              <a:rPr lang="ru-RU" dirty="0" smtClean="0"/>
              <a:t>       4)</a:t>
            </a:r>
            <a:r>
              <a:rPr lang="en-US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96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Шар вписан в цилиндр. Площадь поверхности шара равна 321. Найдите площадь боковой поверхности цилиндра.</a:t>
            </a:r>
          </a:p>
          <a:p>
            <a:pPr algn="just"/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3"/>
                </a:solidFill>
                <a:latin typeface="Monotype Corsiva" panose="03010101010201010101" pitchFamily="66" charset="0"/>
              </a:rPr>
              <a:t>ЗАДАЧА </a:t>
            </a:r>
            <a:r>
              <a:rPr lang="en-US" b="1" dirty="0" smtClean="0">
                <a:solidFill>
                  <a:schemeClr val="accent3"/>
                </a:solidFill>
                <a:latin typeface="Monotype Corsiva" panose="03010101010201010101" pitchFamily="66" charset="0"/>
              </a:rPr>
              <a:t>5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4800" y="4876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Ответ:</a:t>
            </a:r>
            <a:br>
              <a:rPr lang="ru-RU" dirty="0" smtClean="0"/>
            </a:br>
            <a:r>
              <a:rPr lang="ru-RU" dirty="0" smtClean="0"/>
              <a:t>1)321       2)325        3)280       4) 245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85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Проверьте себя!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 txBox="1">
            <a:spLocks noGrp="1"/>
          </p:cNvSpPr>
          <p:nvPr>
            <p:ph idx="1"/>
          </p:nvPr>
        </p:nvSpPr>
        <p:spPr>
          <a:xfrm>
            <a:off x="457200" y="1600201"/>
            <a:ext cx="3886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chemeClr val="accent3"/>
                </a:solidFill>
                <a:latin typeface="Monotype Corsiva" panose="03010101010201010101" pitchFamily="66" charset="0"/>
              </a:rPr>
              <a:t>ЗАДАЧА 1: Ответ:  3) </a:t>
            </a:r>
          </a:p>
          <a:p>
            <a:pPr>
              <a:defRPr/>
            </a:pP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81000" y="2133600"/>
            <a:ext cx="3886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914400" rtl="0" latinLnBrk="0">
              <a:spcBef>
                <a:spcPct val="0"/>
              </a:spcBef>
              <a:buFont typeface="Arial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dirty="0" smtClean="0">
                <a:solidFill>
                  <a:schemeClr val="accent3"/>
                </a:solidFill>
                <a:latin typeface="Monotype Corsiva" panose="03010101010201010101" pitchFamily="66" charset="0"/>
              </a:rPr>
              <a:t>ЗАДАЧА 2: Ответ:  2) </a:t>
            </a:r>
          </a:p>
          <a:p>
            <a:pPr>
              <a:defRPr/>
            </a:pP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74073" y="2667000"/>
            <a:ext cx="3886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914400" rtl="0" latinLnBrk="0">
              <a:spcBef>
                <a:spcPct val="0"/>
              </a:spcBef>
              <a:buFont typeface="Arial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dirty="0" smtClean="0">
                <a:solidFill>
                  <a:schemeClr val="accent3"/>
                </a:solidFill>
                <a:latin typeface="Monotype Corsiva" panose="03010101010201010101" pitchFamily="66" charset="0"/>
              </a:rPr>
              <a:t>ЗАДАЧА 3: Ответ:  4) </a:t>
            </a:r>
          </a:p>
          <a:p>
            <a:pPr>
              <a:defRPr/>
            </a:pP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3291" y="3124200"/>
            <a:ext cx="3886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914400" rtl="0" latinLnBrk="0">
              <a:spcBef>
                <a:spcPct val="0"/>
              </a:spcBef>
              <a:buFont typeface="Arial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dirty="0" smtClean="0">
                <a:solidFill>
                  <a:schemeClr val="accent3"/>
                </a:solidFill>
                <a:latin typeface="Monotype Corsiva" panose="03010101010201010101" pitchFamily="66" charset="0"/>
              </a:rPr>
              <a:t>ЗАДАЧА 4: Ответ:  2) </a:t>
            </a:r>
          </a:p>
          <a:p>
            <a:pPr>
              <a:defRPr/>
            </a:pP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53291" y="3657600"/>
            <a:ext cx="3886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914400" rtl="0" latinLnBrk="0">
              <a:spcBef>
                <a:spcPct val="0"/>
              </a:spcBef>
              <a:buFont typeface="Arial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dirty="0" smtClean="0">
                <a:solidFill>
                  <a:schemeClr val="accent3"/>
                </a:solidFill>
                <a:latin typeface="Monotype Corsiva" panose="03010101010201010101" pitchFamily="66" charset="0"/>
              </a:rPr>
              <a:t>ЗАДАЧА 5: Ответ:  1) </a:t>
            </a:r>
          </a:p>
          <a:p>
            <a:pPr>
              <a:defRPr/>
            </a:pPr>
            <a:endParaRPr lang="ru-RU" sz="28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41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Подведение </a:t>
            </a:r>
            <a:br>
              <a:rPr lang="ru-RU" b="1" dirty="0" smtClean="0">
                <a:solidFill>
                  <a:srgbClr val="000099"/>
                </a:solidFill>
              </a:rPr>
            </a:br>
            <a:r>
              <a:rPr lang="ru-RU" b="1" dirty="0" smtClean="0">
                <a:solidFill>
                  <a:srgbClr val="000099"/>
                </a:solidFill>
              </a:rPr>
              <a:t>итогов</a:t>
            </a:r>
            <a:r>
              <a:rPr lang="en-US" b="1" dirty="0" smtClean="0">
                <a:solidFill>
                  <a:srgbClr val="000099"/>
                </a:solidFill>
              </a:rPr>
              <a:t/>
            </a:r>
            <a:br>
              <a:rPr lang="en-US" b="1" dirty="0" smtClean="0">
                <a:solidFill>
                  <a:srgbClr val="000099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kern="10" dirty="0" smtClean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8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endParaRPr lang="ru-RU" kern="10" dirty="0" smtClean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8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endParaRPr lang="ru-RU" kern="10" dirty="0" smtClean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8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  <a:p>
            <a:pPr algn="ctr">
              <a:buNone/>
            </a:pPr>
            <a:r>
              <a:rPr lang="ru-RU" sz="54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Молодцы!</a:t>
            </a:r>
            <a:endParaRPr lang="ru-RU" sz="54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8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 rot="10800000" flipV="1">
            <a:off x="1857356" y="0"/>
            <a:ext cx="5286412" cy="8382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121AB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4800" b="1" i="1" u="none" strike="noStrike" kern="1200" cap="none" spc="0" normalizeH="0" baseline="0" noProof="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121ABE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9" descr="ANd9GcRythFrndmuKq9r-fE4B9Gqb7Y2wfERLpA215guNXRhgYWkMgxJe1vnf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45892"/>
            <a:ext cx="4724400" cy="4461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124200"/>
            <a:ext cx="2299384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bibliogid.ru/system/files/5314/original/i_obraz-polya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2"/>
            <a:ext cx="3286148" cy="27860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143636" y="3000372"/>
            <a:ext cx="2446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13.12.1887 - 07.09.1985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357298"/>
            <a:ext cx="52863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Если вы хотите</a:t>
            </a:r>
          </a:p>
          <a:p>
            <a:r>
              <a:rPr lang="ru-RU" sz="3600" b="1" dirty="0" smtClean="0">
                <a:latin typeface="Monotype Corsiva" pitchFamily="66" charset="0"/>
              </a:rPr>
              <a:t>научиться плавать, то смело входите в воду, </a:t>
            </a:r>
          </a:p>
          <a:p>
            <a:r>
              <a:rPr lang="ru-RU" sz="3600" b="1" dirty="0" smtClean="0">
                <a:latin typeface="Monotype Corsiva" pitchFamily="66" charset="0"/>
              </a:rPr>
              <a:t>а если хотите научиться решать задачи, </a:t>
            </a:r>
          </a:p>
          <a:p>
            <a:r>
              <a:rPr lang="ru-RU" sz="3600" b="1" dirty="0" smtClean="0">
                <a:latin typeface="Monotype Corsiva" pitchFamily="66" charset="0"/>
              </a:rPr>
              <a:t>то решайте их. (Д.Пойа)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57562"/>
            <a:ext cx="2299384" cy="310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7b6852b50c6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16113"/>
            <a:ext cx="3862388" cy="44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 rot="402590">
            <a:off x="1476375" y="4361567"/>
            <a:ext cx="19431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u="sng" dirty="0" smtClean="0">
                <a:solidFill>
                  <a:srgbClr val="FF0000"/>
                </a:solidFill>
              </a:rPr>
              <a:t>Хабибуллина </a:t>
            </a:r>
          </a:p>
          <a:p>
            <a:pPr algn="ctr">
              <a:spcBef>
                <a:spcPct val="50000"/>
              </a:spcBef>
            </a:pPr>
            <a:r>
              <a:rPr lang="ru-RU" b="1" i="1" u="sng" dirty="0" err="1" smtClean="0">
                <a:solidFill>
                  <a:srgbClr val="FF0000"/>
                </a:solidFill>
              </a:rPr>
              <a:t>Минегуль</a:t>
            </a:r>
            <a:endParaRPr lang="ru-RU" b="1" i="1" u="sng" dirty="0" smtClean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b="1" i="1" u="sng" dirty="0" err="1" smtClean="0">
                <a:solidFill>
                  <a:srgbClr val="FF0000"/>
                </a:solidFill>
              </a:rPr>
              <a:t>Шафиковна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857250" y="500063"/>
            <a:ext cx="7561263" cy="2105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b="1">
                <a:solidFill>
                  <a:schemeClr val="folHlink"/>
                </a:solidFill>
                <a:latin typeface="Algerian" pitchFamily="82" charset="0"/>
              </a:rPr>
              <a:t>СПАСИБО ЗА ВНИМАНИЕ!</a:t>
            </a:r>
          </a:p>
        </p:txBody>
      </p:sp>
      <p:pic>
        <p:nvPicPr>
          <p:cNvPr id="6" name="Picture 6" descr="023ec501686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5846">
            <a:off x="1187450" y="3716338"/>
            <a:ext cx="2563813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95 0.07561 C 0.19947 -0.02728 0.35017 -0.12994 0.4177 -0.17549 C 0.48524 -0.22104 0.44774 -0.19121 0.45381 -0.19745 C 0.45989 -0.2037 0.45677 -0.20832 0.45381 -0.21271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0" y="-1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258888" y="2636838"/>
            <a:ext cx="7340600" cy="1368425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>
                <a:latin typeface="+mj-lt"/>
                <a:ea typeface="+mj-ea"/>
                <a:cs typeface="+mj-cs"/>
              </a:rPr>
              <a:t/>
            </a:r>
            <a:br>
              <a:rPr lang="ru-RU" sz="4400">
                <a:latin typeface="+mj-lt"/>
                <a:ea typeface="+mj-ea"/>
                <a:cs typeface="+mj-cs"/>
              </a:rPr>
            </a:br>
            <a:endParaRPr lang="ru-RU" sz="4400" b="1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3" descr="H:\Documents and Settings\Aida\Рабочий стол\МОИ шаблоны ЭКСПЕРИМЕНТы\matemat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420688"/>
            <a:ext cx="2333625" cy="2084387"/>
          </a:xfrm>
          <a:prstGeom prst="rect">
            <a:avLst/>
          </a:prstGeom>
          <a:noFill/>
        </p:spPr>
      </p:pic>
      <p:pic>
        <p:nvPicPr>
          <p:cNvPr id="5" name="Picture 4" descr="H:\Documents and Settings\Aida\Рабочий стол\текстуры и фоны, клипарты\новеньки картинки\ufficio01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4724400"/>
            <a:ext cx="9080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:\Documents and Settings\Aida\Рабочий стол\ff962c65118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333375"/>
            <a:ext cx="157162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755650" y="5084763"/>
            <a:ext cx="7561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4495800" y="2341562"/>
            <a:ext cx="4648200" cy="4516438"/>
            <a:chOff x="3429000" y="2341562"/>
            <a:chExt cx="4648200" cy="4516438"/>
          </a:xfrm>
        </p:grpSpPr>
        <p:pic>
          <p:nvPicPr>
            <p:cNvPr id="88065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29000" y="2341562"/>
              <a:ext cx="4648200" cy="451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199" name="Text Box 9"/>
            <p:cNvSpPr txBox="1">
              <a:spLocks noChangeArrowheads="1"/>
            </p:cNvSpPr>
            <p:nvPr/>
          </p:nvSpPr>
          <p:spPr bwMode="auto">
            <a:xfrm>
              <a:off x="4419601" y="4038600"/>
              <a:ext cx="3200400" cy="2000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dirty="0">
                  <a:latin typeface="Georgia" pitchFamily="18" charset="0"/>
                </a:rPr>
                <a:t>                                  </a:t>
              </a:r>
              <a:r>
                <a:rPr lang="ru-RU" sz="2000" b="1" dirty="0" smtClean="0">
                  <a:latin typeface="Georgia" pitchFamily="18" charset="0"/>
                </a:rPr>
                <a:t>Хабибуллина </a:t>
              </a:r>
              <a:r>
                <a:rPr lang="ru-RU" sz="2000" b="1" dirty="0" err="1" smtClean="0">
                  <a:latin typeface="Georgia" pitchFamily="18" charset="0"/>
                </a:rPr>
                <a:t>Минегуль</a:t>
              </a:r>
              <a:r>
                <a:rPr lang="ru-RU" sz="2000" b="1" dirty="0" smtClean="0">
                  <a:latin typeface="Georgia" pitchFamily="18" charset="0"/>
                </a:rPr>
                <a:t> </a:t>
              </a:r>
              <a:r>
                <a:rPr lang="ru-RU" sz="2000" b="1" dirty="0" err="1" smtClean="0">
                  <a:latin typeface="Georgia" pitchFamily="18" charset="0"/>
                </a:rPr>
                <a:t>Шафиковна</a:t>
              </a:r>
              <a:r>
                <a:rPr lang="ru-RU" sz="2000" b="1" dirty="0" smtClean="0">
                  <a:latin typeface="Georgia" pitchFamily="18" charset="0"/>
                </a:rPr>
                <a:t> </a:t>
              </a:r>
              <a:r>
                <a:rPr lang="ru-RU" sz="1600" b="1" dirty="0" smtClean="0">
                  <a:latin typeface="Georgia" pitchFamily="18" charset="0"/>
                </a:rPr>
                <a:t>                                                       учитель математики                                                  МОБУ СОШ им.Ф.Султанова</a:t>
              </a:r>
              <a:endParaRPr lang="ru-RU" sz="1600" b="1" dirty="0">
                <a:latin typeface="Georgia" pitchFamily="18" charset="0"/>
              </a:endParaRPr>
            </a:p>
          </p:txBody>
        </p:sp>
      </p:grpSp>
      <p:pic>
        <p:nvPicPr>
          <p:cNvPr id="9" name="Picture 4" descr="H:\Documents and Settings\Aida\Рабочий стол\текстуры и фоны, клипарты\новеньки картинки\ufficio01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4797425"/>
            <a:ext cx="9080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H:\Documents and Settings\Aida\Рабочий стол\МОИ шаблоны ЭКСПЕРИМЕНТы\matemat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2333625" cy="2084387"/>
          </a:xfrm>
          <a:prstGeom prst="rect">
            <a:avLst/>
          </a:prstGeom>
          <a:noFill/>
        </p:spPr>
      </p:pic>
      <p:sp>
        <p:nvSpPr>
          <p:cNvPr id="8200" name="Прямоугольник 7"/>
          <p:cNvSpPr>
            <a:spLocks noChangeArrowheads="1"/>
          </p:cNvSpPr>
          <p:nvPr/>
        </p:nvSpPr>
        <p:spPr bwMode="auto">
          <a:xfrm>
            <a:off x="381000" y="2514600"/>
            <a:ext cx="741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«Геометрия… Как легко и понятно!»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0606" y="0"/>
            <a:ext cx="75633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026" y="-76200"/>
            <a:ext cx="173297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524000"/>
            <a:ext cx="1752600" cy="174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304800"/>
            <a:ext cx="1447800" cy="157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2133600"/>
            <a:ext cx="1447800" cy="157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3611543"/>
            <a:ext cx="1447800" cy="157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5287943"/>
            <a:ext cx="1447800" cy="157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276600"/>
            <a:ext cx="1917700" cy="178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5029200"/>
            <a:ext cx="185936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5633280"/>
            <a:ext cx="6553200" cy="122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МНОГОГРАННИКИ И ФИГУРЫ ВРАЩЕНИЯ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8370" name="Picture 2" descr="G:\data\articles\62\6273\627312\img1.jpg"/>
          <p:cNvPicPr>
            <a:picLocks noChangeAspect="1" noChangeArrowheads="1"/>
          </p:cNvPicPr>
          <p:nvPr/>
        </p:nvPicPr>
        <p:blipFill rotWithShape="1">
          <a:blip r:embed="rId2"/>
          <a:srcRect t="13261"/>
          <a:stretch/>
        </p:blipFill>
        <p:spPr bwMode="auto">
          <a:xfrm>
            <a:off x="-27709" y="1357744"/>
            <a:ext cx="9171079" cy="5500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2401</TotalTime>
  <Words>862</Words>
  <Application>Microsoft Office PowerPoint</Application>
  <PresentationFormat>Экран (4:3)</PresentationFormat>
  <Paragraphs>202</Paragraphs>
  <Slides>50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2" baseType="lpstr">
      <vt:lpstr>Office Theme</vt:lpstr>
      <vt:lpstr>Формула</vt:lpstr>
      <vt:lpstr>Структура урока  </vt:lpstr>
      <vt:lpstr>Слайд 2</vt:lpstr>
      <vt:lpstr>Слайд 3</vt:lpstr>
      <vt:lpstr>Эпиграф:</vt:lpstr>
      <vt:lpstr>Слайд 5</vt:lpstr>
      <vt:lpstr>Слайд 6</vt:lpstr>
      <vt:lpstr>Слайд 7</vt:lpstr>
      <vt:lpstr>Слайд 8</vt:lpstr>
      <vt:lpstr>МНОГОГРАННИКИ И ФИГУРЫ ВРАЩЕНИЯ</vt:lpstr>
      <vt:lpstr> Повторение из курса математики 5 класса</vt:lpstr>
      <vt:lpstr>Слайд 11</vt:lpstr>
      <vt:lpstr>Объем куба</vt:lpstr>
      <vt:lpstr>Объем параллелепипеда</vt:lpstr>
      <vt:lpstr>Слайд 14</vt:lpstr>
      <vt:lpstr> Посчитайте объемы следующих фигур</vt:lpstr>
      <vt:lpstr>Ребро куба равно 1 см. Найдите объемы тел</vt:lpstr>
      <vt:lpstr>Задача № 1</vt:lpstr>
      <vt:lpstr>Слайд 18</vt:lpstr>
      <vt:lpstr>Слайд 19</vt:lpstr>
      <vt:lpstr>Площадь поверхности призмы</vt:lpstr>
      <vt:lpstr>Площадь поверхности пирамиды</vt:lpstr>
      <vt:lpstr>Площадь поверхности конуса</vt:lpstr>
      <vt:lpstr>Площадь поверхности шара</vt:lpstr>
      <vt:lpstr>Объем  ПРЯМОЙ  призмы  И ЦИЛИНДРА</vt:lpstr>
      <vt:lpstr>Объем  КОНУСА</vt:lpstr>
      <vt:lpstr>Слайд 26</vt:lpstr>
      <vt:lpstr>Слайд 27</vt:lpstr>
      <vt:lpstr>Слайд 28</vt:lpstr>
      <vt:lpstr>Слайд 29</vt:lpstr>
      <vt:lpstr>Слайд 30</vt:lpstr>
      <vt:lpstr>ЗАДАЧА 3</vt:lpstr>
      <vt:lpstr>ЗАДАЧА 4 </vt:lpstr>
      <vt:lpstr> ЗАДАЧА 5 </vt:lpstr>
      <vt:lpstr>ЗАДАЧА 7</vt:lpstr>
      <vt:lpstr>Задачи ЕГЭ на подобие</vt:lpstr>
      <vt:lpstr>ЗАДАЧА 1 </vt:lpstr>
      <vt:lpstr>Слайд 37</vt:lpstr>
      <vt:lpstr>ЗАДАЧА 2</vt:lpstr>
      <vt:lpstr>Слайд 39</vt:lpstr>
      <vt:lpstr>Слайд 40</vt:lpstr>
      <vt:lpstr>Слайд 41</vt:lpstr>
      <vt:lpstr>ЗАДАЧ И  ДЛЯ  САМОСТОЯТЕЛЬНОЙ РАБОТЫ  </vt:lpstr>
      <vt:lpstr>Ответ: 1)360       2)210        3)280       4) 60</vt:lpstr>
      <vt:lpstr>Ответ: 1)15       2)12,5        3)27       4) 13,5</vt:lpstr>
      <vt:lpstr>ЗАДАЧА 4</vt:lpstr>
      <vt:lpstr>ЗАДАЧА 5</vt:lpstr>
      <vt:lpstr>Проверьте себя!</vt:lpstr>
      <vt:lpstr>Подведение  итогов 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127</cp:revision>
  <dcterms:created xsi:type="dcterms:W3CDTF">2013-11-14T22:18:09Z</dcterms:created>
  <dcterms:modified xsi:type="dcterms:W3CDTF">2017-04-05T19:01:48Z</dcterms:modified>
</cp:coreProperties>
</file>