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4" r:id="rId1"/>
  </p:sldMasterIdLst>
  <p:notesMasterIdLst>
    <p:notesMasterId r:id="rId23"/>
  </p:notesMasterIdLst>
  <p:sldIdLst>
    <p:sldId id="307" r:id="rId2"/>
    <p:sldId id="327" r:id="rId3"/>
    <p:sldId id="348" r:id="rId4"/>
    <p:sldId id="303" r:id="rId5"/>
    <p:sldId id="357" r:id="rId6"/>
    <p:sldId id="367" r:id="rId7"/>
    <p:sldId id="333" r:id="rId8"/>
    <p:sldId id="312" r:id="rId9"/>
    <p:sldId id="359" r:id="rId10"/>
    <p:sldId id="313" r:id="rId11"/>
    <p:sldId id="360" r:id="rId12"/>
    <p:sldId id="314" r:id="rId13"/>
    <p:sldId id="361" r:id="rId14"/>
    <p:sldId id="363" r:id="rId15"/>
    <p:sldId id="364" r:id="rId16"/>
    <p:sldId id="365" r:id="rId17"/>
    <p:sldId id="321" r:id="rId18"/>
    <p:sldId id="326" r:id="rId19"/>
    <p:sldId id="319" r:id="rId20"/>
    <p:sldId id="320" r:id="rId21"/>
    <p:sldId id="3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F77FA-1185-4620-A5EF-589057ACC9CE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E020E-3EC6-4763-B965-4ACD21CA5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57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34134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3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4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766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146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721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18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61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6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727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92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13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32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101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01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0F3514-CEB3-402B-ACBF-9705D8264628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96CC8C5-FC81-4BFF-A423-2D73861A5A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32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  <p:sldLayoutId id="2147484287" r:id="rId13"/>
    <p:sldLayoutId id="2147484288" r:id="rId14"/>
    <p:sldLayoutId id="2147484289" r:id="rId15"/>
    <p:sldLayoutId id="2147484290" r:id="rId16"/>
    <p:sldLayoutId id="214748429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абл индик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30120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5725" y="573325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Li, K,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Fe,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Ni, Sn, </a:t>
            </a:r>
            <a:r>
              <a:rPr lang="en-US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Cu, Hg, Ag, Pt, Au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737123"/>
            <a:ext cx="73084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CuCl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   +   H₂O  ↔ 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)Cl   +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ru-RU" sz="2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Cu⁺²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Cl⁻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H₂O  ↔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CuOH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)⁺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</a:t>
            </a:r>
          </a:p>
          <a:p>
            <a:endParaRPr lang="en-US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Cu⁺² 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H₂O   ↔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CuOH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)⁺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H⁺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70351"/>
            <a:ext cx="3887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ступень гидролиза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3195148"/>
            <a:ext cx="8100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ступень гидролиза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протекает  в малой степени)   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3480734"/>
            <a:ext cx="664340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</a:t>
            </a:r>
            <a:endParaRPr lang="ru-RU" sz="2400" dirty="0" smtClean="0"/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)Cl    +  H₂O ↔  Cu(OH)₂↓  +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(Cu OH)⁺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H₂O   ↔   Cu(OH)₂↓  +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H⁺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</a:t>
            </a:r>
            <a:endParaRPr 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CuOH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)⁺  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  H₂O    ↔  Cu(OH)₂↓   +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H⁺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Calibri"/>
              </a:rPr>
              <a:t> 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по катиону и по аниону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(соль образована слабым основанием и слабой кислотой)</a:t>
            </a:r>
            <a:b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4141" y="1988840"/>
            <a:ext cx="3739896" cy="3368674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Al₂S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↙            ↘          </a:t>
            </a: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Al(OH)₃↓          H₂S↑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слабое             слабая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снование      кислота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6904" y="2019953"/>
            <a:ext cx="3739896" cy="3346824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[OH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]⁻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 [H]⁺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>
              <a:latin typeface="Calibri"/>
            </a:endParaRPr>
          </a:p>
          <a:p>
            <a:pPr marL="0" indent="0" algn="ct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нейтральная.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Гидролиз необратим.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Лакмус-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фиолетовый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Фенолфталеин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бесцветный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Метилоранж -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оранжевый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98516" y="5661248"/>
            <a:ext cx="6788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Al₂S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    +    6 H₂O   </a:t>
            </a:r>
            <a:r>
              <a:rPr lang="en-US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 2Al(OH)₃↓   +  3H₂S↑</a:t>
            </a:r>
            <a:endParaRPr lang="ru-RU" sz="28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363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4005064"/>
            <a:ext cx="8568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  H₂O    =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Na⁺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Cl⁻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H₂O   =  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+   OH⁻   +   H⁺  +  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Cl⁻</a:t>
            </a:r>
            <a:endParaRPr lang="ru-RU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₂O   =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⁻   +   H⁺  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268200"/>
            <a:ext cx="770485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↙          ↘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сильное основание          сильная кислота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 [ H ]⁺</a:t>
            </a:r>
          </a:p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НЕЙТРАЛЬНАЯ РЕАКЦИЯ СРЕДЫ</a:t>
            </a:r>
            <a:endParaRPr lang="en-US" sz="3200" b="1" i="1" dirty="0" smtClean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316439"/>
            <a:ext cx="81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протекает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(соль образована сильным основанием и сильной кислотой)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68760"/>
            <a:ext cx="7632848" cy="4517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процесса гидролиза: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Процесс гидролиза является обратимым, протекает не до конца, а только до момента РАВНОВЕСИЯ;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Процесс гидролиза – обратный для реакции НЕЙТРАЛИЗАЦИИ, следовательно, гидролиз  - эндотермический процесс (протекает с поглощением теплоты).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KF +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⇄ HF + KOH – Q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6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268760"/>
            <a:ext cx="770485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факторы усиливают гидролиз?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    Нагревание – при увеличении температуры равновесие смещается в сторону ЭНДОТЕРМИЧЕСКОЙ реакции – гидролиз усиливается;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    Добавление воды –  т.к. вода  является исходным веществом  в реакции гидролиза, то разбавление раствора усиливает гидролиз.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:\в школу1\эко\question clou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7186">
            <a:off x="7837645" y="210936"/>
            <a:ext cx="996211" cy="157290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953257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7848872" cy="4190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подавить процесс гидролиза?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необходимо не допустить гидролиза.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этого: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Раствор делают максимально концентрированным (уменьшают количество воды);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Добавляют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 из продуктов гидролиза – кислоту, если идёт гидролиз по катиону или щёлочь, если идёт гидролиз по аниону.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:\в школу1\эко\question clou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7186">
            <a:off x="7405596" y="4963464"/>
            <a:ext cx="996211" cy="157290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2032726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24744"/>
            <a:ext cx="7920880" cy="4877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Проблема: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подавить гидролиз хлорида алюминия?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Хлорид алюминия AlCl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соль, образованная слабым основанием и сильной кислотой –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гидролизуется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катиону:</a:t>
            </a:r>
          </a:p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AlOH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+H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Среда – кислая. Следовательно, для подавления гидролиза необходимо добавить еще кислоты. Кроме того, следует сделать раствор наиболее концентрированным.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51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3068960"/>
            <a:ext cx="74717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почему при сливании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растворов -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FeCl₃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Na₂CO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  -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выпадает  осадок и выделяется газ?</a:t>
            </a:r>
            <a:r>
              <a:rPr lang="en-US" sz="3600" dirty="0" smtClean="0">
                <a:latin typeface="Calibri"/>
              </a:rPr>
              <a:t>   </a:t>
            </a:r>
            <a:r>
              <a:rPr lang="ru-RU" sz="3600" dirty="0" smtClean="0"/>
              <a:t> </a:t>
            </a:r>
          </a:p>
          <a:p>
            <a:r>
              <a:rPr lang="ru-RU" sz="2400" dirty="0" smtClean="0">
                <a:latin typeface="Calibri"/>
              </a:rPr>
              <a:t> </a:t>
            </a:r>
            <a:endParaRPr lang="ru-RU" sz="2400" dirty="0" smtClean="0"/>
          </a:p>
          <a:p>
            <a:endParaRPr lang="ru-RU" sz="2400" dirty="0" smtClean="0"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4" y="1628800"/>
            <a:ext cx="3196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50100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236235"/>
            <a:ext cx="2771204" cy="2785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50970" y="2204864"/>
            <a:ext cx="8218124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проблемы:</a:t>
            </a: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2FeCl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₃  + 3Na₂CO₃  + 3H₂O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ru-RU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данное вещество </a:t>
            </a:r>
            <a:r>
              <a:rPr lang="ru-RU" sz="4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гидролизуется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6NaCl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+ 2Fe(OH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)₃↓ +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3CO₂↑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52120" y="2960948"/>
            <a:ext cx="1440160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427984" y="3465004"/>
            <a:ext cx="576064" cy="10801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is?hJfI9hfIr3JoG-oFNr1PYu1DDWyUJAvXtmCT8ABjz9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460" y="4221088"/>
            <a:ext cx="1798143" cy="2447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G:\в школу1\эко\question clou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7186">
            <a:off x="6514104" y="530548"/>
            <a:ext cx="996211" cy="157290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  <a:extLst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05770"/>
            <a:ext cx="69847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уравнения гидролиза: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К₂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₂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(NH₄)₂S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327410"/>
            <a:ext cx="8244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K₂S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сильное  основание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H₂S↑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кислота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ПО АНИОНУ     СОЛЬ  КИСЛАЯ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 ЩЕЛОЧНАЯ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1" y="1988840"/>
            <a:ext cx="7779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K₂S   +  H₂O  ↔   KHS    +   KOH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512060"/>
            <a:ext cx="7491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2K⁺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S⁻²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H₂O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↔ 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K⁺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OH⁻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9282" y="2939545"/>
            <a:ext cx="4214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S⁻²  +  H₂O  ↔ HS⁻  +  OH⁻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3477968"/>
            <a:ext cx="76328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Fe(OH)₂ ↓  -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слабое основание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  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сильная кислота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ГИДРОЛИЗ  ПО  КАТИОНУ         СОЛЬ   ОСНОВНАЯ  </a:t>
            </a: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СРЕДА  КИСЛАЯ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4992847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FeCl₂   +   H₂O  ↔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)Cl   +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87737" y="5531270"/>
            <a:ext cx="7746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Fe⁺²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2Cl⁻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H₂O  ↔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Cl⁻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25094" y="6069693"/>
            <a:ext cx="4914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 ⁺²  + H₂O ↔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FeOH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)⁺  +  H⁺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340768"/>
            <a:ext cx="5826719" cy="164630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      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7300" b="1" dirty="0" smtClean="0">
                <a:solidFill>
                  <a:srgbClr val="0070C0"/>
                </a:solidFill>
              </a:rPr>
              <a:t>                  </a:t>
            </a:r>
            <a:r>
              <a:rPr lang="ru-RU" sz="7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</a:t>
            </a:r>
            <a:endParaRPr lang="ru-RU" sz="73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4149080"/>
            <a:ext cx="5762563" cy="1364531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Перелешина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Алексеевна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химии МБОУ «Лицей № 36»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78758"/>
            <a:ext cx="2018147" cy="20573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7760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041" y="2348880"/>
            <a:ext cx="69140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(NH₄)₂S   +  2H₂O   = H₂S↑   +   2NH₄OH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↙        ↘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2NH₃↑       2H₂O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2041" y="836712"/>
            <a:ext cx="80919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(NH₄)₂S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NH₄OH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слабое основание;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H₂S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слабая кислота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     НЕОБРАТИМЫЙ СРЕДА НЕЙТРАЛЬНАЯ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20" y="4581128"/>
            <a:ext cx="81154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(OH)₂  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сильное  основание;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сильная  кислота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ГИДРОЛИЗА       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лыбающееся лицо 5"/>
          <p:cNvSpPr/>
          <p:nvPr/>
        </p:nvSpPr>
        <p:spPr>
          <a:xfrm>
            <a:off x="490163" y="3861048"/>
            <a:ext cx="1584176" cy="129613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http://russkiyfeyrverk.ru/?efd=free-graphic-design-magazines-P9sdjBCiprm/bXuW96K8dVagdDqd5mw0qA20apHPq8HyMqRNh/yT5jSq4UtZuOdVgqPpjPLMH3n846Q_fQlY06Ne8vyZxMRqqRCHSmwa6zE=i3v.jpg"/>
          <p:cNvPicPr>
            <a:picLocks noChangeAspect="1" noChangeArrowheads="1"/>
          </p:cNvPicPr>
          <p:nvPr/>
        </p:nvPicPr>
        <p:blipFill>
          <a:blip r:embed="rId2" cstate="print"/>
          <a:srcRect t="5989"/>
          <a:stretch>
            <a:fillRect/>
          </a:stretch>
        </p:blipFill>
        <p:spPr bwMode="auto">
          <a:xfrm rot="20928149">
            <a:off x="2531461" y="2213738"/>
            <a:ext cx="5929496" cy="41396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971600" y="497322"/>
            <a:ext cx="7038078" cy="150522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 гидролиз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2160" y="3861048"/>
            <a:ext cx="1380081" cy="119404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63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187624" y="188640"/>
            <a:ext cx="3090672" cy="720080"/>
          </a:xfrm>
          <a:solidFill>
            <a:schemeClr val="bg2"/>
          </a:solidFill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187624" y="1052736"/>
            <a:ext cx="7416824" cy="5040560"/>
          </a:xfrm>
          <a:solidFill>
            <a:schemeClr val="bg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вода,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лизис» – разложение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- это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между некоторыми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веществами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водой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i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Гидролиз солей</a:t>
            </a: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 — разновидность реакций гидролиза, обусловленного протеканием реакций ионного обмена в растворах </a:t>
            </a:r>
            <a:r>
              <a:rPr lang="ru-RU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(водных) растворимых солей-электролитов. </a:t>
            </a:r>
            <a:endParaRPr lang="en-US" sz="2400" dirty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i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Движущей силой процесса </a:t>
            </a: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является взаимодействие ионов с водой, приводящее к образованию </a:t>
            </a:r>
            <a:r>
              <a:rPr lang="ru-RU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слабого электролита </a:t>
            </a: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 ионном или молекулярном виде («</a:t>
            </a:r>
            <a:r>
              <a:rPr lang="ru-RU" sz="2400" i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связывание ионов</a:t>
            </a: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»).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Различают обратимый и необратимый гидролиз солей.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525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0" y="260648"/>
            <a:ext cx="805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/>
              <a:t>        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Обратимый и необратимый гидролиз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7624" y="980728"/>
            <a:ext cx="75065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свойство необратимого гидролиза –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( лучше оба) из продуктов гидролиза должен быть удален из сферы реакции в виде: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ОСАДКА,  ГАЗА.         </a:t>
            </a:r>
          </a:p>
          <a:p>
            <a:r>
              <a:rPr lang="ru-RU" sz="2000" dirty="0" smtClean="0"/>
              <a:t>  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637420" y="2924944"/>
            <a:ext cx="705678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Al₄C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  +  12 H₂O  =  4 Al(OH)₃↓   +   3CH₄↑         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Al₂S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   +   6 H₂O    =  2 Al(OH)₃↓   +   3 H₂S↑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  +  2Н₂О   =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(ОН)₂↓  +   С₂Н₂↑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₂   +   2 H₂O    =  Ca(OH)₂↓   +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H₂↑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603647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гидролиза солей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5277" y="2276872"/>
            <a:ext cx="8208723" cy="3980888"/>
          </a:xfrm>
        </p:spPr>
        <p:txBody>
          <a:bodyPr>
            <a:normAutofit/>
          </a:bodyPr>
          <a:lstStyle/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1.Гидролиз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аниону: 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гидролиз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соли слабой кислоты и сильного основания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2.Г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идролиз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катиону: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гидролиз </a:t>
            </a:r>
            <a:r>
              <a:rPr lang="ru-RU" sz="28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соли сильной кислоты и слабого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основания.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8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Гидролиз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необратимый: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гидролиз </a:t>
            </a:r>
            <a:r>
              <a:rPr lang="ru-RU" sz="28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соли слабой кислоты и слабого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основания.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u="sng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4.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Соль сильной кислоты и сильного основания </a:t>
            </a:r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подвергается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гидролизу.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>
              <a:latin typeface="Arial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5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819513"/>
              </p:ext>
            </p:extLst>
          </p:nvPr>
        </p:nvGraphicFramePr>
        <p:xfrm>
          <a:off x="1043609" y="332656"/>
          <a:ext cx="7776863" cy="5976665"/>
        </p:xfrm>
        <a:graphic>
          <a:graphicData uri="http://schemas.openxmlformats.org/drawingml/2006/table">
            <a:tbl>
              <a:tblPr firstRow="1" firstCol="1" bandRow="1"/>
              <a:tblGrid>
                <a:gridCol w="1783684"/>
                <a:gridCol w="2069074"/>
                <a:gridCol w="2140421"/>
                <a:gridCol w="1783684"/>
              </a:tblGrid>
              <a:tr h="11953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 соли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вероятности гидролиза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Пример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9146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Сильное основание +сильная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Гидролизу не подвергается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800" b="1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1800" b="1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нейтральная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Сильное основание +слабая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Гидролиз по аниону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ru-RU" sz="1800" b="1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ru-RU" sz="1800" b="1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щелочная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Слабое основание +сильная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Гидролиз по катиону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CuCl</a:t>
                      </a:r>
                      <a:r>
                        <a:rPr lang="ru-RU" sz="1800" b="1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кислая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953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Слабое основание +слабая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Гидролиз по катиону и аниону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₂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нейтральная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40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по аниону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(соль образована сильным основанием и слабой кислотой)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₂CO₃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↙       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↘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₂CO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₃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ильное                        слабая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снование                    кислота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]⁻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]⁺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щелочная.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Лакмус- синий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Фенолфталеин – малиновый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Метилоранж -  жёлтый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92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369238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  </a:t>
            </a:r>
            <a:endParaRPr lang="ru-RU" sz="2400" dirty="0" smtClean="0"/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K₂CO₃   +   H₂O   ↔  KOH   +  KHCO₃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2K⁺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CO₃⁻²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H₂O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↔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OH⁻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HCO₃⁻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₃⁻²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H₂O   ↔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OH⁻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₃⁻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332657"/>
            <a:ext cx="4141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ступень гидролиза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8915" y="2714143"/>
            <a:ext cx="8050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ступень гидролиза(протекает  в малой степени)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19" y="3573016"/>
            <a:ext cx="65291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KHCO₃   +   H₂O =   KOH   +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CO₂↑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₂O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HCO₃⁻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H₂O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OH⁻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CO₂↑ + H₂O</a:t>
            </a: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HCO₃⁻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H₂O  =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 CO₂↑   +   H₂O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Гидролиз по катиону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(соль образована слабым основанием и сильной кислотой)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CuCl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↙       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↘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HCL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лабое                      сильная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снование               кислота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]⁻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˂      [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⁺</a:t>
            </a:r>
          </a:p>
          <a:p>
            <a:pPr marL="0" indent="0">
              <a:buNone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Среда кислая.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Лакмус-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Фенолфталеин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бесцветный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Метилоранж -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192747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1107</TotalTime>
  <Words>1248</Words>
  <Application>Microsoft Office PowerPoint</Application>
  <PresentationFormat>Экран (4:3)</PresentationFormat>
  <Paragraphs>177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Corbel</vt:lpstr>
      <vt:lpstr>Times New Roman</vt:lpstr>
      <vt:lpstr>Параллакс</vt:lpstr>
      <vt:lpstr>Презентация PowerPoint</vt:lpstr>
      <vt:lpstr>                          Гидролиз</vt:lpstr>
      <vt:lpstr>Презентация PowerPoint</vt:lpstr>
      <vt:lpstr>Презентация PowerPoint</vt:lpstr>
      <vt:lpstr>Классификация гидролиза солей</vt:lpstr>
      <vt:lpstr>Презентация PowerPoint</vt:lpstr>
      <vt:lpstr>Гидролиз по аниону (соль образована сильным основанием и слабой кислотой)</vt:lpstr>
      <vt:lpstr>Презентация PowerPoint</vt:lpstr>
      <vt:lpstr>Гидролиз по катиону (соль образована слабым основанием и сильной кислотой)</vt:lpstr>
      <vt:lpstr>Презентация PowerPoint</vt:lpstr>
      <vt:lpstr>Гидролиз по катиону и по аниону (соль образована слабым основанием и слабой кислотой)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Домашнее задание: гидролиз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RockNRolf</dc:creator>
  <cp:lastModifiedBy>танюша</cp:lastModifiedBy>
  <cp:revision>149</cp:revision>
  <dcterms:created xsi:type="dcterms:W3CDTF">2012-08-20T18:42:35Z</dcterms:created>
  <dcterms:modified xsi:type="dcterms:W3CDTF">2017-03-29T13:07:55Z</dcterms:modified>
</cp:coreProperties>
</file>