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1" r:id="rId17"/>
    <p:sldId id="275" r:id="rId18"/>
    <p:sldId id="277" r:id="rId19"/>
    <p:sldId id="278" r:id="rId20"/>
    <p:sldId id="276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8E93E8B-C0B9-4170-A08C-1508052E3C11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3"/>
            <p14:sldId id="274"/>
            <p14:sldId id="271"/>
            <p14:sldId id="275"/>
            <p14:sldId id="277"/>
            <p14:sldId id="278"/>
            <p14:sldId id="276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86323" autoAdjust="0"/>
  </p:normalViewPr>
  <p:slideViewPr>
    <p:cSldViewPr>
      <p:cViewPr varScale="1">
        <p:scale>
          <a:sx n="71" d="100"/>
          <a:sy n="71" d="100"/>
        </p:scale>
        <p:origin x="-9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E6AE-F58A-4FEA-A094-056F0841F2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816DD-3ABE-45A9-A7C5-DC0470FCBB0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E6AE-F58A-4FEA-A094-056F0841F2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6DD-3ABE-45A9-A7C5-DC0470FCB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E6AE-F58A-4FEA-A094-056F0841F2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6DD-3ABE-45A9-A7C5-DC0470FCB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C2E6AE-F58A-4FEA-A094-056F0841F2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D816DD-3ABE-45A9-A7C5-DC0470FCBB0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E6AE-F58A-4FEA-A094-056F0841F2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6DD-3ABE-45A9-A7C5-DC0470FCBB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E6AE-F58A-4FEA-A094-056F0841F2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6DD-3ABE-45A9-A7C5-DC0470FCBB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6DD-3ABE-45A9-A7C5-DC0470FCBB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E6AE-F58A-4FEA-A094-056F0841F2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E6AE-F58A-4FEA-A094-056F0841F2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6DD-3ABE-45A9-A7C5-DC0470FCBB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E6AE-F58A-4FEA-A094-056F0841F2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16DD-3ABE-45A9-A7C5-DC0470FCBB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C2E6AE-F58A-4FEA-A094-056F0841F2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D816DD-3ABE-45A9-A7C5-DC0470FCBB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E6AE-F58A-4FEA-A094-056F0841F2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816DD-3ABE-45A9-A7C5-DC0470FCBB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C2E6AE-F58A-4FEA-A094-056F0841F2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D816DD-3ABE-45A9-A7C5-DC0470FCBB0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060847"/>
          </a:xfrm>
          <a:ln w="76200"/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тех и других война вдохнула… мрачный хмель разгула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(Тема Гражданской войны в рассказе И.Э.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Бабеля «Соль»)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699804"/>
            <a:ext cx="4104456" cy="246550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>
              <a:spcBef>
                <a:spcPts val="0"/>
              </a:spcBef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Летопись будничных </a:t>
            </a:r>
          </a:p>
          <a:p>
            <a:pPr algn="l">
              <a:spcBef>
                <a:spcPts val="0"/>
              </a:spcBef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злодеяний теснит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меня </a:t>
            </a:r>
          </a:p>
          <a:p>
            <a:pPr algn="l">
              <a:spcBef>
                <a:spcPts val="0"/>
              </a:spcBef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еутомимо,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порок </a:t>
            </a:r>
          </a:p>
          <a:p>
            <a:pPr algn="l">
              <a:spcBef>
                <a:spcPts val="0"/>
              </a:spcBef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сердца.</a:t>
            </a:r>
          </a:p>
          <a:p>
            <a:pPr algn="l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И.Э.Бабель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024336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8091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640960" cy="6669360"/>
          </a:xfrm>
        </p:spPr>
        <p:txBody>
          <a:bodyPr/>
          <a:lstStyle/>
          <a:p>
            <a:pPr algn="l"/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необузданной жестокости</a:t>
            </a:r>
          </a:p>
          <a:p>
            <a:pPr algn="l"/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моральных и этических </a:t>
            </a:r>
            <a:endParaRPr lang="ru-RU" sz="28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ценностей</a:t>
            </a:r>
          </a:p>
          <a:p>
            <a:pPr algn="l"/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обесценивания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человеческой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pPr algn="l"/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бесчеловечности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братоубийственной</a:t>
            </a:r>
          </a:p>
          <a:p>
            <a:pPr algn="l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войны</a:t>
            </a:r>
          </a:p>
          <a:p>
            <a:pPr algn="l"/>
            <a:endParaRPr lang="ru-RU" sz="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гуманизма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457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7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640960" cy="6858000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0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0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4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 из реалистической плоскости переходит в натуралистическую. Рисуя картины безудержной жестокости, Бабель заставляет читателя становиться очевидцем, сострадающим обиженным; не принимающим насилие, поэтому нам близки его слова: </a:t>
            </a:r>
            <a:r>
              <a:rPr lang="ru-RU" sz="3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«Летопись будничных злодеяний теснит меня неутомимо, как порок сердца»</a:t>
            </a:r>
            <a:endParaRPr lang="ru-RU" sz="3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457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2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404664"/>
            <a:ext cx="8305800" cy="5616624"/>
          </a:xfrm>
        </p:spPr>
        <p:txBody>
          <a:bodyPr/>
          <a:lstStyle/>
          <a:p>
            <a:endParaRPr lang="ru-RU" sz="28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8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летопись соединяет число и слово единым смыслом. Помните, как у Н. Гумилева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…все оттенки смысла умное число передает».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шагает рядом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 литературой , так и с математикой. В ней меньше философии, но больше фактов. Числа и цифры-это факты.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последствия Гражданской войны отражают числа?</a:t>
            </a:r>
            <a:endParaRPr lang="ru-RU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457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7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6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908720"/>
            <a:ext cx="8305800" cy="393408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Проанализируйте данные таблицы:</a:t>
            </a:r>
          </a:p>
          <a:p>
            <a:pPr algn="l"/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98072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цифровым материалом.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44267"/>
              </p:ext>
            </p:extLst>
          </p:nvPr>
        </p:nvGraphicFramePr>
        <p:xfrm>
          <a:off x="215516" y="1556792"/>
          <a:ext cx="8712968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4340708"/>
                <a:gridCol w="2340260"/>
              </a:tblGrid>
              <a:tr h="216024">
                <a:tc>
                  <a:txBody>
                    <a:bodyPr/>
                    <a:lstStyle/>
                    <a:p>
                      <a:pPr algn="ctr"/>
                      <a:endParaRPr lang="ru-RU" sz="20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млн.</a:t>
                      </a:r>
                      <a:r>
                        <a:rPr kumimoji="0" lang="ru-RU" sz="20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человек</a:t>
                      </a: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погибло от голода, холода, </a:t>
                      </a:r>
                      <a:r>
                        <a:rPr kumimoji="0" lang="ru-RU" sz="1800" b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болезней, террора</a:t>
                      </a:r>
                      <a:endParaRPr lang="ru-RU" sz="1800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жертвы</a:t>
                      </a:r>
                      <a:endParaRPr lang="ru-RU"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1млн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Погибло бойцов Красной Армии. </a:t>
                      </a:r>
                      <a:endParaRPr kumimoji="0" lang="ru-RU" sz="1800" b="1" kern="1200" dirty="0" smtClean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жертвы</a:t>
                      </a:r>
                      <a:endParaRPr lang="ru-RU"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?млн.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погибло «белых», крестьян-повстанцев  </a:t>
                      </a:r>
                      <a:endParaRPr lang="ru-RU"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жертвы</a:t>
                      </a:r>
                      <a:endParaRPr lang="ru-RU"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упало </a:t>
                      </a:r>
                      <a:endParaRPr lang="ru-RU" sz="1800" b="1" i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промышленное производство</a:t>
                      </a:r>
                      <a:endParaRPr lang="ru-RU" sz="18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разруха</a:t>
                      </a:r>
                      <a:endParaRPr lang="ru-RU"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раза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сократилось</a:t>
                      </a:r>
                      <a:r>
                        <a:rPr kumimoji="0" lang="ru-RU" sz="1800" b="1" i="1" kern="12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</a:t>
                      </a:r>
                      <a:r>
                        <a:rPr kumimoji="0" lang="ru-RU" sz="18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ельское  хозяйство</a:t>
                      </a:r>
                      <a:endParaRPr kumimoji="0" lang="ru-RU" sz="1800" b="1" kern="12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голод</a:t>
                      </a:r>
                      <a:endParaRPr lang="ru-RU"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раз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увеличилась стоимость продовольственных товаров</a:t>
                      </a:r>
                      <a:endParaRPr kumimoji="0" lang="ru-RU" sz="1800" b="1" i="1" kern="12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голод</a:t>
                      </a:r>
                      <a:endParaRPr lang="ru-RU"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50млрд. золотых рублей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ущерб народному хозяйству </a:t>
                      </a:r>
                      <a:endParaRPr kumimoji="0" lang="ru-RU" sz="1800" b="1" i="1" kern="12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разруха</a:t>
                      </a:r>
                      <a:endParaRPr lang="ru-RU" sz="18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9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88640"/>
            <a:ext cx="8305800" cy="489654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Попробуйте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математической точки зрения проанализировать данные таблицы. Если вы решите логарифмическое уравнение, то вы более точно узнаете количество погибших</a:t>
            </a:r>
            <a:r>
              <a:rPr lang="ru-RU" sz="28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голода, холода,  болезней, террора в годы Гражданской войны. Ответ дайте в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человек.</a:t>
            </a:r>
          </a:p>
          <a:p>
            <a:pPr algn="l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Работаем в тех же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группах.</a:t>
            </a:r>
          </a:p>
          <a:p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sz="60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-5)+1=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sz="6000" b="1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16632"/>
            <a:ext cx="83058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043608" y="5661248"/>
            <a:ext cx="7416824" cy="5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4752019" y="5672746"/>
            <a:ext cx="3060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 млн.</a:t>
            </a:r>
          </a:p>
        </p:txBody>
      </p:sp>
    </p:spTree>
    <p:extLst>
      <p:ext uri="{BB962C8B-B14F-4D97-AF65-F5344CB8AC3E}">
        <p14:creationId xmlns:p14="http://schemas.microsoft.com/office/powerpoint/2010/main" val="22261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5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31840" y="5517232"/>
            <a:ext cx="5760640" cy="1143000"/>
          </a:xfrm>
        </p:spPr>
        <p:txBody>
          <a:bodyPr/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60%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764704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Решите  </a:t>
            </a:r>
            <a:r>
              <a:rPr lang="ru-RU" sz="40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задачу:</a:t>
            </a:r>
            <a:r>
              <a:rPr lang="ru-RU" sz="40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12776"/>
            <a:ext cx="9145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промышленных рабочих в Москве в 1917году снизилось с 3,5млн. человек до 1,4млн</a:t>
            </a: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человек. На сколько процентов снизилось число промышленных рабочих? </a:t>
            </a:r>
          </a:p>
        </p:txBody>
      </p:sp>
    </p:spTree>
    <p:extLst>
      <p:ext uri="{BB962C8B-B14F-4D97-AF65-F5344CB8AC3E}">
        <p14:creationId xmlns:p14="http://schemas.microsoft.com/office/powerpoint/2010/main" val="26320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068960"/>
            <a:ext cx="8305800" cy="36004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Числа помогают осмыслить трагизм, зло, разрушительность Гражданской войны.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2276872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Числа и </a:t>
            </a:r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цифры-это след в истории Гражданской войны.</a:t>
            </a:r>
            <a:endParaRPr lang="ru-RU" sz="4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476672"/>
            <a:ext cx="8305800" cy="2952328"/>
          </a:xfrm>
        </p:spPr>
        <p:txBody>
          <a:bodyPr/>
          <a:lstStyle/>
          <a:p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Сочинение-миниатюра</a:t>
            </a:r>
          </a:p>
          <a:p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Продолжить строку:</a:t>
            </a:r>
          </a:p>
          <a:p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Гражданская война принесла России…</a:t>
            </a: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(тезис-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аргументы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выводы)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457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6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16632"/>
            <a:ext cx="8305800" cy="3312368"/>
          </a:xfrm>
        </p:spPr>
        <p:txBody>
          <a:bodyPr/>
          <a:lstStyle/>
          <a:p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76470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kern="10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СИНКВЕЙНА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30534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1строка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–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Тема 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синквейна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(1  слово)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2строка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–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определения темы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3строка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– 3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глагола, описывающих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характер  действия</a:t>
            </a:r>
          </a:p>
          <a:p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4строка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–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Фраза в контексте темы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5строка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–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Резюме. Синоним к теме.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476672"/>
            <a:ext cx="8305800" cy="2952328"/>
          </a:xfrm>
        </p:spPr>
        <p:txBody>
          <a:bodyPr/>
          <a:lstStyle/>
          <a:p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770129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Война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Братоубийственная, жестокая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Ломает, уничтожает, разрушает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Беспощадна к судьбам стран и народов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Зло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699804"/>
            <a:ext cx="4104456" cy="246550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78091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4" y="1340768"/>
            <a:ext cx="3333750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387425"/>
            <a:ext cx="6768752" cy="2939261"/>
          </a:xfrm>
          <a:ln w="76200"/>
        </p:spPr>
        <p:txBody>
          <a:bodyPr>
            <a:normAutofit/>
          </a:bodyPr>
          <a:lstStyle/>
          <a:p>
            <a:pPr algn="l"/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грозные годы Гражданской войны русский поэт Максимилиан Александрович Волошин пытается умерить вражду. Свою жизненную  позицию он озвучил  в стихотворении «Гражданская война».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51837"/>
            <a:ext cx="57606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1.Определите идею стихотворения; в ней воплощена жизненная позиция автора.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2.Как идея стихотворения перекликается с эпиграфом?</a:t>
            </a:r>
          </a:p>
        </p:txBody>
      </p:sp>
    </p:spTree>
    <p:extLst>
      <p:ext uri="{BB962C8B-B14F-4D97-AF65-F5344CB8AC3E}">
        <p14:creationId xmlns:p14="http://schemas.microsoft.com/office/powerpoint/2010/main" val="40154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r>
              <a:rPr lang="ru-RU" sz="4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/>
              <a:t> </a:t>
            </a:r>
            <a:endParaRPr lang="ru-RU" dirty="0"/>
          </a:p>
          <a:p>
            <a:pPr algn="l"/>
            <a:r>
              <a:rPr lang="ru-RU" sz="3200" b="1" u="sng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литературе:</a:t>
            </a:r>
          </a:p>
          <a:p>
            <a:pPr algn="l"/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Сочинение-рассуждение по тексту</a:t>
            </a:r>
            <a:r>
              <a:rPr lang="ru-RU" sz="32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Л.Андреева</a:t>
            </a:r>
            <a:endParaRPr lang="ru-RU" sz="3200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« Я сидел в ванне с горячей водой…». </a:t>
            </a:r>
          </a:p>
          <a:p>
            <a:pPr algn="l"/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</a:p>
          <a:p>
            <a:pPr algn="l"/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аргументацией </a:t>
            </a:r>
            <a:r>
              <a:rPr lang="ru-RU" sz="32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прочитанного </a:t>
            </a:r>
            <a:endParaRPr lang="ru-RU" sz="3200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рассказа</a:t>
            </a:r>
            <a:r>
              <a:rPr lang="ru-RU" sz="32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3200" b="1" u="sng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математике:</a:t>
            </a:r>
          </a:p>
          <a:p>
            <a:pPr algn="l"/>
            <a:r>
              <a:rPr lang="ru-RU" sz="32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карточки с задачами на тему </a:t>
            </a:r>
            <a:endParaRPr lang="ru-RU" sz="3200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Гражданской </a:t>
            </a:r>
            <a:r>
              <a:rPr lang="ru-RU" sz="32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войны.</a:t>
            </a:r>
          </a:p>
          <a:p>
            <a:r>
              <a:rPr lang="ru-RU" sz="32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i="1" dirty="0"/>
              <a:t>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457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Сегодня я узнал …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Мне еще нужно отработать…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Для меня самым трудным было…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Сегодня на уроке мне было…</a:t>
            </a: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Для меня самым интересным было…</a:t>
            </a:r>
          </a:p>
          <a:p>
            <a:pPr eaLnBrk="1" hangingPunct="1">
              <a:buFont typeface="Arial" charset="0"/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endParaRPr lang="ru-RU" b="1" dirty="0" smtClean="0">
              <a:solidFill>
                <a:srgbClr val="002060"/>
              </a:solidFill>
            </a:endParaRPr>
          </a:p>
        </p:txBody>
      </p:sp>
      <p:sp useBgFill="1"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228600"/>
            <a:ext cx="3200400" cy="11430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4200" b="1" dirty="0">
                <a:solidFill>
                  <a:srgbClr val="942300"/>
                </a:solidFill>
                <a:latin typeface="Times New Roman" pitchFamily="18" charset="0"/>
              </a:rPr>
              <a:t>Рефлексия</a:t>
            </a:r>
          </a:p>
        </p:txBody>
      </p:sp>
      <p:pic>
        <p:nvPicPr>
          <p:cNvPr id="7" name="Picture 5" descr="30R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028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223202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868863"/>
            <a:ext cx="230346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54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Подведём итог:</a:t>
            </a:r>
          </a:p>
        </p:txBody>
      </p:sp>
      <p:sp>
        <p:nvSpPr>
          <p:cNvPr id="271363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557338"/>
            <a:ext cx="4464050" cy="1511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Мне понравился панорамный урок</a:t>
            </a:r>
          </a:p>
        </p:txBody>
      </p:sp>
      <p:sp>
        <p:nvSpPr>
          <p:cNvPr id="271364" name="Rectangle 2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0263" y="1557338"/>
            <a:ext cx="3817937" cy="129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99FF33"/>
                </a:solidFill>
              </a:rPr>
              <a:t>   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900113" y="2708275"/>
            <a:ext cx="3095625" cy="28797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>
            <a:off x="5435600" y="2060575"/>
            <a:ext cx="3095625" cy="2879725"/>
          </a:xfrm>
          <a:prstGeom prst="smileyFace">
            <a:avLst>
              <a:gd name="adj" fmla="val -117"/>
            </a:avLst>
          </a:prstGeom>
          <a:solidFill>
            <a:srgbClr val="99FF33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4932363" y="5084763"/>
            <a:ext cx="3960117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Мне больше нравится традиционный урок</a:t>
            </a:r>
            <a:endParaRPr lang="ru-RU" sz="2800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6" grpId="0" animBg="1"/>
      <p:bldP spid="1392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699804"/>
            <a:ext cx="4104456" cy="246550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78091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" y="-387424"/>
            <a:ext cx="8930952" cy="2160240"/>
          </a:xfrm>
          <a:ln w="76200"/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Жестокость, насилие,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террор -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разрушительны.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Они разрушают не только города и судьбы, но и 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сердца людей!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51837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630">
            <a:off x="504970" y="2105214"/>
            <a:ext cx="23717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48" y="1839143"/>
            <a:ext cx="27940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7520">
            <a:off x="6316150" y="2212830"/>
            <a:ext cx="2426887" cy="175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0" y="4725144"/>
            <a:ext cx="2438400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2048213" cy="168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32" y="1839143"/>
            <a:ext cx="6216702" cy="414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1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699804"/>
            <a:ext cx="4104456" cy="246550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78091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459432"/>
            <a:ext cx="8278452" cy="2880320"/>
          </a:xfrm>
          <a:ln w="76200"/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конармейском дневнике  </a:t>
            </a:r>
            <a:b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 Бабеля находим такие строки:</a:t>
            </a:r>
            <a:b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51837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90336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у меня не проходящая тоска? Потому что далек от дома, потому что разрушаем. Идем, ка вихрь, как лава, всеми ненавидимые, разлетается жизнь, я 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непрекращающейся панихиде 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«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869160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панихида?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699804"/>
            <a:ext cx="4104456" cy="246550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78091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43408"/>
            <a:ext cx="9145016" cy="1584176"/>
          </a:xfrm>
          <a:ln w="76200"/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Панихида- </a:t>
            </a:r>
            <a:r>
              <a:rPr lang="ru-RU" sz="2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церковная служба по умершему, </a:t>
            </a:r>
            <a:br>
              <a:rPr lang="ru-RU" sz="2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траурные </a:t>
            </a:r>
            <a:r>
              <a:rPr lang="ru-RU" sz="27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27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551837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«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96751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Кого же оплакивает И.Э. Бабель?</a:t>
            </a:r>
            <a:endParaRPr lang="ru-RU" sz="4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420888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1920 году на основе конармейского дневника Бабель написал сборник новелл «Конармия», «Соль»-одна из новелл.</a:t>
            </a:r>
            <a:endParaRPr lang="ru-RU" sz="3600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476672"/>
            <a:ext cx="8305800" cy="6381328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составляет основу сюжета данного рассказа?</a:t>
            </a:r>
          </a:p>
          <a:p>
            <a:pPr algn="l"/>
            <a:endParaRPr lang="ru-RU" sz="8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Перескажите кратко сюжет.</a:t>
            </a:r>
          </a:p>
          <a:p>
            <a:pPr algn="l"/>
            <a:endParaRPr lang="ru-RU" sz="8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действующие лица показаны в рассказе?</a:t>
            </a:r>
          </a:p>
          <a:p>
            <a:pPr algn="l"/>
            <a:endParaRPr lang="ru-RU" sz="8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Попробуем посмотреть  на мир Гражданской войны не глазами современного человека, а глазами непосредственных участников событий.</a:t>
            </a:r>
          </a:p>
          <a:p>
            <a:pPr algn="l"/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1886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2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прочитанного текста вы должны передать взгляд на войну глазами действующих лиц.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1группа:</a:t>
            </a:r>
          </a:p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Взгляд конармейца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Балмашева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2группа:</a:t>
            </a:r>
          </a:p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 событий женщиной-мешочницей.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3группа: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Отражение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войны глазами пострадавших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девиц.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4группа: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событий конармейцами.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5группа:</a:t>
            </a:r>
          </a:p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 ГРУППАМ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16632"/>
            <a:ext cx="8305800" cy="6624736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l"/>
            <a:r>
              <a:rPr lang="ru-RU" sz="3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Авторская </a:t>
            </a:r>
            <a:r>
              <a:rPr lang="ru-RU" sz="30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</a:t>
            </a:r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обозначена в рассказе, но она очевидна</a:t>
            </a:r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поскольку </a:t>
            </a:r>
            <a:r>
              <a:rPr lang="ru-RU" sz="30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И.Э.Бабель</a:t>
            </a:r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участником этих </a:t>
            </a:r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событий и знал нрав войны </a:t>
            </a:r>
            <a:r>
              <a:rPr lang="ru-RU" sz="3000" b="1" i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«изнутри».</a:t>
            </a:r>
            <a:endParaRPr lang="ru-RU" sz="3000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000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Война-это зло. Война обнаруживает в человеке самые низкие и жестокие черты.</a:t>
            </a:r>
          </a:p>
          <a:p>
            <a:pPr algn="l"/>
            <a:endParaRPr lang="ru-RU" sz="3000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0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Культура, мораль, этические законы делают человека Человеком. Война убивает духовные ценности.</a:t>
            </a:r>
            <a:endParaRPr lang="ru-RU" sz="3000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45719"/>
          </a:xfrm>
        </p:spPr>
        <p:txBody>
          <a:bodyPr/>
          <a:lstStyle/>
          <a:p>
            <a:pPr algn="l"/>
            <a:endParaRPr lang="ru-RU" sz="32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0"/>
            <a:ext cx="8305800" cy="6741368"/>
          </a:xfrm>
        </p:spPr>
        <p:txBody>
          <a:bodyPr/>
          <a:lstStyle/>
          <a:p>
            <a:pPr algn="l"/>
            <a:endParaRPr lang="ru-RU" sz="4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l"/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На основе полученных  вами наблюдений «</a:t>
            </a:r>
            <a:r>
              <a:rPr lang="ru-RU" sz="44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взгляд со стороны</a:t>
            </a:r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Попробуйте определить круг проблем, которые затрагивает Бабель в маленькой новелле.</a:t>
            </a:r>
            <a:endParaRPr lang="ru-RU" sz="4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457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527</TotalTime>
  <Words>793</Words>
  <Application>Microsoft Office PowerPoint</Application>
  <PresentationFormat>Экран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«В тех и других война вдохнула… мрачный хмель разгула»  (Тема Гражданской войны в рассказе И.Э. Бабеля «Соль»)</vt:lpstr>
      <vt:lpstr>           В грозные годы Гражданской войны русский поэт Максимилиан Александрович Волошин пытается умерить вражду. Свою жизненную  позицию он озвучил  в стихотворении «Гражданская война».</vt:lpstr>
      <vt:lpstr>Жестокость, насилие, террор - разрушительны.  Они разрушают не только города и судьбы, но и  сердца людей!</vt:lpstr>
      <vt:lpstr>В конармейском дневнике   И. Бабеля находим такие строки: </vt:lpstr>
      <vt:lpstr>     Панихида- это церковная служба по умершему,                                           траурные речи.</vt:lpstr>
      <vt:lpstr>Презентация PowerPoint</vt:lpstr>
      <vt:lpstr>ЗАДАНИЯ ГРУППАМ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цифровым материалом.</vt:lpstr>
      <vt:lpstr>Презентация PowerPoint</vt:lpstr>
      <vt:lpstr>Решите  задачу: </vt:lpstr>
      <vt:lpstr>Числа и цифры-это след в истории Гражданской войны.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Подведём итог: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тех и других война вздохнула… Мрачный хмель разгула»  (Тема Гражданской войны в рассказе И.Э.Бабеля)</dc:title>
  <dc:creator>Мама</dc:creator>
  <cp:lastModifiedBy>учитель</cp:lastModifiedBy>
  <cp:revision>56</cp:revision>
  <dcterms:created xsi:type="dcterms:W3CDTF">2017-02-18T01:27:13Z</dcterms:created>
  <dcterms:modified xsi:type="dcterms:W3CDTF">2017-02-27T23:36:25Z</dcterms:modified>
</cp:coreProperties>
</file>