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79" r:id="rId3"/>
    <p:sldId id="257" r:id="rId4"/>
    <p:sldId id="258" r:id="rId5"/>
    <p:sldId id="272" r:id="rId6"/>
    <p:sldId id="273" r:id="rId7"/>
    <p:sldId id="276" r:id="rId8"/>
    <p:sldId id="282" r:id="rId9"/>
    <p:sldId id="277" r:id="rId10"/>
    <p:sldId id="261" r:id="rId11"/>
    <p:sldId id="278" r:id="rId12"/>
    <p:sldId id="265" r:id="rId13"/>
    <p:sldId id="264" r:id="rId14"/>
    <p:sldId id="266" r:id="rId15"/>
    <p:sldId id="267" r:id="rId16"/>
    <p:sldId id="285" r:id="rId17"/>
    <p:sldId id="280" r:id="rId18"/>
    <p:sldId id="284" r:id="rId19"/>
    <p:sldId id="28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Учитель" initials="У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6" autoAdjust="0"/>
    <p:restoredTop sz="94532" autoAdjust="0"/>
  </p:normalViewPr>
  <p:slideViewPr>
    <p:cSldViewPr>
      <p:cViewPr varScale="1">
        <p:scale>
          <a:sx n="98" d="100"/>
          <a:sy n="98" d="100"/>
        </p:scale>
        <p:origin x="-76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7-02-17T11:29:15.072" idx="1">
    <p:pos x="10" y="10"/>
    <p:text>Мишурина Татьяна Валерьевна, 
учитель истории и обществознания, 
МАОУ Средняя школа №33,
г. Петропавловск-Камчатский.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140436-9E37-4084-8AA7-5EE31734B6A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7298B8-60FF-4159-AED5-8DB7C114D1DA}">
      <dgm:prSet phldrT="[Текст]"/>
      <dgm:spPr/>
      <dgm:t>
        <a:bodyPr/>
        <a:lstStyle/>
        <a:p>
          <a:r>
            <a:rPr lang="ru-RU" dirty="0" smtClean="0"/>
            <a:t>1 ряд</a:t>
          </a:r>
          <a:endParaRPr lang="ru-RU" dirty="0"/>
        </a:p>
      </dgm:t>
    </dgm:pt>
    <dgm:pt modelId="{40FF0A45-A9EE-4884-A76F-943A3B85A8B0}" type="parTrans" cxnId="{E5563483-AFE9-4679-ADA7-E681CE97F0E4}">
      <dgm:prSet/>
      <dgm:spPr/>
      <dgm:t>
        <a:bodyPr/>
        <a:lstStyle/>
        <a:p>
          <a:endParaRPr lang="ru-RU"/>
        </a:p>
      </dgm:t>
    </dgm:pt>
    <dgm:pt modelId="{CEBF5DBE-3E6D-4BE5-B903-72C7A448DEE3}" type="sibTrans" cxnId="{E5563483-AFE9-4679-ADA7-E681CE97F0E4}">
      <dgm:prSet/>
      <dgm:spPr/>
      <dgm:t>
        <a:bodyPr/>
        <a:lstStyle/>
        <a:p>
          <a:endParaRPr lang="ru-RU"/>
        </a:p>
      </dgm:t>
    </dgm:pt>
    <dgm:pt modelId="{05C666C3-3665-423E-90BE-652B830CBE5F}">
      <dgm:prSet phldrT="[Текст]" custT="1"/>
      <dgm:spPr/>
      <dgm:t>
        <a:bodyPr/>
        <a:lstStyle/>
        <a:p>
          <a:r>
            <a:rPr lang="ru-RU" sz="2000" dirty="0" smtClean="0"/>
            <a:t>Верховенство права(ст.3,ч.4; ст.15, ст.18)</a:t>
          </a:r>
          <a:endParaRPr lang="ru-RU" sz="2000" dirty="0"/>
        </a:p>
      </dgm:t>
    </dgm:pt>
    <dgm:pt modelId="{B9523627-E761-451D-8095-0EF5016A9177}" type="parTrans" cxnId="{52378434-862C-439A-969B-2D06DFE6EB74}">
      <dgm:prSet/>
      <dgm:spPr/>
      <dgm:t>
        <a:bodyPr/>
        <a:lstStyle/>
        <a:p>
          <a:endParaRPr lang="ru-RU"/>
        </a:p>
      </dgm:t>
    </dgm:pt>
    <dgm:pt modelId="{058240BE-E543-4946-8595-02EADFDC3C8F}" type="sibTrans" cxnId="{52378434-862C-439A-969B-2D06DFE6EB74}">
      <dgm:prSet/>
      <dgm:spPr/>
      <dgm:t>
        <a:bodyPr/>
        <a:lstStyle/>
        <a:p>
          <a:endParaRPr lang="ru-RU"/>
        </a:p>
      </dgm:t>
    </dgm:pt>
    <dgm:pt modelId="{838D0E17-356E-4BD9-9BE6-8B18270282E6}">
      <dgm:prSet phldrT="[Текст]" custT="1"/>
      <dgm:spPr/>
      <dgm:t>
        <a:bodyPr/>
        <a:lstStyle/>
        <a:p>
          <a:r>
            <a:rPr lang="ru-RU" sz="2000" dirty="0" smtClean="0"/>
            <a:t>Приоритет международного права  (ст.15,ч.2; ст.5)</a:t>
          </a:r>
          <a:endParaRPr lang="ru-RU" sz="2000" dirty="0"/>
        </a:p>
      </dgm:t>
    </dgm:pt>
    <dgm:pt modelId="{05A43D0E-B117-44B5-83E6-5395EF6D96EB}" type="parTrans" cxnId="{A0044A7F-5E75-4B3B-AF45-D07FBDDF91BF}">
      <dgm:prSet/>
      <dgm:spPr/>
      <dgm:t>
        <a:bodyPr/>
        <a:lstStyle/>
        <a:p>
          <a:endParaRPr lang="ru-RU"/>
        </a:p>
      </dgm:t>
    </dgm:pt>
    <dgm:pt modelId="{8492845F-4B83-4AD2-96AE-A3BD315AB867}" type="sibTrans" cxnId="{A0044A7F-5E75-4B3B-AF45-D07FBDDF91BF}">
      <dgm:prSet/>
      <dgm:spPr/>
      <dgm:t>
        <a:bodyPr/>
        <a:lstStyle/>
        <a:p>
          <a:endParaRPr lang="ru-RU"/>
        </a:p>
      </dgm:t>
    </dgm:pt>
    <dgm:pt modelId="{4BD9F2F4-528B-4659-8BA1-713C626CA132}">
      <dgm:prSet phldrT="[Текст]"/>
      <dgm:spPr/>
      <dgm:t>
        <a:bodyPr/>
        <a:lstStyle/>
        <a:p>
          <a:r>
            <a:rPr lang="ru-RU" dirty="0" smtClean="0"/>
            <a:t>2 ряд</a:t>
          </a:r>
          <a:endParaRPr lang="ru-RU" dirty="0"/>
        </a:p>
      </dgm:t>
    </dgm:pt>
    <dgm:pt modelId="{E0A14310-B6C4-4F01-B533-A107174D28C3}" type="parTrans" cxnId="{50AEC5B7-963D-41DE-A7AA-2DA923EAD8A1}">
      <dgm:prSet/>
      <dgm:spPr/>
      <dgm:t>
        <a:bodyPr/>
        <a:lstStyle/>
        <a:p>
          <a:endParaRPr lang="ru-RU"/>
        </a:p>
      </dgm:t>
    </dgm:pt>
    <dgm:pt modelId="{6B272A40-DF94-4316-9FAD-24C303DC4A35}" type="sibTrans" cxnId="{50AEC5B7-963D-41DE-A7AA-2DA923EAD8A1}">
      <dgm:prSet/>
      <dgm:spPr/>
      <dgm:t>
        <a:bodyPr/>
        <a:lstStyle/>
        <a:p>
          <a:endParaRPr lang="ru-RU"/>
        </a:p>
      </dgm:t>
    </dgm:pt>
    <dgm:pt modelId="{8A2D79CC-D718-418C-8B15-36EAED260A71}">
      <dgm:prSet phldrT="[Текст]" custT="1"/>
      <dgm:spPr/>
      <dgm:t>
        <a:bodyPr/>
        <a:lstStyle/>
        <a:p>
          <a:r>
            <a:rPr lang="ru-RU" sz="2000" dirty="0" smtClean="0"/>
            <a:t>Принцип разделения властей (гл.4, ст.80; гл.5, ст. 95, 96, 105, 110,111)</a:t>
          </a:r>
          <a:endParaRPr lang="ru-RU" sz="2000" dirty="0"/>
        </a:p>
      </dgm:t>
    </dgm:pt>
    <dgm:pt modelId="{CC04C411-093C-4402-BB92-3BCB8A741C81}" type="parTrans" cxnId="{14279B6A-9579-4337-926D-18F075809911}">
      <dgm:prSet/>
      <dgm:spPr/>
      <dgm:t>
        <a:bodyPr/>
        <a:lstStyle/>
        <a:p>
          <a:endParaRPr lang="ru-RU"/>
        </a:p>
      </dgm:t>
    </dgm:pt>
    <dgm:pt modelId="{158BC248-18A5-4924-AA16-FEB850B08192}" type="sibTrans" cxnId="{14279B6A-9579-4337-926D-18F075809911}">
      <dgm:prSet/>
      <dgm:spPr/>
      <dgm:t>
        <a:bodyPr/>
        <a:lstStyle/>
        <a:p>
          <a:endParaRPr lang="ru-RU"/>
        </a:p>
      </dgm:t>
    </dgm:pt>
    <dgm:pt modelId="{1BE91809-540B-4E4C-ACF1-1205986C7CEA}">
      <dgm:prSet phldrT="[Текст]" custT="1"/>
      <dgm:spPr/>
      <dgm:t>
        <a:bodyPr/>
        <a:lstStyle/>
        <a:p>
          <a:r>
            <a:rPr lang="ru-RU" sz="2000" dirty="0" smtClean="0"/>
            <a:t>Независимость суда (ст.120)</a:t>
          </a:r>
          <a:endParaRPr lang="ru-RU" sz="2000" dirty="0"/>
        </a:p>
      </dgm:t>
    </dgm:pt>
    <dgm:pt modelId="{90B2070F-DFF4-468E-867C-F154D9507C02}" type="parTrans" cxnId="{FC9A5BA9-D2CA-48EF-8996-2673B57C737E}">
      <dgm:prSet/>
      <dgm:spPr/>
      <dgm:t>
        <a:bodyPr/>
        <a:lstStyle/>
        <a:p>
          <a:endParaRPr lang="ru-RU"/>
        </a:p>
      </dgm:t>
    </dgm:pt>
    <dgm:pt modelId="{9BBC3839-6C1A-40C5-AC12-AE90E529E86C}" type="sibTrans" cxnId="{FC9A5BA9-D2CA-48EF-8996-2673B57C737E}">
      <dgm:prSet/>
      <dgm:spPr/>
      <dgm:t>
        <a:bodyPr/>
        <a:lstStyle/>
        <a:p>
          <a:endParaRPr lang="ru-RU"/>
        </a:p>
      </dgm:t>
    </dgm:pt>
    <dgm:pt modelId="{EDD011EE-D697-4809-9990-B5A50CAF17CB}">
      <dgm:prSet phldrT="[Текст]"/>
      <dgm:spPr/>
      <dgm:t>
        <a:bodyPr/>
        <a:lstStyle/>
        <a:p>
          <a:r>
            <a:rPr lang="ru-RU" dirty="0" smtClean="0"/>
            <a:t>3 ряд</a:t>
          </a:r>
          <a:endParaRPr lang="ru-RU" dirty="0"/>
        </a:p>
      </dgm:t>
    </dgm:pt>
    <dgm:pt modelId="{EF8554F1-CD31-4CE4-8268-032741971D6C}" type="parTrans" cxnId="{B513533C-C3E0-40CA-B04D-D7228E6EF198}">
      <dgm:prSet/>
      <dgm:spPr/>
      <dgm:t>
        <a:bodyPr/>
        <a:lstStyle/>
        <a:p>
          <a:endParaRPr lang="ru-RU"/>
        </a:p>
      </dgm:t>
    </dgm:pt>
    <dgm:pt modelId="{F376A126-8CDA-4DD5-A157-6DF37FC08805}" type="sibTrans" cxnId="{B513533C-C3E0-40CA-B04D-D7228E6EF198}">
      <dgm:prSet/>
      <dgm:spPr/>
      <dgm:t>
        <a:bodyPr/>
        <a:lstStyle/>
        <a:p>
          <a:endParaRPr lang="ru-RU"/>
        </a:p>
      </dgm:t>
    </dgm:pt>
    <dgm:pt modelId="{A01C256B-C199-4B92-BE89-4155BB50108D}">
      <dgm:prSet phldrT="[Текст]"/>
      <dgm:spPr/>
      <dgm:t>
        <a:bodyPr/>
        <a:lstStyle/>
        <a:p>
          <a:r>
            <a:rPr lang="ru-RU" dirty="0" smtClean="0"/>
            <a:t>Взаимная ответственность государства и личности (ст. 2, 17, 18, 57, 58, 59).</a:t>
          </a:r>
          <a:endParaRPr lang="ru-RU" dirty="0"/>
        </a:p>
      </dgm:t>
    </dgm:pt>
    <dgm:pt modelId="{8D7E3F7E-C9A0-4E9D-9C70-6CE8472CEAB6}" type="parTrans" cxnId="{0D6A06FB-E8C3-4B51-BD4B-CBF6B6D053BA}">
      <dgm:prSet/>
      <dgm:spPr/>
      <dgm:t>
        <a:bodyPr/>
        <a:lstStyle/>
        <a:p>
          <a:endParaRPr lang="ru-RU"/>
        </a:p>
      </dgm:t>
    </dgm:pt>
    <dgm:pt modelId="{4B25EE27-84B9-4DD4-8DB5-3FD1B499C943}" type="sibTrans" cxnId="{0D6A06FB-E8C3-4B51-BD4B-CBF6B6D053BA}">
      <dgm:prSet/>
      <dgm:spPr/>
      <dgm:t>
        <a:bodyPr/>
        <a:lstStyle/>
        <a:p>
          <a:endParaRPr lang="ru-RU"/>
        </a:p>
      </dgm:t>
    </dgm:pt>
    <dgm:pt modelId="{E006627F-3AA6-4A5B-943B-F91557581A17}">
      <dgm:prSet phldrT="[Текст]"/>
      <dgm:spPr/>
      <dgm:t>
        <a:bodyPr/>
        <a:lstStyle/>
        <a:p>
          <a:r>
            <a:rPr lang="ru-RU" dirty="0" smtClean="0"/>
            <a:t> Незыблемость прав и свобод человека(гл.2</a:t>
          </a:r>
          <a:endParaRPr lang="ru-RU" dirty="0"/>
        </a:p>
      </dgm:t>
    </dgm:pt>
    <dgm:pt modelId="{06BAA791-898F-4928-950E-403C29DD2B81}" type="parTrans" cxnId="{F8743397-6974-4739-B2EE-90B24D2F943E}">
      <dgm:prSet/>
      <dgm:spPr/>
    </dgm:pt>
    <dgm:pt modelId="{73EC14FB-FE7B-4849-A9EA-5E9469967706}" type="sibTrans" cxnId="{F8743397-6974-4739-B2EE-90B24D2F943E}">
      <dgm:prSet/>
      <dgm:spPr/>
    </dgm:pt>
    <dgm:pt modelId="{8A7194ED-648C-46E4-A119-E36457157477}" type="pres">
      <dgm:prSet presAssocID="{DA140436-9E37-4084-8AA7-5EE31734B6A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7C57980-4EB8-47D5-814D-D6464551D8D8}" type="pres">
      <dgm:prSet presAssocID="{887298B8-60FF-4159-AED5-8DB7C114D1DA}" presName="composite" presStyleCnt="0"/>
      <dgm:spPr/>
    </dgm:pt>
    <dgm:pt modelId="{B7FF7E20-BD9B-4A28-93D0-D7F1EA092934}" type="pres">
      <dgm:prSet presAssocID="{887298B8-60FF-4159-AED5-8DB7C114D1DA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CAB75F-1BA8-4374-B1A0-18789BDB58CB}" type="pres">
      <dgm:prSet presAssocID="{887298B8-60FF-4159-AED5-8DB7C114D1DA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6CF1C6-2F09-4688-A793-0024DA4D985B}" type="pres">
      <dgm:prSet presAssocID="{CEBF5DBE-3E6D-4BE5-B903-72C7A448DEE3}" presName="sp" presStyleCnt="0"/>
      <dgm:spPr/>
    </dgm:pt>
    <dgm:pt modelId="{232F04F7-DF74-4CD1-9AA0-324DEA11FBD8}" type="pres">
      <dgm:prSet presAssocID="{4BD9F2F4-528B-4659-8BA1-713C626CA132}" presName="composite" presStyleCnt="0"/>
      <dgm:spPr/>
    </dgm:pt>
    <dgm:pt modelId="{01E12077-A3B3-4ED0-A580-BAF292AD2A1A}" type="pres">
      <dgm:prSet presAssocID="{4BD9F2F4-528B-4659-8BA1-713C626CA13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F7FADD-28CC-4BBB-95B2-AD2553651206}" type="pres">
      <dgm:prSet presAssocID="{4BD9F2F4-528B-4659-8BA1-713C626CA13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7A068C-3548-47AB-9E6B-082C92143A26}" type="pres">
      <dgm:prSet presAssocID="{6B272A40-DF94-4316-9FAD-24C303DC4A35}" presName="sp" presStyleCnt="0"/>
      <dgm:spPr/>
    </dgm:pt>
    <dgm:pt modelId="{1E7DC2FC-ED0D-47F3-A06F-265602A62B74}" type="pres">
      <dgm:prSet presAssocID="{EDD011EE-D697-4809-9990-B5A50CAF17CB}" presName="composite" presStyleCnt="0"/>
      <dgm:spPr/>
    </dgm:pt>
    <dgm:pt modelId="{195B389D-DD87-4E48-BE08-70FF1E3A0DA0}" type="pres">
      <dgm:prSet presAssocID="{EDD011EE-D697-4809-9990-B5A50CAF17C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4E8684-DC29-47E7-A217-6DA310CAF9AF}" type="pres">
      <dgm:prSet presAssocID="{EDD011EE-D697-4809-9990-B5A50CAF17CB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D6A06FB-E8C3-4B51-BD4B-CBF6B6D053BA}" srcId="{EDD011EE-D697-4809-9990-B5A50CAF17CB}" destId="{A01C256B-C199-4B92-BE89-4155BB50108D}" srcOrd="0" destOrd="0" parTransId="{8D7E3F7E-C9A0-4E9D-9C70-6CE8472CEAB6}" sibTransId="{4B25EE27-84B9-4DD4-8DB5-3FD1B499C943}"/>
    <dgm:cxn modelId="{E5563483-AFE9-4679-ADA7-E681CE97F0E4}" srcId="{DA140436-9E37-4084-8AA7-5EE31734B6A3}" destId="{887298B8-60FF-4159-AED5-8DB7C114D1DA}" srcOrd="0" destOrd="0" parTransId="{40FF0A45-A9EE-4884-A76F-943A3B85A8B0}" sibTransId="{CEBF5DBE-3E6D-4BE5-B903-72C7A448DEE3}"/>
    <dgm:cxn modelId="{B14AA2C6-EB23-49BC-9AF3-7823E60E417C}" type="presOf" srcId="{A01C256B-C199-4B92-BE89-4155BB50108D}" destId="{744E8684-DC29-47E7-A217-6DA310CAF9AF}" srcOrd="0" destOrd="0" presId="urn:microsoft.com/office/officeart/2005/8/layout/chevron2"/>
    <dgm:cxn modelId="{A0044A7F-5E75-4B3B-AF45-D07FBDDF91BF}" srcId="{887298B8-60FF-4159-AED5-8DB7C114D1DA}" destId="{838D0E17-356E-4BD9-9BE6-8B18270282E6}" srcOrd="1" destOrd="0" parTransId="{05A43D0E-B117-44B5-83E6-5395EF6D96EB}" sibTransId="{8492845F-4B83-4AD2-96AE-A3BD315AB867}"/>
    <dgm:cxn modelId="{9CC17B53-B78B-4FA5-9A11-6C51A714BCB5}" type="presOf" srcId="{887298B8-60FF-4159-AED5-8DB7C114D1DA}" destId="{B7FF7E20-BD9B-4A28-93D0-D7F1EA092934}" srcOrd="0" destOrd="0" presId="urn:microsoft.com/office/officeart/2005/8/layout/chevron2"/>
    <dgm:cxn modelId="{FC9A5BA9-D2CA-48EF-8996-2673B57C737E}" srcId="{4BD9F2F4-528B-4659-8BA1-713C626CA132}" destId="{1BE91809-540B-4E4C-ACF1-1205986C7CEA}" srcOrd="1" destOrd="0" parTransId="{90B2070F-DFF4-468E-867C-F154D9507C02}" sibTransId="{9BBC3839-6C1A-40C5-AC12-AE90E529E86C}"/>
    <dgm:cxn modelId="{14279B6A-9579-4337-926D-18F075809911}" srcId="{4BD9F2F4-528B-4659-8BA1-713C626CA132}" destId="{8A2D79CC-D718-418C-8B15-36EAED260A71}" srcOrd="0" destOrd="0" parTransId="{CC04C411-093C-4402-BB92-3BCB8A741C81}" sibTransId="{158BC248-18A5-4924-AA16-FEB850B08192}"/>
    <dgm:cxn modelId="{61F948EA-AE05-4E08-876F-7F5B9AA4AC88}" type="presOf" srcId="{838D0E17-356E-4BD9-9BE6-8B18270282E6}" destId="{21CAB75F-1BA8-4374-B1A0-18789BDB58CB}" srcOrd="0" destOrd="1" presId="urn:microsoft.com/office/officeart/2005/8/layout/chevron2"/>
    <dgm:cxn modelId="{C8C96CA5-1958-4B5F-A38B-934435C2C7AD}" type="presOf" srcId="{EDD011EE-D697-4809-9990-B5A50CAF17CB}" destId="{195B389D-DD87-4E48-BE08-70FF1E3A0DA0}" srcOrd="0" destOrd="0" presId="urn:microsoft.com/office/officeart/2005/8/layout/chevron2"/>
    <dgm:cxn modelId="{50AEC5B7-963D-41DE-A7AA-2DA923EAD8A1}" srcId="{DA140436-9E37-4084-8AA7-5EE31734B6A3}" destId="{4BD9F2F4-528B-4659-8BA1-713C626CA132}" srcOrd="1" destOrd="0" parTransId="{E0A14310-B6C4-4F01-B533-A107174D28C3}" sibTransId="{6B272A40-DF94-4316-9FAD-24C303DC4A35}"/>
    <dgm:cxn modelId="{BAA0D507-8351-4892-967C-E181B9BEB845}" type="presOf" srcId="{8A2D79CC-D718-418C-8B15-36EAED260A71}" destId="{86F7FADD-28CC-4BBB-95B2-AD2553651206}" srcOrd="0" destOrd="0" presId="urn:microsoft.com/office/officeart/2005/8/layout/chevron2"/>
    <dgm:cxn modelId="{B513533C-C3E0-40CA-B04D-D7228E6EF198}" srcId="{DA140436-9E37-4084-8AA7-5EE31734B6A3}" destId="{EDD011EE-D697-4809-9990-B5A50CAF17CB}" srcOrd="2" destOrd="0" parTransId="{EF8554F1-CD31-4CE4-8268-032741971D6C}" sibTransId="{F376A126-8CDA-4DD5-A157-6DF37FC08805}"/>
    <dgm:cxn modelId="{7AD15D0E-F322-4E28-8D91-420200596027}" type="presOf" srcId="{1BE91809-540B-4E4C-ACF1-1205986C7CEA}" destId="{86F7FADD-28CC-4BBB-95B2-AD2553651206}" srcOrd="0" destOrd="1" presId="urn:microsoft.com/office/officeart/2005/8/layout/chevron2"/>
    <dgm:cxn modelId="{7A2B73FA-5D10-4234-B6C5-84003122C88F}" type="presOf" srcId="{05C666C3-3665-423E-90BE-652B830CBE5F}" destId="{21CAB75F-1BA8-4374-B1A0-18789BDB58CB}" srcOrd="0" destOrd="0" presId="urn:microsoft.com/office/officeart/2005/8/layout/chevron2"/>
    <dgm:cxn modelId="{8ED027C8-2789-4715-8618-95C94CCD3C3D}" type="presOf" srcId="{E006627F-3AA6-4A5B-943B-F91557581A17}" destId="{744E8684-DC29-47E7-A217-6DA310CAF9AF}" srcOrd="0" destOrd="1" presId="urn:microsoft.com/office/officeart/2005/8/layout/chevron2"/>
    <dgm:cxn modelId="{F8743397-6974-4739-B2EE-90B24D2F943E}" srcId="{EDD011EE-D697-4809-9990-B5A50CAF17CB}" destId="{E006627F-3AA6-4A5B-943B-F91557581A17}" srcOrd="1" destOrd="0" parTransId="{06BAA791-898F-4928-950E-403C29DD2B81}" sibTransId="{73EC14FB-FE7B-4849-A9EA-5E9469967706}"/>
    <dgm:cxn modelId="{498B693B-DCD3-488D-8CB5-D7A6B98CF356}" type="presOf" srcId="{DA140436-9E37-4084-8AA7-5EE31734B6A3}" destId="{8A7194ED-648C-46E4-A119-E36457157477}" srcOrd="0" destOrd="0" presId="urn:microsoft.com/office/officeart/2005/8/layout/chevron2"/>
    <dgm:cxn modelId="{52378434-862C-439A-969B-2D06DFE6EB74}" srcId="{887298B8-60FF-4159-AED5-8DB7C114D1DA}" destId="{05C666C3-3665-423E-90BE-652B830CBE5F}" srcOrd="0" destOrd="0" parTransId="{B9523627-E761-451D-8095-0EF5016A9177}" sibTransId="{058240BE-E543-4946-8595-02EADFDC3C8F}"/>
    <dgm:cxn modelId="{129F4D04-EB0B-4C98-8293-0733424FAC78}" type="presOf" srcId="{4BD9F2F4-528B-4659-8BA1-713C626CA132}" destId="{01E12077-A3B3-4ED0-A580-BAF292AD2A1A}" srcOrd="0" destOrd="0" presId="urn:microsoft.com/office/officeart/2005/8/layout/chevron2"/>
    <dgm:cxn modelId="{B9BF8BD8-BA88-46CE-B02B-AB33220E94D5}" type="presParOf" srcId="{8A7194ED-648C-46E4-A119-E36457157477}" destId="{87C57980-4EB8-47D5-814D-D6464551D8D8}" srcOrd="0" destOrd="0" presId="urn:microsoft.com/office/officeart/2005/8/layout/chevron2"/>
    <dgm:cxn modelId="{50E7E927-74F0-465D-BCDD-F5359E46AB08}" type="presParOf" srcId="{87C57980-4EB8-47D5-814D-D6464551D8D8}" destId="{B7FF7E20-BD9B-4A28-93D0-D7F1EA092934}" srcOrd="0" destOrd="0" presId="urn:microsoft.com/office/officeart/2005/8/layout/chevron2"/>
    <dgm:cxn modelId="{481C710F-CC25-42C3-85D7-1A99BEBC1DEE}" type="presParOf" srcId="{87C57980-4EB8-47D5-814D-D6464551D8D8}" destId="{21CAB75F-1BA8-4374-B1A0-18789BDB58CB}" srcOrd="1" destOrd="0" presId="urn:microsoft.com/office/officeart/2005/8/layout/chevron2"/>
    <dgm:cxn modelId="{2BA605C3-6AE7-467A-A295-001EAC37A149}" type="presParOf" srcId="{8A7194ED-648C-46E4-A119-E36457157477}" destId="{F36CF1C6-2F09-4688-A793-0024DA4D985B}" srcOrd="1" destOrd="0" presId="urn:microsoft.com/office/officeart/2005/8/layout/chevron2"/>
    <dgm:cxn modelId="{8027D7D2-0375-4C1F-93AF-78F897864D0F}" type="presParOf" srcId="{8A7194ED-648C-46E4-A119-E36457157477}" destId="{232F04F7-DF74-4CD1-9AA0-324DEA11FBD8}" srcOrd="2" destOrd="0" presId="urn:microsoft.com/office/officeart/2005/8/layout/chevron2"/>
    <dgm:cxn modelId="{95CF93B9-C693-4F20-937F-4EB47D64B6E9}" type="presParOf" srcId="{232F04F7-DF74-4CD1-9AA0-324DEA11FBD8}" destId="{01E12077-A3B3-4ED0-A580-BAF292AD2A1A}" srcOrd="0" destOrd="0" presId="urn:microsoft.com/office/officeart/2005/8/layout/chevron2"/>
    <dgm:cxn modelId="{E7374EA3-EDE7-4352-B6C4-0423541B8515}" type="presParOf" srcId="{232F04F7-DF74-4CD1-9AA0-324DEA11FBD8}" destId="{86F7FADD-28CC-4BBB-95B2-AD2553651206}" srcOrd="1" destOrd="0" presId="urn:microsoft.com/office/officeart/2005/8/layout/chevron2"/>
    <dgm:cxn modelId="{F7A8A7EF-F8D7-4DD8-95ED-A7D6306528D6}" type="presParOf" srcId="{8A7194ED-648C-46E4-A119-E36457157477}" destId="{007A068C-3548-47AB-9E6B-082C92143A26}" srcOrd="3" destOrd="0" presId="urn:microsoft.com/office/officeart/2005/8/layout/chevron2"/>
    <dgm:cxn modelId="{E0780A86-3246-4B03-A007-CEE1DE726FCA}" type="presParOf" srcId="{8A7194ED-648C-46E4-A119-E36457157477}" destId="{1E7DC2FC-ED0D-47F3-A06F-265602A62B74}" srcOrd="4" destOrd="0" presId="urn:microsoft.com/office/officeart/2005/8/layout/chevron2"/>
    <dgm:cxn modelId="{048FB988-8D89-4CE2-BFD4-4DEBAEC8E9F4}" type="presParOf" srcId="{1E7DC2FC-ED0D-47F3-A06F-265602A62B74}" destId="{195B389D-DD87-4E48-BE08-70FF1E3A0DA0}" srcOrd="0" destOrd="0" presId="urn:microsoft.com/office/officeart/2005/8/layout/chevron2"/>
    <dgm:cxn modelId="{B4D24D1A-6A7C-4692-BE93-52DE09012C92}" type="presParOf" srcId="{1E7DC2FC-ED0D-47F3-A06F-265602A62B74}" destId="{744E8684-DC29-47E7-A217-6DA310CAF9A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FF7E20-BD9B-4A28-93D0-D7F1EA092934}">
      <dsp:nvSpPr>
        <dsp:cNvPr id="0" name=""/>
        <dsp:cNvSpPr/>
      </dsp:nvSpPr>
      <dsp:spPr>
        <a:xfrm rot="5400000">
          <a:off x="-260426" y="261205"/>
          <a:ext cx="1736173" cy="12153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1 ряд</a:t>
          </a:r>
          <a:endParaRPr lang="ru-RU" sz="3400" kern="1200" dirty="0"/>
        </a:p>
      </dsp:txBody>
      <dsp:txXfrm rot="-5400000">
        <a:off x="1" y="608440"/>
        <a:ext cx="1215321" cy="520852"/>
      </dsp:txXfrm>
    </dsp:sp>
    <dsp:sp modelId="{21CAB75F-1BA8-4374-B1A0-18789BDB58CB}">
      <dsp:nvSpPr>
        <dsp:cNvPr id="0" name=""/>
        <dsp:cNvSpPr/>
      </dsp:nvSpPr>
      <dsp:spPr>
        <a:xfrm rot="5400000">
          <a:off x="4111856" y="-2895755"/>
          <a:ext cx="1128512" cy="69215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Верховенство права(ст.3,ч.4; ст.15, ст.18)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Приоритет международного права  (ст.15,ч.2; ст.5)</a:t>
          </a:r>
          <a:endParaRPr lang="ru-RU" sz="2000" kern="1200" dirty="0"/>
        </a:p>
      </dsp:txBody>
      <dsp:txXfrm rot="-5400000">
        <a:off x="1215322" y="55868"/>
        <a:ext cx="6866493" cy="1018334"/>
      </dsp:txXfrm>
    </dsp:sp>
    <dsp:sp modelId="{01E12077-A3B3-4ED0-A580-BAF292AD2A1A}">
      <dsp:nvSpPr>
        <dsp:cNvPr id="0" name=""/>
        <dsp:cNvSpPr/>
      </dsp:nvSpPr>
      <dsp:spPr>
        <a:xfrm rot="5400000">
          <a:off x="-260426" y="1804607"/>
          <a:ext cx="1736173" cy="12153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2 ряд</a:t>
          </a:r>
          <a:endParaRPr lang="ru-RU" sz="3400" kern="1200" dirty="0"/>
        </a:p>
      </dsp:txBody>
      <dsp:txXfrm rot="-5400000">
        <a:off x="1" y="2151842"/>
        <a:ext cx="1215321" cy="520852"/>
      </dsp:txXfrm>
    </dsp:sp>
    <dsp:sp modelId="{86F7FADD-28CC-4BBB-95B2-AD2553651206}">
      <dsp:nvSpPr>
        <dsp:cNvPr id="0" name=""/>
        <dsp:cNvSpPr/>
      </dsp:nvSpPr>
      <dsp:spPr>
        <a:xfrm rot="5400000">
          <a:off x="4111856" y="-1352353"/>
          <a:ext cx="1128512" cy="69215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Принцип разделения властей (гл.4, ст.80; гл.5, ст. 95, 96, 105, 110,111)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Независимость суда (ст.120)</a:t>
          </a:r>
          <a:endParaRPr lang="ru-RU" sz="2000" kern="1200" dirty="0"/>
        </a:p>
      </dsp:txBody>
      <dsp:txXfrm rot="-5400000">
        <a:off x="1215322" y="1599270"/>
        <a:ext cx="6866493" cy="1018334"/>
      </dsp:txXfrm>
    </dsp:sp>
    <dsp:sp modelId="{195B389D-DD87-4E48-BE08-70FF1E3A0DA0}">
      <dsp:nvSpPr>
        <dsp:cNvPr id="0" name=""/>
        <dsp:cNvSpPr/>
      </dsp:nvSpPr>
      <dsp:spPr>
        <a:xfrm rot="5400000">
          <a:off x="-260426" y="3348009"/>
          <a:ext cx="1736173" cy="12153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3 ряд</a:t>
          </a:r>
          <a:endParaRPr lang="ru-RU" sz="3400" kern="1200" dirty="0"/>
        </a:p>
      </dsp:txBody>
      <dsp:txXfrm rot="-5400000">
        <a:off x="1" y="3695244"/>
        <a:ext cx="1215321" cy="520852"/>
      </dsp:txXfrm>
    </dsp:sp>
    <dsp:sp modelId="{744E8684-DC29-47E7-A217-6DA310CAF9AF}">
      <dsp:nvSpPr>
        <dsp:cNvPr id="0" name=""/>
        <dsp:cNvSpPr/>
      </dsp:nvSpPr>
      <dsp:spPr>
        <a:xfrm rot="5400000">
          <a:off x="4111856" y="191048"/>
          <a:ext cx="1128512" cy="69215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Взаимная ответственность государства и личности (ст. 2, 17, 18, 57, 58, 59).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 Незыблемость прав и свобод человека(гл.2</a:t>
          </a:r>
          <a:endParaRPr lang="ru-RU" sz="2200" kern="1200" dirty="0"/>
        </a:p>
      </dsp:txBody>
      <dsp:txXfrm rot="-5400000">
        <a:off x="1215322" y="3142672"/>
        <a:ext cx="6866493" cy="10183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872C-692F-48FC-B869-5DEB7DFD0B2C}" type="datetimeFigureOut">
              <a:rPr lang="ru-RU" smtClean="0"/>
              <a:t>17.02.2017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5B560-8E20-4534-8242-BDC2CCF9802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872C-692F-48FC-B869-5DEB7DFD0B2C}" type="datetimeFigureOut">
              <a:rPr lang="ru-RU" smtClean="0"/>
              <a:t>17.02.2017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5B560-8E20-4534-8242-BDC2CCF980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872C-692F-48FC-B869-5DEB7DFD0B2C}" type="datetimeFigureOut">
              <a:rPr lang="ru-RU" smtClean="0"/>
              <a:t>17.02.2017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5B560-8E20-4534-8242-BDC2CCF980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872C-692F-48FC-B869-5DEB7DFD0B2C}" type="datetimeFigureOut">
              <a:rPr lang="ru-RU" smtClean="0"/>
              <a:t>17.02.2017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5B560-8E20-4534-8242-BDC2CCF980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872C-692F-48FC-B869-5DEB7DFD0B2C}" type="datetimeFigureOut">
              <a:rPr lang="ru-RU" smtClean="0"/>
              <a:t>17.02.2017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5B560-8E20-4534-8242-BDC2CCF9802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872C-692F-48FC-B869-5DEB7DFD0B2C}" type="datetimeFigureOut">
              <a:rPr lang="ru-RU" smtClean="0"/>
              <a:t>17.02.2017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5B560-8E20-4534-8242-BDC2CCF980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872C-692F-48FC-B869-5DEB7DFD0B2C}" type="datetimeFigureOut">
              <a:rPr lang="ru-RU" smtClean="0"/>
              <a:t>17.02.2017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5B560-8E20-4534-8242-BDC2CCF980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872C-692F-48FC-B869-5DEB7DFD0B2C}" type="datetimeFigureOut">
              <a:rPr lang="ru-RU" smtClean="0"/>
              <a:t>17.02.2017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5B560-8E20-4534-8242-BDC2CCF980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872C-692F-48FC-B869-5DEB7DFD0B2C}" type="datetimeFigureOut">
              <a:rPr lang="ru-RU" smtClean="0"/>
              <a:t>17.02.2017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5B560-8E20-4534-8242-BDC2CCF980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872C-692F-48FC-B869-5DEB7DFD0B2C}" type="datetimeFigureOut">
              <a:rPr lang="ru-RU" smtClean="0"/>
              <a:t>17.02.2017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5B560-8E20-4534-8242-BDC2CCF980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872C-692F-48FC-B869-5DEB7DFD0B2C}" type="datetimeFigureOut">
              <a:rPr lang="ru-RU" smtClean="0"/>
              <a:t>17.02.2017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355B560-8E20-4534-8242-BDC2CCF9802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193872C-692F-48FC-B869-5DEB7DFD0B2C}" type="datetimeFigureOut">
              <a:rPr lang="ru-RU" smtClean="0"/>
              <a:t>17.02.2017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355B560-8E20-4534-8242-BDC2CCF98029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771800" y="1849572"/>
            <a:ext cx="3600400" cy="23715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Организация политической власти, осуществляющая управление обществом, охрану его экономической и социальной структуры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467544" y="548680"/>
            <a:ext cx="2808312" cy="14904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Верховенство и независимость власти</a:t>
            </a:r>
          </a:p>
        </p:txBody>
      </p:sp>
      <p:sp>
        <p:nvSpPr>
          <p:cNvPr id="6" name="Овал 5"/>
          <p:cNvSpPr/>
          <p:nvPr/>
        </p:nvSpPr>
        <p:spPr>
          <a:xfrm>
            <a:off x="5830281" y="116632"/>
            <a:ext cx="2736304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Распростронение</a:t>
            </a:r>
            <a:r>
              <a:rPr lang="ru-RU" dirty="0" smtClean="0"/>
              <a:t> власти на все население, живущих в пределах территории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250877" y="3733239"/>
            <a:ext cx="3096344" cy="289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Распространяется на все население страны_ для ее осуществления создается специальный аппарат управления и принуждения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3897307" y="4775955"/>
            <a:ext cx="2808312" cy="1850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Право издавать общеобязательные правовые нормы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6444208" y="3429000"/>
            <a:ext cx="2670381" cy="17157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Сборы, обеспечивающие поступление  в бюджет</a:t>
            </a:r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 rot="7723123">
            <a:off x="2631400" y="1862024"/>
            <a:ext cx="484632" cy="5533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rot="13291355">
            <a:off x="6099101" y="1940916"/>
            <a:ext cx="484632" cy="5514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 rot="18285262">
            <a:off x="6136196" y="3503236"/>
            <a:ext cx="484632" cy="4600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2173766">
            <a:off x="2787625" y="3785529"/>
            <a:ext cx="484632" cy="43750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 rot="20553064">
            <a:off x="4845496" y="4226792"/>
            <a:ext cx="484632" cy="5074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952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7763200" cy="1844824"/>
          </a:xfrm>
        </p:spPr>
        <p:txBody>
          <a:bodyPr/>
          <a:lstStyle/>
          <a:p>
            <a:r>
              <a:rPr lang="ru-RU" dirty="0" smtClean="0"/>
              <a:t>		Принцип разделения властей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91880" y="2708920"/>
            <a:ext cx="5472608" cy="3960440"/>
          </a:xfrm>
        </p:spPr>
        <p:txBody>
          <a:bodyPr>
            <a:noAutofit/>
          </a:bodyPr>
          <a:lstStyle/>
          <a:p>
            <a:r>
              <a:rPr lang="ru-RU" sz="3200" dirty="0" smtClean="0"/>
              <a:t>Ни одна из трех ветвей власти не должна вмешиваться в прерогативы другой власти, а тем более сливаться с другой властью.</a:t>
            </a:r>
            <a:endParaRPr lang="ru-RU" sz="3200" dirty="0"/>
          </a:p>
        </p:txBody>
      </p:sp>
      <p:pic>
        <p:nvPicPr>
          <p:cNvPr id="2050" name="Picture 2" descr="C:\Users\PC\Desktop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20888"/>
            <a:ext cx="3419872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4916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08857"/>
            <a:ext cx="7772400" cy="727855"/>
          </a:xfrm>
        </p:spPr>
        <p:txBody>
          <a:bodyPr/>
          <a:lstStyle/>
          <a:p>
            <a:r>
              <a:rPr lang="ru-RU" sz="4400" dirty="0" smtClean="0"/>
              <a:t>Принцип разделения властей</a:t>
            </a:r>
            <a:endParaRPr lang="ru-RU" sz="4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905474"/>
            <a:ext cx="8820472" cy="583589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                                            Президент РФ</a:t>
            </a:r>
          </a:p>
          <a:p>
            <a:endParaRPr lang="ru-RU" sz="2800" dirty="0"/>
          </a:p>
          <a:p>
            <a:r>
              <a:rPr lang="ru-RU" sz="2800" dirty="0" smtClean="0"/>
              <a:t>Законодательная       Исполнительная            Судебная</a:t>
            </a:r>
            <a:endParaRPr lang="ru-RU" sz="2800" dirty="0"/>
          </a:p>
        </p:txBody>
      </p:sp>
      <p:sp>
        <p:nvSpPr>
          <p:cNvPr id="4" name="Стрелка вниз 3"/>
          <p:cNvSpPr/>
          <p:nvPr/>
        </p:nvSpPr>
        <p:spPr>
          <a:xfrm>
            <a:off x="1063032" y="2564904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>
            <a:off x="4401692" y="2500468"/>
            <a:ext cx="484632" cy="7049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Стрелка вниз 8"/>
          <p:cNvSpPr/>
          <p:nvPr/>
        </p:nvSpPr>
        <p:spPr>
          <a:xfrm>
            <a:off x="7812360" y="2552529"/>
            <a:ext cx="484632" cy="7049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122" name="Picture 2" descr="C:\Users\PC\Desktop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639" y="3388498"/>
            <a:ext cx="2351137" cy="1368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PC\Desktop\images (7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388498"/>
            <a:ext cx="2016224" cy="1232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PC\Desktop\скачанные файлы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5097" y="905474"/>
            <a:ext cx="1915336" cy="1138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Стрелка вниз 9"/>
          <p:cNvSpPr/>
          <p:nvPr/>
        </p:nvSpPr>
        <p:spPr>
          <a:xfrm>
            <a:off x="467544" y="4769092"/>
            <a:ext cx="4846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Стрелка вниз 10"/>
          <p:cNvSpPr/>
          <p:nvPr/>
        </p:nvSpPr>
        <p:spPr>
          <a:xfrm>
            <a:off x="2001735" y="4769092"/>
            <a:ext cx="484632" cy="6605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126" name="Picture 6" descr="C:\Users\PC\Desktop\images (6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4279" y="5440862"/>
            <a:ext cx="1584176" cy="131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 descr="C:\Users\PC\Desktop\images (5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440863"/>
            <a:ext cx="1440160" cy="131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C:\Users\PC\Desktop\images (8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5096" y="3289041"/>
            <a:ext cx="1656184" cy="1480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9" name="Picture 9" descr="C:\Users\PC\Desktop\162339566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8327" y="4437112"/>
            <a:ext cx="1706161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8824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88640"/>
            <a:ext cx="7772400" cy="1440160"/>
          </a:xfrm>
        </p:spPr>
        <p:txBody>
          <a:bodyPr/>
          <a:lstStyle/>
          <a:p>
            <a:r>
              <a:rPr lang="ru-RU" sz="6600" dirty="0" smtClean="0"/>
              <a:t>Независимость суда</a:t>
            </a:r>
            <a:endParaRPr lang="ru-RU" sz="6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5193776" cy="3172608"/>
          </a:xfrm>
        </p:spPr>
        <p:txBody>
          <a:bodyPr>
            <a:normAutofit fontScale="85000" lnSpcReduction="20000"/>
          </a:bodyPr>
          <a:lstStyle/>
          <a:p>
            <a:r>
              <a:rPr lang="ru-RU" sz="4000" dirty="0" smtClean="0"/>
              <a:t>Только независимость суда может гарантировать права и свободы человека и гражданина, эффективно защищать его от произвола властей.</a:t>
            </a:r>
            <a:endParaRPr lang="ru-RU" sz="4000" dirty="0"/>
          </a:p>
        </p:txBody>
      </p:sp>
      <p:pic>
        <p:nvPicPr>
          <p:cNvPr id="4099" name="Picture 3" descr="C:\Users\PC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429000"/>
            <a:ext cx="3390527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1116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1800200"/>
          </a:xfrm>
        </p:spPr>
        <p:txBody>
          <a:bodyPr/>
          <a:lstStyle/>
          <a:p>
            <a:r>
              <a:rPr lang="ru-RU" dirty="0" smtClean="0">
                <a:effectLst/>
              </a:rPr>
              <a:t>	         Приоритет </a:t>
            </a:r>
            <a:r>
              <a:rPr lang="ru-RU" dirty="0">
                <a:effectLst/>
              </a:rPr>
              <a:t>международного права.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389268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Общепризнанные нормы международного права и международные договоры России являются составной частью ее правовой системы. В спорных случаях противоречий между  международным договором России  и каким-либо внутренним законом предпочтение отдается международному договору.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31014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3501008"/>
            <a:ext cx="6385914" cy="2448272"/>
          </a:xfrm>
        </p:spPr>
        <p:txBody>
          <a:bodyPr>
            <a:noAutofit/>
          </a:bodyPr>
          <a:lstStyle/>
          <a:p>
            <a:r>
              <a:rPr lang="ru-RU" sz="2800" dirty="0"/>
              <a:t>Шарлю Монтескье удалось наиболее  четко выразить суть принципа разделения властей и их взаимное сдерживание. </a:t>
            </a:r>
          </a:p>
        </p:txBody>
      </p:sp>
      <p:pic>
        <p:nvPicPr>
          <p:cNvPr id="4" name="Picture 10" descr="Альдрованди. Большая советская энциклопедия. понятие"/>
          <p:cNvPicPr>
            <a:picLocks noChangeAspect="1" noChangeArrowheads="1"/>
          </p:cNvPicPr>
          <p:nvPr/>
        </p:nvPicPr>
        <p:blipFill>
          <a:blip r:embed="rId2"/>
          <a:srcRect l="10001" t="3371" r="12498" b="20786"/>
          <a:stretch>
            <a:fillRect/>
          </a:stretch>
        </p:blipFill>
        <p:spPr bwMode="auto">
          <a:xfrm>
            <a:off x="179512" y="0"/>
            <a:ext cx="2016224" cy="256490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339752" y="202768"/>
            <a:ext cx="64624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Аристотель предлагал обустроить государство на основе формирования обособленных друг от друга самостоятельных органов. </a:t>
            </a:r>
          </a:p>
        </p:txBody>
      </p:sp>
      <p:pic>
        <p:nvPicPr>
          <p:cNvPr id="11" name="Picture 12" descr="http://slovare.coolreferat.com/%D1%81%D0%BB%D0%BE%D0%B2%D0%B0%D1%80%D1%8C/ref-5002_1795229802-6185.coolpi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16266" y="3933056"/>
            <a:ext cx="1885950" cy="23574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46851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47864" y="1268760"/>
            <a:ext cx="5544616" cy="4392488"/>
          </a:xfrm>
        </p:spPr>
        <p:txBody>
          <a:bodyPr>
            <a:normAutofit fontScale="92500" lnSpcReduction="20000"/>
          </a:bodyPr>
          <a:lstStyle/>
          <a:p>
            <a:r>
              <a:rPr lang="ru-RU" sz="3000" dirty="0"/>
              <a:t>Особо значительной вехой в развитии идеи правового государства стало учение английского философа </a:t>
            </a:r>
            <a:r>
              <a:rPr lang="ru-RU" sz="3000" dirty="0" err="1"/>
              <a:t>Д.Локка</a:t>
            </a:r>
            <a:r>
              <a:rPr lang="ru-RU" sz="3000" dirty="0"/>
              <a:t> о государстве, в котором господствует  закон, соответствующий  естественному праву и признающий неотчуждаемые естественные права людей. Локк обосновал законность сопротивления всякому произволу власти.</a:t>
            </a:r>
          </a:p>
          <a:p>
            <a:endParaRPr lang="ru-RU" dirty="0"/>
          </a:p>
        </p:txBody>
      </p:sp>
      <p:pic>
        <p:nvPicPr>
          <p:cNvPr id="4" name="Picture 14" descr="Локк о взглядах и привычках"/>
          <p:cNvPicPr>
            <a:picLocks noChangeAspect="1" noChangeArrowheads="1"/>
          </p:cNvPicPr>
          <p:nvPr/>
        </p:nvPicPr>
        <p:blipFill>
          <a:blip r:embed="rId2"/>
          <a:srcRect l="13805" r="11958" b="28571"/>
          <a:stretch>
            <a:fillRect/>
          </a:stretch>
        </p:blipFill>
        <p:spPr bwMode="auto">
          <a:xfrm>
            <a:off x="105711" y="404664"/>
            <a:ext cx="3112435" cy="403244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36513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3" y="1916832"/>
            <a:ext cx="4041647" cy="1008112"/>
          </a:xfrm>
        </p:spPr>
        <p:txBody>
          <a:bodyPr/>
          <a:lstStyle/>
          <a:p>
            <a:r>
              <a:rPr lang="ru-RU" dirty="0" smtClean="0"/>
              <a:t>Правовое государство-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3140968"/>
            <a:ext cx="6516216" cy="3096344"/>
          </a:xfrm>
        </p:spPr>
        <p:txBody>
          <a:bodyPr>
            <a:noAutofit/>
          </a:bodyPr>
          <a:lstStyle/>
          <a:p>
            <a:r>
              <a:rPr lang="ru-RU" sz="2800" dirty="0" smtClean="0"/>
              <a:t>Это государство основанное на верховенстве закона, в котором действует режим конституционного правления, существует развитая и непротиворечивая правовая система, обеспечение прав и свобод каждого гражданина.</a:t>
            </a:r>
            <a:endParaRPr lang="ru-RU" sz="2800" dirty="0"/>
          </a:p>
        </p:txBody>
      </p:sp>
      <p:pic>
        <p:nvPicPr>
          <p:cNvPr id="6" name="Picture 11" descr="Конституция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0"/>
            <a:ext cx="3025775" cy="1844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1" descr="Судь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64" t="3032" b="9047"/>
          <a:stretch>
            <a:fillRect/>
          </a:stretch>
        </p:blipFill>
        <p:spPr bwMode="auto">
          <a:xfrm>
            <a:off x="6660232" y="3573016"/>
            <a:ext cx="2483768" cy="3091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3" descr="Выборы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814669"/>
            <a:ext cx="2593727" cy="2074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2" descr="Голосование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17"/>
          <a:stretch>
            <a:fillRect/>
          </a:stretch>
        </p:blipFill>
        <p:spPr bwMode="auto">
          <a:xfrm>
            <a:off x="4644008" y="1196752"/>
            <a:ext cx="1897210" cy="1807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9734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88640"/>
            <a:ext cx="7772400" cy="792088"/>
          </a:xfrm>
        </p:spPr>
        <p:txBody>
          <a:bodyPr/>
          <a:lstStyle/>
          <a:p>
            <a:r>
              <a:rPr lang="ru-RU" sz="4400" dirty="0" smtClean="0"/>
              <a:t>Россия-правовое государство?</a:t>
            </a:r>
            <a:endParaRPr lang="ru-RU" sz="4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196752"/>
            <a:ext cx="8568952" cy="5400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PC\Desktop\images (1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40768"/>
            <a:ext cx="2304256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PC\Desktop\images (16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149080"/>
            <a:ext cx="2736304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PC\Desktop\images (17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149080"/>
            <a:ext cx="2952328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PC\Desktop\images (15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1196752"/>
            <a:ext cx="2664296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PC\Desktop\images (14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494656"/>
            <a:ext cx="252028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5137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404664"/>
            <a:ext cx="7772400" cy="2016224"/>
          </a:xfrm>
        </p:spPr>
        <p:txBody>
          <a:bodyPr/>
          <a:lstStyle/>
          <a:p>
            <a:r>
              <a:rPr lang="ru-RU" sz="3200" dirty="0" smtClean="0"/>
              <a:t>Д/З- </a:t>
            </a:r>
            <a:r>
              <a:rPr lang="ru-RU" sz="3200" dirty="0" smtClean="0">
                <a:solidFill>
                  <a:schemeClr val="tx1"/>
                </a:solidFill>
              </a:rPr>
              <a:t>используя статьи пери</a:t>
            </a:r>
            <a:r>
              <a:rPr lang="ru-RU" sz="3200" dirty="0">
                <a:solidFill>
                  <a:schemeClr val="tx1"/>
                </a:solidFill>
              </a:rPr>
              <a:t>одической печати</a:t>
            </a:r>
            <a:r>
              <a:rPr lang="ru-RU" sz="3200" dirty="0" smtClean="0">
                <a:solidFill>
                  <a:schemeClr val="tx1"/>
                </a:solidFill>
              </a:rPr>
              <a:t>, подтвердите или опровергните наличие ряда признаков правового государства в России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урок правовое государство\четыре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420888"/>
            <a:ext cx="8856984" cy="438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840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Составить </a:t>
            </a:r>
            <a:r>
              <a:rPr lang="ru-RU" dirty="0" err="1" smtClean="0"/>
              <a:t>синквейн</a:t>
            </a:r>
            <a:r>
              <a:rPr lang="ru-RU" dirty="0" smtClean="0"/>
              <a:t> по теме: «Правовое государство».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930080" cy="382068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 строка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тема или предмет, обычно существительное отражающее главную идею.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 строка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два прилагательных, описывающие основную мысль.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 строка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три глагола, описывающие действия в рамках темы.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4 строка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фраза из четырех слов, в которой отражается мнение к теме или предмету разговора..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5 строка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«смысловой синоним» , вывод, итог, обычно существительное, отражающее сущность темы.</a:t>
            </a:r>
          </a:p>
        </p:txBody>
      </p:sp>
    </p:spTree>
    <p:extLst>
      <p:ext uri="{BB962C8B-B14F-4D97-AF65-F5344CB8AC3E}">
        <p14:creationId xmlns:p14="http://schemas.microsoft.com/office/powerpoint/2010/main" val="250795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483768" y="2204864"/>
            <a:ext cx="3600400" cy="16001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государство</a:t>
            </a:r>
            <a:endParaRPr lang="ru-RU" sz="3200" dirty="0"/>
          </a:p>
        </p:txBody>
      </p:sp>
      <p:sp>
        <p:nvSpPr>
          <p:cNvPr id="8" name="Овал 7"/>
          <p:cNvSpPr/>
          <p:nvPr/>
        </p:nvSpPr>
        <p:spPr>
          <a:xfrm>
            <a:off x="539552" y="260648"/>
            <a:ext cx="3240360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С</a:t>
            </a:r>
            <a:r>
              <a:rPr lang="ru-RU" sz="2800" dirty="0" smtClean="0"/>
              <a:t>уверенитет</a:t>
            </a:r>
            <a:endParaRPr lang="ru-RU" sz="2800" dirty="0"/>
          </a:p>
        </p:txBody>
      </p:sp>
      <p:sp>
        <p:nvSpPr>
          <p:cNvPr id="13" name="Овал 12"/>
          <p:cNvSpPr/>
          <p:nvPr/>
        </p:nvSpPr>
        <p:spPr>
          <a:xfrm>
            <a:off x="251520" y="3951379"/>
            <a:ext cx="2911557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Публичная власть</a:t>
            </a:r>
            <a:endParaRPr lang="ru-RU" sz="2800" dirty="0"/>
          </a:p>
        </p:txBody>
      </p:sp>
      <p:sp>
        <p:nvSpPr>
          <p:cNvPr id="15" name="Овал 14"/>
          <p:cNvSpPr/>
          <p:nvPr/>
        </p:nvSpPr>
        <p:spPr>
          <a:xfrm>
            <a:off x="3347864" y="4365104"/>
            <a:ext cx="2736304" cy="16093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З</a:t>
            </a:r>
            <a:r>
              <a:rPr lang="ru-RU" sz="3200" dirty="0" smtClean="0"/>
              <a:t>аконодательство</a:t>
            </a:r>
            <a:endParaRPr lang="ru-RU" sz="3200" dirty="0"/>
          </a:p>
        </p:txBody>
      </p:sp>
      <p:sp>
        <p:nvSpPr>
          <p:cNvPr id="18" name="Овал 17"/>
          <p:cNvSpPr/>
          <p:nvPr/>
        </p:nvSpPr>
        <p:spPr>
          <a:xfrm>
            <a:off x="6300192" y="3319665"/>
            <a:ext cx="2592288" cy="21694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Н</a:t>
            </a:r>
            <a:r>
              <a:rPr lang="ru-RU" sz="3600" dirty="0" smtClean="0"/>
              <a:t>алоги</a:t>
            </a:r>
            <a:endParaRPr lang="ru-RU" sz="3600" dirty="0"/>
          </a:p>
        </p:txBody>
      </p:sp>
      <p:sp>
        <p:nvSpPr>
          <p:cNvPr id="20" name="Овал 19"/>
          <p:cNvSpPr/>
          <p:nvPr/>
        </p:nvSpPr>
        <p:spPr>
          <a:xfrm>
            <a:off x="5796136" y="404664"/>
            <a:ext cx="2952328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Территория </a:t>
            </a:r>
            <a:endParaRPr lang="ru-RU" sz="2400" dirty="0"/>
          </a:p>
        </p:txBody>
      </p:sp>
      <p:sp>
        <p:nvSpPr>
          <p:cNvPr id="22" name="Стрелка вниз 21"/>
          <p:cNvSpPr/>
          <p:nvPr/>
        </p:nvSpPr>
        <p:spPr>
          <a:xfrm rot="8861516">
            <a:off x="2829890" y="1708903"/>
            <a:ext cx="484632" cy="6382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 rot="13411133">
            <a:off x="5921854" y="2096157"/>
            <a:ext cx="484632" cy="5585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 rot="2509163">
            <a:off x="2357311" y="3506440"/>
            <a:ext cx="484632" cy="6308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 rot="20976034">
            <a:off x="4473700" y="3821885"/>
            <a:ext cx="484632" cy="5432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 rot="18074944">
            <a:off x="5978502" y="3230851"/>
            <a:ext cx="484632" cy="6881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74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404664"/>
            <a:ext cx="7772400" cy="1368152"/>
          </a:xfrm>
        </p:spPr>
        <p:txBody>
          <a:bodyPr/>
          <a:lstStyle/>
          <a:p>
            <a:r>
              <a:rPr lang="ru-RU" sz="7200" dirty="0"/>
              <a:t>П</a:t>
            </a:r>
            <a:r>
              <a:rPr lang="ru-RU" sz="7200" dirty="0" smtClean="0"/>
              <a:t>роблема</a:t>
            </a:r>
            <a:endParaRPr lang="ru-RU" sz="7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916832"/>
            <a:ext cx="7772400" cy="3888432"/>
          </a:xfrm>
        </p:spPr>
        <p:txBody>
          <a:bodyPr>
            <a:noAutofit/>
          </a:bodyPr>
          <a:lstStyle/>
          <a:p>
            <a:r>
              <a:rPr lang="ru-RU" sz="4400" dirty="0" smtClean="0"/>
              <a:t>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Каким должно быть государство, чтобы в нем человек был полноправным гражданином, чувствовал себя уверенно и свободно? </a:t>
            </a:r>
          </a:p>
        </p:txBody>
      </p:sp>
    </p:spTree>
    <p:extLst>
      <p:ext uri="{BB962C8B-B14F-4D97-AF65-F5344CB8AC3E}">
        <p14:creationId xmlns:p14="http://schemas.microsoft.com/office/powerpoint/2010/main" val="277186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7772400" cy="2088232"/>
          </a:xfrm>
        </p:spPr>
        <p:txBody>
          <a:bodyPr/>
          <a:lstStyle/>
          <a:p>
            <a:r>
              <a:rPr lang="ru-RU" sz="8000" dirty="0" smtClean="0"/>
              <a:t>    	Правовое 	  		государство</a:t>
            </a:r>
            <a:endParaRPr lang="ru-RU" sz="8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3501008"/>
            <a:ext cx="4536504" cy="2232248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/>
              <a:t>« Самое святое, что есть у Бога на земле,- это право»</a:t>
            </a:r>
          </a:p>
          <a:p>
            <a:r>
              <a:rPr lang="ru-RU" sz="3600" dirty="0"/>
              <a:t>	</a:t>
            </a:r>
            <a:r>
              <a:rPr lang="ru-RU" sz="3600" dirty="0" smtClean="0"/>
              <a:t>	И. Кант</a:t>
            </a:r>
            <a:endParaRPr lang="ru-RU" sz="3600" dirty="0"/>
          </a:p>
        </p:txBody>
      </p:sp>
      <p:pic>
        <p:nvPicPr>
          <p:cNvPr id="3075" name="Picture 3" descr="C:\Users\PC\Desktop\images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452" y="2492896"/>
            <a:ext cx="3376003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499992" y="530120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Учитель: Мишурина </a:t>
            </a:r>
            <a:r>
              <a:rPr lang="ru-RU" dirty="0"/>
              <a:t>Татьяна Валерьевна, </a:t>
            </a:r>
          </a:p>
          <a:p>
            <a:r>
              <a:rPr lang="ru-RU" dirty="0" smtClean="0"/>
              <a:t>  учитель </a:t>
            </a:r>
            <a:r>
              <a:rPr lang="ru-RU" dirty="0"/>
              <a:t>истории и обществознания, </a:t>
            </a:r>
          </a:p>
          <a:p>
            <a:r>
              <a:rPr lang="ru-RU" dirty="0" smtClean="0"/>
              <a:t>         МАОУ </a:t>
            </a:r>
            <a:r>
              <a:rPr lang="ru-RU" dirty="0"/>
              <a:t>Средняя школа №33,</a:t>
            </a:r>
          </a:p>
          <a:p>
            <a:r>
              <a:rPr lang="ru-RU" dirty="0" smtClean="0"/>
              <a:t>        г</a:t>
            </a:r>
            <a:r>
              <a:rPr lang="ru-RU" dirty="0"/>
              <a:t>. Петропавловск-Камчатский.</a:t>
            </a:r>
          </a:p>
        </p:txBody>
      </p:sp>
    </p:spTree>
    <p:extLst>
      <p:ext uri="{BB962C8B-B14F-4D97-AF65-F5344CB8AC3E}">
        <p14:creationId xmlns:p14="http://schemas.microsoft.com/office/powerpoint/2010/main" val="2174874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16632"/>
            <a:ext cx="7772400" cy="1656184"/>
          </a:xfrm>
        </p:spPr>
        <p:txBody>
          <a:bodyPr/>
          <a:lstStyle/>
          <a:p>
            <a:r>
              <a:rPr lang="ru-RU" dirty="0" smtClean="0"/>
              <a:t>Признаки правового государства: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916832"/>
            <a:ext cx="7772400" cy="4392488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1.Верховенство закона</a:t>
            </a:r>
          </a:p>
          <a:p>
            <a:r>
              <a:rPr lang="ru-RU" sz="3200" b="1" dirty="0" smtClean="0"/>
              <a:t>2.Незыблемость прав и свобод человека</a:t>
            </a:r>
          </a:p>
          <a:p>
            <a:r>
              <a:rPr lang="ru-RU" sz="3200" b="1" dirty="0"/>
              <a:t>3</a:t>
            </a:r>
            <a:r>
              <a:rPr lang="ru-RU" sz="3200" b="1" dirty="0" smtClean="0"/>
              <a:t>.Взаимная </a:t>
            </a:r>
            <a:r>
              <a:rPr lang="ru-RU" sz="3200" b="1" dirty="0"/>
              <a:t>ответственность государства и личности. </a:t>
            </a:r>
          </a:p>
          <a:p>
            <a:r>
              <a:rPr lang="ru-RU" sz="3200" b="1" dirty="0"/>
              <a:t>4</a:t>
            </a:r>
            <a:r>
              <a:rPr lang="ru-RU" sz="3200" b="1" dirty="0" smtClean="0"/>
              <a:t>.Разделение властей</a:t>
            </a:r>
          </a:p>
          <a:p>
            <a:r>
              <a:rPr lang="ru-RU" sz="3200" b="1" dirty="0"/>
              <a:t>5</a:t>
            </a:r>
            <a:r>
              <a:rPr lang="ru-RU" sz="3200" b="1" dirty="0" smtClean="0"/>
              <a:t>.Независимость суда</a:t>
            </a:r>
          </a:p>
          <a:p>
            <a:r>
              <a:rPr lang="ru-RU" sz="3200" b="1" dirty="0"/>
              <a:t>6</a:t>
            </a:r>
            <a:r>
              <a:rPr lang="ru-RU" sz="3200" b="1" dirty="0" smtClean="0"/>
              <a:t>.Приоритет международного права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34207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16632"/>
            <a:ext cx="7772400" cy="1512168"/>
          </a:xfrm>
        </p:spPr>
        <p:txBody>
          <a:bodyPr/>
          <a:lstStyle/>
          <a:p>
            <a:r>
              <a:rPr lang="ru-RU" dirty="0" smtClean="0"/>
              <a:t>	</a:t>
            </a:r>
            <a:r>
              <a:rPr lang="ru-RU" sz="4800" dirty="0" smtClean="0"/>
              <a:t>Работа по рядам:</a:t>
            </a:r>
            <a:br>
              <a:rPr lang="ru-RU" sz="4800" dirty="0" smtClean="0"/>
            </a:br>
            <a:r>
              <a:rPr lang="ru-RU" sz="4800" dirty="0" smtClean="0"/>
              <a:t>используя текст конституции</a:t>
            </a:r>
            <a:endParaRPr lang="ru-RU" sz="4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95125282"/>
              </p:ext>
            </p:extLst>
          </p:nvPr>
        </p:nvGraphicFramePr>
        <p:xfrm>
          <a:off x="611560" y="1772816"/>
          <a:ext cx="8136904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932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1440160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6600" dirty="0" smtClean="0"/>
              <a:t>Верховенство права</a:t>
            </a:r>
            <a:endParaRPr lang="ru-RU" sz="6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772816"/>
            <a:ext cx="5256584" cy="3672408"/>
          </a:xfrm>
        </p:spPr>
        <p:txBody>
          <a:bodyPr>
            <a:noAutofit/>
          </a:bodyPr>
          <a:lstStyle/>
          <a:p>
            <a:r>
              <a:rPr lang="ru-RU" sz="3600" dirty="0" smtClean="0"/>
              <a:t>Верховенство Конституции РФ по отношению ко всем нормативным актам, так как является основным законом государства.</a:t>
            </a:r>
          </a:p>
          <a:p>
            <a:endParaRPr lang="ru-RU" sz="3600" dirty="0"/>
          </a:p>
        </p:txBody>
      </p:sp>
      <p:pic>
        <p:nvPicPr>
          <p:cNvPr id="2050" name="Picture 2" descr="C:\Users\PC\Desktop\images (1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62118">
            <a:off x="5480618" y="2403707"/>
            <a:ext cx="3361510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4971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1584176"/>
          </a:xfrm>
        </p:spPr>
        <p:txBody>
          <a:bodyPr/>
          <a:lstStyle/>
          <a:p>
            <a:r>
              <a:rPr lang="ru-RU" dirty="0" smtClean="0"/>
              <a:t>Незыблемость прав и свобод человека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2668552"/>
          </a:xfrm>
        </p:spPr>
        <p:txBody>
          <a:bodyPr>
            <a:noAutofit/>
          </a:bodyPr>
          <a:lstStyle/>
          <a:p>
            <a:r>
              <a:rPr lang="ru-RU" sz="3600" dirty="0" smtClean="0"/>
              <a:t>Все граждане государства, все должностные лица, органы государственной власти должны исполнять законы, за их нарушение несут ответственность.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9403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Взаимная ответственность государства и личности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3068960"/>
            <a:ext cx="7772400" cy="2448272"/>
          </a:xfrm>
        </p:spPr>
        <p:txBody>
          <a:bodyPr>
            <a:noAutofit/>
          </a:bodyPr>
          <a:lstStyle/>
          <a:p>
            <a:r>
              <a:rPr lang="ru-RU" sz="3200" dirty="0" smtClean="0"/>
              <a:t>У каждого человека есть неотъемлемые  права, которые обеспечиваются законом. В свою очередь каждый гражданин РФ обязан перед Законом и государством, соблюдая необходимые нормы.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76081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844</TotalTime>
  <Words>578</Words>
  <Application>Microsoft Office PowerPoint</Application>
  <PresentationFormat>Экран (4:3)</PresentationFormat>
  <Paragraphs>67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Поток</vt:lpstr>
      <vt:lpstr>Презентация PowerPoint</vt:lpstr>
      <vt:lpstr>Презентация PowerPoint</vt:lpstr>
      <vt:lpstr>Проблема</vt:lpstr>
      <vt:lpstr>     Правовое      государство</vt:lpstr>
      <vt:lpstr>Признаки правового государства:</vt:lpstr>
      <vt:lpstr> Работа по рядам: используя текст конституции</vt:lpstr>
      <vt:lpstr> Верховенство права</vt:lpstr>
      <vt:lpstr>Незыблемость прав и свобод человека</vt:lpstr>
      <vt:lpstr>Взаимная ответственность государства и личности</vt:lpstr>
      <vt:lpstr>  Принцип разделения властей</vt:lpstr>
      <vt:lpstr>Принцип разделения властей</vt:lpstr>
      <vt:lpstr>Независимость суда</vt:lpstr>
      <vt:lpstr>          Приоритет международного права. </vt:lpstr>
      <vt:lpstr>Презентация PowerPoint</vt:lpstr>
      <vt:lpstr>Презентация PowerPoint</vt:lpstr>
      <vt:lpstr>Правовое государство- </vt:lpstr>
      <vt:lpstr>Россия-правовое государство?</vt:lpstr>
      <vt:lpstr>Д/З- используя статьи периодической печати, подтвердите или опровергните наличие ряда признаков правового государства в России.</vt:lpstr>
      <vt:lpstr>Составить синквейн по теме: «Правовое государство».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Учитель</cp:lastModifiedBy>
  <cp:revision>45</cp:revision>
  <dcterms:created xsi:type="dcterms:W3CDTF">2016-10-05T22:40:28Z</dcterms:created>
  <dcterms:modified xsi:type="dcterms:W3CDTF">2017-02-16T23:32:06Z</dcterms:modified>
</cp:coreProperties>
</file>