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66" r:id="rId3"/>
    <p:sldId id="269" r:id="rId4"/>
    <p:sldId id="271" r:id="rId5"/>
    <p:sldId id="272" r:id="rId6"/>
    <p:sldId id="273" r:id="rId7"/>
    <p:sldId id="274" r:id="rId8"/>
    <p:sldId id="275" r:id="rId9"/>
    <p:sldId id="265" r:id="rId10"/>
    <p:sldId id="268" r:id="rId11"/>
    <p:sldId id="258" r:id="rId12"/>
    <p:sldId id="276" r:id="rId13"/>
    <p:sldId id="260" r:id="rId14"/>
    <p:sldId id="261" r:id="rId15"/>
    <p:sldId id="277" r:id="rId16"/>
    <p:sldId id="278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61C64E1-A01D-4C4F-8899-D213DAB786FB}" type="datetimeFigureOut">
              <a:rPr lang="ru-RU" smtClean="0"/>
              <a:pPr/>
              <a:t>16.04.2016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40D90A5-A2F6-46F7-BF9A-38F801D154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1C64E1-A01D-4C4F-8899-D213DAB786FB}" type="datetimeFigureOut">
              <a:rPr lang="ru-RU" smtClean="0"/>
              <a:pPr/>
              <a:t>16.04.2016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0D90A5-A2F6-46F7-BF9A-38F801D154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1C64E1-A01D-4C4F-8899-D213DAB786FB}" type="datetimeFigureOut">
              <a:rPr lang="ru-RU" smtClean="0"/>
              <a:pPr/>
              <a:t>16.04.2016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0D90A5-A2F6-46F7-BF9A-38F801D154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1C64E1-A01D-4C4F-8899-D213DAB786FB}" type="datetimeFigureOut">
              <a:rPr lang="ru-RU" smtClean="0"/>
              <a:pPr/>
              <a:t>16.04.2016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0D90A5-A2F6-46F7-BF9A-38F801D154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1C64E1-A01D-4C4F-8899-D213DAB786FB}" type="datetimeFigureOut">
              <a:rPr lang="ru-RU" smtClean="0"/>
              <a:pPr/>
              <a:t>16.04.2016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0D90A5-A2F6-46F7-BF9A-38F801D154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1C64E1-A01D-4C4F-8899-D213DAB786FB}" type="datetimeFigureOut">
              <a:rPr lang="ru-RU" smtClean="0"/>
              <a:pPr/>
              <a:t>16.04.2016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0D90A5-A2F6-46F7-BF9A-38F801D154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1C64E1-A01D-4C4F-8899-D213DAB786FB}" type="datetimeFigureOut">
              <a:rPr lang="ru-RU" smtClean="0"/>
              <a:pPr/>
              <a:t>16.04.2016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0D90A5-A2F6-46F7-BF9A-38F801D154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1C64E1-A01D-4C4F-8899-D213DAB786FB}" type="datetimeFigureOut">
              <a:rPr lang="ru-RU" smtClean="0"/>
              <a:pPr/>
              <a:t>16.04.2016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0D90A5-A2F6-46F7-BF9A-38F801D154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1C64E1-A01D-4C4F-8899-D213DAB786FB}" type="datetimeFigureOut">
              <a:rPr lang="ru-RU" smtClean="0"/>
              <a:pPr/>
              <a:t>16.04.2016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0D90A5-A2F6-46F7-BF9A-38F801D154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61C64E1-A01D-4C4F-8899-D213DAB786FB}" type="datetimeFigureOut">
              <a:rPr lang="ru-RU" smtClean="0"/>
              <a:pPr/>
              <a:t>16.04.2016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0D90A5-A2F6-46F7-BF9A-38F801D154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61C64E1-A01D-4C4F-8899-D213DAB786FB}" type="datetimeFigureOut">
              <a:rPr lang="ru-RU" smtClean="0"/>
              <a:pPr/>
              <a:t>16.04.2016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40D90A5-A2F6-46F7-BF9A-38F801D154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61C64E1-A01D-4C4F-8899-D213DAB786FB}" type="datetimeFigureOut">
              <a:rPr lang="ru-RU" smtClean="0"/>
              <a:pPr/>
              <a:t>16.04.2016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40D90A5-A2F6-46F7-BF9A-38F801D154F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8206680" cy="324970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Открытый урок по русскому языку в 1 классе</a:t>
            </a:r>
            <a:br>
              <a:rPr lang="ru-RU" dirty="0" smtClean="0"/>
            </a:br>
            <a:r>
              <a:rPr lang="ru-RU" dirty="0" smtClean="0"/>
              <a:t>Учитель: Ирхина </a:t>
            </a:r>
            <a:r>
              <a:rPr lang="ru-RU" dirty="0" smtClean="0"/>
              <a:t>Ирина </a:t>
            </a:r>
            <a:r>
              <a:rPr lang="ru-RU" dirty="0" smtClean="0"/>
              <a:t>Владимировна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WordArt 4"/>
          <p:cNvSpPr>
            <a:spLocks noChangeArrowheads="1" noChangeShapeType="1" noTextEdit="1"/>
          </p:cNvSpPr>
          <p:nvPr/>
        </p:nvSpPr>
        <p:spPr bwMode="auto">
          <a:xfrm rot="5400000">
            <a:off x="864393" y="1878807"/>
            <a:ext cx="1319213" cy="7620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ru-RU" sz="3600" kern="10">
                <a:ln w="12700">
                  <a:solidFill>
                    <a:srgbClr val="C4B596"/>
                  </a:solidFill>
                  <a:round/>
                  <a:headEnd/>
                  <a:tailEnd/>
                </a:ln>
                <a:solidFill>
                  <a:schemeClr val="folHlink"/>
                </a:solidFill>
                <a:effectLst>
                  <a:outerShdw dist="53882" dir="2700000" algn="ctr" rotWithShape="0">
                    <a:srgbClr val="CBCBCB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а</a:t>
            </a:r>
          </a:p>
        </p:txBody>
      </p:sp>
      <p:sp>
        <p:nvSpPr>
          <p:cNvPr id="45061" name="WordArt 5"/>
          <p:cNvSpPr>
            <a:spLocks noChangeArrowheads="1" noChangeShapeType="1" noTextEdit="1"/>
          </p:cNvSpPr>
          <p:nvPr/>
        </p:nvSpPr>
        <p:spPr bwMode="auto">
          <a:xfrm rot="5400000">
            <a:off x="3888581" y="1978819"/>
            <a:ext cx="1062038" cy="914400"/>
          </a:xfrm>
          <a:prstGeom prst="rect">
            <a:avLst/>
          </a:prstGeom>
        </p:spPr>
        <p:txBody>
          <a:bodyPr vert="wordArtVert" wrap="none" fromWordArt="1">
            <a:prstTxWarp prst="textWave4">
              <a:avLst>
                <a:gd name="adj1" fmla="val 0"/>
                <a:gd name="adj2" fmla="val 0"/>
              </a:avLst>
            </a:prstTxWarp>
          </a:bodyPr>
          <a:lstStyle/>
          <a:p>
            <a:pPr algn="ctr" fontAlgn="auto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00FF00"/>
                    </a:gs>
                    <a:gs pos="100000">
                      <a:srgbClr val="00CCFF"/>
                    </a:gs>
                  </a:gsLst>
                  <a:lin ang="0" scaled="1"/>
                </a:gradFill>
                <a:effectLst>
                  <a:outerShdw dist="99190" dir="7788334" algn="ctr" rotWithShape="0">
                    <a:srgbClr val="000080">
                      <a:alpha val="79999"/>
                    </a:srgbClr>
                  </a:outerShdw>
                </a:effectLst>
                <a:latin typeface="Arial"/>
                <a:cs typeface="Arial"/>
              </a:rPr>
              <a:t>о</a:t>
            </a:r>
          </a:p>
        </p:txBody>
      </p:sp>
      <p:sp>
        <p:nvSpPr>
          <p:cNvPr id="45062" name="WordArt 6"/>
          <p:cNvSpPr>
            <a:spLocks noChangeArrowheads="1" noChangeShapeType="1" noTextEdit="1"/>
          </p:cNvSpPr>
          <p:nvPr/>
        </p:nvSpPr>
        <p:spPr bwMode="auto">
          <a:xfrm rot="5400000">
            <a:off x="5105400" y="762000"/>
            <a:ext cx="914400" cy="10668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66"/>
                </a:solidFill>
                <a:latin typeface="Arial"/>
                <a:cs typeface="Arial"/>
              </a:rPr>
              <a:t>е</a:t>
            </a:r>
          </a:p>
        </p:txBody>
      </p:sp>
      <p:sp>
        <p:nvSpPr>
          <p:cNvPr id="45065" name="WordArt 9"/>
          <p:cNvSpPr>
            <a:spLocks noChangeArrowheads="1" noChangeShapeType="1" noTextEdit="1"/>
          </p:cNvSpPr>
          <p:nvPr/>
        </p:nvSpPr>
        <p:spPr bwMode="auto">
          <a:xfrm>
            <a:off x="2590800" y="4648200"/>
            <a:ext cx="762000" cy="8286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33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и</a:t>
            </a:r>
          </a:p>
        </p:txBody>
      </p:sp>
      <p:sp>
        <p:nvSpPr>
          <p:cNvPr id="45067" name="WordArt 11"/>
          <p:cNvSpPr>
            <a:spLocks noChangeArrowheads="1" noChangeShapeType="1" noTextEdit="1"/>
          </p:cNvSpPr>
          <p:nvPr/>
        </p:nvSpPr>
        <p:spPr bwMode="auto">
          <a:xfrm>
            <a:off x="5334000" y="4724400"/>
            <a:ext cx="9144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33CC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я</a:t>
            </a:r>
          </a:p>
        </p:txBody>
      </p:sp>
      <p:sp>
        <p:nvSpPr>
          <p:cNvPr id="45069" name="WordArt 13"/>
          <p:cNvSpPr>
            <a:spLocks noChangeArrowheads="1" noChangeShapeType="1" noTextEdit="1"/>
          </p:cNvSpPr>
          <p:nvPr/>
        </p:nvSpPr>
        <p:spPr bwMode="auto">
          <a:xfrm rot="-1296523">
            <a:off x="74613" y="3149600"/>
            <a:ext cx="90551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ru-RU" sz="3600" kern="10" dirty="0">
                <a:ln w="9525">
                  <a:round/>
                  <a:headEnd/>
                  <a:tailEnd/>
                </a:ln>
                <a:solidFill>
                  <a:srgbClr val="FF3300"/>
                </a:solidFill>
                <a:latin typeface="Arial"/>
                <a:cs typeface="Arial"/>
              </a:rPr>
              <a:t>Опасные гласные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5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5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"/>
                                        <p:tgtEl>
                                          <p:spTgt spid="450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400" fill="hold"/>
                                        <p:tgtEl>
                                          <p:spTgt spid="45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400" fill="hold"/>
                                        <p:tgtEl>
                                          <p:spTgt spid="45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4" dur="20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8" dur="2000" fill="hold"/>
                                        <p:tgtEl>
                                          <p:spTgt spid="4506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1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3" dur="1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4" dur="1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1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6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4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5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78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7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80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3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4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85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6" dur="300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7" dur="300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88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92" dur="20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8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01 0.04533  0.011 0.08667  0.028 0.11333  C 0.028 0.11467  0.055 0.15067  0.055 0.14933  C 0.07 0.16933  0.079 0.19733  0.079 0.22667  C 0.079 0.28533  0.044 0.332  0 0.33333  C -0.044 0.332  -0.079 0.28533  -0.079 0.22667  C -0.079 0.19733  -0.07 0.16933  -0.055 0.14933  C -0.055 0.15067  -0.028 0.11467  -0.028 0.11333  C -0.011 0.08667  -0.001 0.04533  0 0  Z" pathEditMode="relative" ptsTypes="">
                                      <p:cBhvr>
                                        <p:cTn id="96" dur="20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47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02 0.084  0.009 0.144  0.016 0.144  C 0.023 0.144  0.029 0.084  0.031 0  C 0.034 0.084  0.04 0.144  0.047 0.144  C 0.054 0.144  0.06 0.084  0.062 0  C 0.065 0.084  0.071 0.144  0.078 0.144  C 0.085 0.144  0.092 0.084  0.094 0  C 0.096 0.084  0.102 0.144  0.11 0.144  C 0.116 0.144  0.123 0.084  0.125 0  C 0.127 0.084  0.134 0.144  0.141 0.144  C 0.148 0.144  0.154 0.084  0.156 0  C 0.159 0.084  0.165 0.144  0.172 0.144  C 0.179 0.144  0.185 0.084  0.188 0  C 0.19 0.084  0.196 0.144  0.203 0.144  C 0.21 0.144  0.217 0.084  0.219 0  C 0.221 0.084  0.227 0.144  0.235 0.144  C 0.242 0.144  0.248 0.084  0.25 0  E" pathEditMode="relative" ptsTypes="">
                                      <p:cBhvr>
                                        <p:cTn id="100" dur="20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3 -0.05067  0.075 -0.08267  0.125 -0.08267  C 0.175 -0.08267  0.22 -0.05067  0.25 0  C 0.22 0.05067  0.175 0.08267  0.125 0.08267  C 0.075 0.08267  0.03 0.05067  0 0  Z" pathEditMode="relative" ptsTypes="">
                                      <p:cBhvr>
                                        <p:cTn id="104" dur="200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57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16667  C 0 -0.24133  0.069 -0.33333  0.125 -0.33333  L 0.25 -0.33333  E" pathEditMode="relative" ptsTypes="">
                                      <p:cBhvr>
                                        <p:cTn id="108" dur="2000" fill="hold"/>
                                        <p:tgtEl>
                                          <p:spTgt spid="450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45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 animBg="1"/>
      <p:bldP spid="45060" grpId="1" animBg="1"/>
      <p:bldP spid="45060" grpId="2" animBg="1"/>
      <p:bldP spid="45061" grpId="0" animBg="1"/>
      <p:bldP spid="45061" grpId="1" animBg="1"/>
      <p:bldP spid="45061" grpId="2" animBg="1"/>
      <p:bldP spid="45062" grpId="0" animBg="1"/>
      <p:bldP spid="45062" grpId="1" animBg="1"/>
      <p:bldP spid="45062" grpId="2" animBg="1"/>
      <p:bldP spid="45065" grpId="0" animBg="1"/>
      <p:bldP spid="45065" grpId="1" animBg="1"/>
      <p:bldP spid="45065" grpId="2" animBg="1"/>
      <p:bldP spid="45067" grpId="0" animBg="1"/>
      <p:bldP spid="45067" grpId="1" animBg="1"/>
      <p:bldP spid="45067" grpId="2" animBg="1"/>
      <p:bldP spid="4506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7467600" cy="60692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400" dirty="0" smtClean="0"/>
              <a:t>Гласные и согласные </a:t>
            </a:r>
          </a:p>
          <a:p>
            <a:pPr>
              <a:buNone/>
            </a:pPr>
            <a:r>
              <a:rPr lang="ru-RU" sz="4400" dirty="0" smtClean="0"/>
              <a:t>Бывают такие опасные:</a:t>
            </a:r>
          </a:p>
          <a:p>
            <a:pPr>
              <a:buNone/>
            </a:pPr>
            <a:r>
              <a:rPr lang="ru-RU" sz="4400" dirty="0" smtClean="0"/>
              <a:t>Звук очень ясно</a:t>
            </a:r>
          </a:p>
          <a:p>
            <a:pPr>
              <a:buNone/>
            </a:pPr>
            <a:r>
              <a:rPr lang="ru-RU" sz="4400" dirty="0" smtClean="0"/>
              <a:t>слышится,</a:t>
            </a:r>
          </a:p>
          <a:p>
            <a:pPr>
              <a:buNone/>
            </a:pPr>
            <a:r>
              <a:rPr lang="ru-RU" sz="4400" dirty="0" smtClean="0"/>
              <a:t>А буква другая пишется.</a:t>
            </a:r>
          </a:p>
          <a:p>
            <a:pPr>
              <a:buNone/>
            </a:pPr>
            <a:endParaRPr lang="ru-RU" sz="4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sz="4400" dirty="0" smtClean="0"/>
              <a:t> Безударный хитрый гласный,</a:t>
            </a:r>
          </a:p>
          <a:p>
            <a:pPr>
              <a:buNone/>
            </a:pPr>
            <a:r>
              <a:rPr lang="ru-RU" sz="4400" dirty="0" smtClean="0"/>
              <a:t> Слышим мы его прекрасно.</a:t>
            </a:r>
          </a:p>
          <a:p>
            <a:pPr>
              <a:buNone/>
            </a:pPr>
            <a:r>
              <a:rPr lang="ru-RU" sz="4400" dirty="0" smtClean="0"/>
              <a:t> А в письме какая буква?</a:t>
            </a:r>
          </a:p>
          <a:p>
            <a:pPr>
              <a:buNone/>
            </a:pPr>
            <a:r>
              <a:rPr lang="ru-RU" sz="4400" dirty="0" smtClean="0"/>
              <a:t> Здесь поможет нам наука:</a:t>
            </a:r>
          </a:p>
          <a:p>
            <a:pPr>
              <a:buNone/>
            </a:pPr>
            <a:r>
              <a:rPr lang="ru-RU" sz="4400" dirty="0" smtClean="0"/>
              <a:t> Гласный встал под ударенье,</a:t>
            </a:r>
          </a:p>
          <a:p>
            <a:pPr>
              <a:buNone/>
            </a:pPr>
            <a:r>
              <a:rPr lang="ru-RU" sz="4400" dirty="0" smtClean="0"/>
              <a:t> Чтоб развеять все сомненья.</a:t>
            </a:r>
          </a:p>
          <a:p>
            <a:endParaRPr lang="ru-RU" sz="4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7467600" cy="61412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b="1" dirty="0" smtClean="0"/>
              <a:t>Оценка своей работы</a:t>
            </a:r>
            <a:endParaRPr lang="ru-RU" sz="3200" dirty="0" smtClean="0"/>
          </a:p>
          <a:p>
            <a:pPr>
              <a:buNone/>
            </a:pPr>
            <a:r>
              <a:rPr lang="ru-RU" sz="3200" dirty="0" smtClean="0"/>
              <a:t>Урок подошел к концу и я хочу сказать…</a:t>
            </a:r>
          </a:p>
          <a:p>
            <a:pPr>
              <a:buNone/>
            </a:pPr>
            <a:r>
              <a:rPr lang="ru-RU" sz="3200" dirty="0" smtClean="0"/>
              <a:t> </a:t>
            </a:r>
          </a:p>
          <a:p>
            <a:pPr lvl="0">
              <a:buNone/>
            </a:pPr>
            <a:r>
              <a:rPr lang="ru-RU" sz="3200" dirty="0" smtClean="0"/>
              <a:t>*За что могу похвалить себя</a:t>
            </a:r>
          </a:p>
          <a:p>
            <a:pPr lvl="0">
              <a:buNone/>
            </a:pPr>
            <a:r>
              <a:rPr lang="ru-RU" sz="3200" dirty="0" smtClean="0"/>
              <a:t>*Мне удалось…</a:t>
            </a:r>
          </a:p>
          <a:p>
            <a:pPr lvl="0">
              <a:buNone/>
            </a:pPr>
            <a:r>
              <a:rPr lang="ru-RU" sz="3200" dirty="0" smtClean="0"/>
              <a:t>*Мои достижения на уроке</a:t>
            </a:r>
          </a:p>
          <a:p>
            <a:pPr lvl="0">
              <a:buNone/>
            </a:pPr>
            <a:r>
              <a:rPr lang="ru-RU" sz="3200" dirty="0" smtClean="0"/>
              <a:t>*Своей работой на уроке доволен или нет?</a:t>
            </a:r>
          </a:p>
          <a:p>
            <a:pPr lvl="0">
              <a:buNone/>
            </a:pPr>
            <a:r>
              <a:rPr lang="ru-RU" sz="3200" dirty="0" smtClean="0"/>
              <a:t>*Что чувствовал?</a:t>
            </a:r>
          </a:p>
          <a:p>
            <a:pPr lvl="0">
              <a:buNone/>
            </a:pPr>
            <a:r>
              <a:rPr lang="ru-RU" sz="3200" dirty="0" smtClean="0"/>
              <a:t>*Что показалось важным?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147248" cy="5853264"/>
          </a:xfrm>
        </p:spPr>
        <p:txBody>
          <a:bodyPr/>
          <a:lstStyle/>
          <a:p>
            <a:pPr algn="ctr">
              <a:buNone/>
            </a:pPr>
            <a:r>
              <a:rPr lang="ru-RU" sz="4000" b="1" dirty="0" smtClean="0"/>
              <a:t>Итог урока</a:t>
            </a:r>
          </a:p>
          <a:p>
            <a:pPr>
              <a:buNone/>
            </a:pPr>
            <a:endParaRPr lang="ru-RU" sz="4000" dirty="0" smtClean="0"/>
          </a:p>
          <a:p>
            <a:pPr marL="742950" lvl="0" indent="-742950">
              <a:buFont typeface="+mj-lt"/>
              <a:buAutoNum type="arabicPeriod"/>
            </a:pPr>
            <a:r>
              <a:rPr lang="ru-RU" sz="4000" dirty="0" smtClean="0"/>
              <a:t>Какие задания понравились больше всего?</a:t>
            </a:r>
          </a:p>
          <a:p>
            <a:pPr marL="742950" lvl="0" indent="-742950">
              <a:buFont typeface="+mj-lt"/>
              <a:buAutoNum type="arabicPeriod"/>
            </a:pPr>
            <a:r>
              <a:rPr lang="ru-RU" sz="4000" dirty="0" smtClean="0"/>
              <a:t>Зачем был нужен этот урок?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УП. Рекомендации на дом. Слайд 15: </a:t>
            </a:r>
          </a:p>
          <a:p>
            <a:r>
              <a:rPr lang="ru-RU" dirty="0" smtClean="0"/>
              <a:t>В рабочих тетрадях можете выполнить на стр. 39-42 на закрепление пройденного материала: </a:t>
            </a:r>
          </a:p>
          <a:p>
            <a:r>
              <a:rPr lang="ru-RU" dirty="0" smtClean="0"/>
              <a:t>а) У кого были красные </a:t>
            </a:r>
            <a:r>
              <a:rPr lang="ru-RU" dirty="0" err="1" smtClean="0"/>
              <a:t>полосочки</a:t>
            </a:r>
            <a:r>
              <a:rPr lang="ru-RU" dirty="0" smtClean="0"/>
              <a:t> – Упр. 3</a:t>
            </a:r>
          </a:p>
          <a:p>
            <a:r>
              <a:rPr lang="ru-RU" dirty="0" smtClean="0"/>
              <a:t>Б) У кого были зеленые </a:t>
            </a:r>
            <a:r>
              <a:rPr lang="ru-RU" dirty="0" err="1" smtClean="0"/>
              <a:t>полосочки</a:t>
            </a:r>
            <a:r>
              <a:rPr lang="ru-RU" dirty="0" smtClean="0"/>
              <a:t> – Упр. 2</a:t>
            </a:r>
          </a:p>
          <a:p>
            <a:r>
              <a:rPr lang="ru-RU" dirty="0" smtClean="0"/>
              <a:t>В) Кто работал в парах -  Упр. 7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 hidden="1"/>
          <p:cNvSpPr>
            <a:spLocks noGrp="1"/>
          </p:cNvSpPr>
          <p:nvPr>
            <p:ph type="body" sz="half" idx="2"/>
          </p:nvPr>
        </p:nvSpPr>
        <p:spPr>
          <a:xfrm>
            <a:off x="2220570" y="5519379"/>
            <a:ext cx="5486400" cy="783758"/>
          </a:xfrm>
        </p:spPr>
        <p:txBody>
          <a:bodyPr bIns="41473">
            <a:normAutofit fontScale="92500"/>
          </a:bodyPr>
          <a:lstStyle/>
          <a:p>
            <a:r>
              <a:rPr lang="ru-RU" sz="4400" dirty="0" smtClean="0">
                <a:solidFill>
                  <a:srgbClr val="D60093"/>
                </a:solidFill>
              </a:rPr>
              <a:t>Спасибо за работу!</a:t>
            </a:r>
            <a:endParaRPr lang="ru-RU" sz="4400" dirty="0">
              <a:solidFill>
                <a:srgbClr val="D60093"/>
              </a:solidFill>
            </a:endParaRPr>
          </a:p>
        </p:txBody>
      </p:sp>
      <p:pic>
        <p:nvPicPr>
          <p:cNvPr id="7" name="Рисунок 6" descr="136b0a27-21f9-420f-b550-66a2f95736eb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23692" b="23692"/>
          <a:stretch>
            <a:fillRect/>
          </a:stretch>
        </p:blipFill>
        <p:spPr/>
      </p:pic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1436760" y="6172623"/>
            <a:ext cx="2024842" cy="545683"/>
          </a:xfrm>
        </p:spPr>
        <p:txBody>
          <a:bodyPr lIns="82945" tIns="41473" rIns="82945" bIns="41473"/>
          <a:lstStyle/>
          <a:p>
            <a:fld id="{B7F13AF6-C5FA-43B4-A644-2033F83D30BF}" type="datetime1">
              <a:rPr lang="ru-RU" smtClean="0"/>
              <a:pPr/>
              <a:t>16.04.2016</a:t>
            </a:fld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lIns="82945" tIns="41473" rIns="82945" bIns="41473"/>
          <a:lstStyle/>
          <a:p>
            <a:fld id="{646408B2-D7F1-41D1-B7C8-DF93CCC650A1}" type="slidenum">
              <a:rPr lang="ru-RU" smtClean="0"/>
              <a:pPr/>
              <a:t>16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lIns="82945" tIns="41473" rIns="82945" bIns="41473">
            <a:normAutofit fontScale="90000"/>
          </a:bodyPr>
          <a:lstStyle/>
          <a:p>
            <a:r>
              <a:rPr lang="ru-RU" sz="4400" dirty="0" smtClean="0">
                <a:solidFill>
                  <a:srgbClr val="D60093"/>
                </a:solidFill>
              </a:rPr>
              <a:t>Спасибо за работу!</a:t>
            </a:r>
            <a:endParaRPr lang="ru-RU" sz="4400" dirty="0">
              <a:solidFill>
                <a:srgbClr val="D60093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1628800"/>
            <a:ext cx="7467600" cy="4873752"/>
          </a:xfrm>
        </p:spPr>
        <p:txBody>
          <a:bodyPr/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ru-RU" sz="4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 готовы секреты русского письма открывать?</a:t>
            </a:r>
            <a:endParaRPr lang="ru-RU" sz="4400" dirty="0" smtClean="0"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ru-RU" sz="4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Ум и смекалку не забыли взять?</a:t>
            </a:r>
            <a:endParaRPr lang="ru-RU" sz="4400" dirty="0" smtClean="0"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ru-RU" sz="4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Постараетесь всё понять?</a:t>
            </a:r>
            <a:endParaRPr lang="ru-RU" sz="4400" dirty="0" smtClean="0"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ru-RU" sz="4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 грамотно будете писать?</a:t>
            </a:r>
            <a:endParaRPr lang="ru-RU" sz="4400" dirty="0" smtClean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То я в клетку, </a:t>
            </a:r>
            <a:br>
              <a:rPr lang="ru-RU" dirty="0" smtClean="0"/>
            </a:br>
            <a:r>
              <a:rPr lang="ru-RU" dirty="0" smtClean="0"/>
              <a:t>    То в линейку. </a:t>
            </a:r>
            <a:br>
              <a:rPr lang="ru-RU" dirty="0" smtClean="0"/>
            </a:br>
            <a:r>
              <a:rPr lang="ru-RU" dirty="0" smtClean="0"/>
              <a:t>    Написать по ним </a:t>
            </a:r>
            <a:br>
              <a:rPr lang="ru-RU" dirty="0" smtClean="0"/>
            </a:br>
            <a:r>
              <a:rPr lang="ru-RU" dirty="0" smtClean="0"/>
              <a:t>    Сумей-ка! </a:t>
            </a:r>
            <a:br>
              <a:rPr lang="ru-RU" dirty="0" smtClean="0"/>
            </a:br>
            <a:r>
              <a:rPr lang="ru-RU" dirty="0" smtClean="0"/>
              <a:t>    Можешь и нарисовать… </a:t>
            </a:r>
            <a:br>
              <a:rPr lang="ru-RU" dirty="0" smtClean="0"/>
            </a:br>
            <a:r>
              <a:rPr lang="ru-RU" dirty="0" smtClean="0"/>
              <a:t>    Что такое я? </a:t>
            </a:r>
          </a:p>
          <a:p>
            <a:pPr>
              <a:buNone/>
            </a:pPr>
            <a:r>
              <a:rPr lang="ru-RU" dirty="0" smtClean="0"/>
              <a:t>                                  (т…</a:t>
            </a:r>
            <a:r>
              <a:rPr lang="ru-RU" dirty="0" err="1" smtClean="0"/>
              <a:t>традь</a:t>
            </a:r>
            <a:r>
              <a:rPr lang="ru-RU" dirty="0" smtClean="0"/>
              <a:t>)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8612" name="Picture 4" descr="http://resbash.ru/foto_news/2015/8/1878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7" y="4653136"/>
            <a:ext cx="2904188" cy="1524819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0344" y="1484784"/>
            <a:ext cx="8733656" cy="4093915"/>
          </a:xfrm>
        </p:spPr>
        <p:txBody>
          <a:bodyPr/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dirty="0" smtClean="0"/>
              <a:t>          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Он и чертит, и рисует,</a:t>
            </a:r>
            <a:endParaRPr lang="ru-RU" sz="800" dirty="0" smtClean="0"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А сегодня вечерком</a:t>
            </a:r>
            <a:endParaRPr lang="ru-RU" sz="800" dirty="0" smtClean="0"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Он раскрасит мне альбом. 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(к…р…</a:t>
            </a:r>
            <a:r>
              <a:rPr lang="ru-RU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ндаш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                     </a:t>
            </a:r>
            <a:endParaRPr lang="ru-RU" sz="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355976" y="6492875"/>
            <a:ext cx="2350681" cy="3651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7586" name="Picture 2" descr="http://katushkin.ru/imgcache2/avatar-sq130/14/29/2591518b8dc3330a2be30e7e2690-12449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4653136"/>
            <a:ext cx="1238250" cy="1238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Сама пестрая, ест зеленое, дает белое.</a:t>
            </a:r>
          </a:p>
          <a:p>
            <a:pPr>
              <a:buNone/>
            </a:pPr>
            <a:r>
              <a:rPr lang="ru-RU" b="1" dirty="0" smtClean="0"/>
              <a:t>                                 (к…</a:t>
            </a:r>
            <a:r>
              <a:rPr lang="ru-RU" b="1" dirty="0" err="1" smtClean="0"/>
              <a:t>рова</a:t>
            </a:r>
            <a:r>
              <a:rPr lang="ru-RU" b="1" dirty="0" smtClean="0"/>
              <a:t>)</a:t>
            </a:r>
            <a:r>
              <a:rPr lang="ru-RU" dirty="0" smtClean="0"/>
              <a:t>      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6562" name="Picture 2" descr="http://cdn.bolshoyvopros.ru/files/users/images/a5/fc/a5fc904d80a2bad286e474a0a75a5c9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912" y="2636912"/>
            <a:ext cx="4960268" cy="3432821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 Если б не было его,</a:t>
            </a:r>
            <a:br>
              <a:rPr lang="ru-RU" dirty="0" smtClean="0"/>
            </a:br>
            <a:r>
              <a:rPr lang="ru-RU" dirty="0" smtClean="0"/>
              <a:t>     Не сказал бы ничего.</a:t>
            </a:r>
          </a:p>
          <a:p>
            <a:pPr>
              <a:buNone/>
            </a:pPr>
            <a:r>
              <a:rPr lang="ru-RU" b="1" dirty="0" smtClean="0"/>
              <a:t>                       (…зык)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788024" y="3284984"/>
            <a:ext cx="3312368" cy="357301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5538" name="Picture 2" descr="http://go4.imgsmail.ru/imgpreview?key=3aa5de66a4b6067f&amp;mb=imgdb_preview_154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4653136"/>
            <a:ext cx="2600325" cy="14001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Летом вырастает, осенью опадает.</a:t>
            </a:r>
          </a:p>
          <a:p>
            <a:pPr>
              <a:buNone/>
            </a:pPr>
            <a:r>
              <a:rPr lang="ru-RU" b="1" dirty="0" smtClean="0"/>
              <a:t>                    (л…сток)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4514" name="Picture 2" descr="http://www.publicdomainpictures.net/pictures/10000/velka/1-119237399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3140743"/>
            <a:ext cx="5112568" cy="34070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i="1" dirty="0" smtClean="0"/>
              <a:t>        </a:t>
            </a:r>
          </a:p>
          <a:p>
            <a:pPr>
              <a:buNone/>
            </a:pPr>
            <a:endParaRPr lang="ru-RU" i="1" dirty="0" smtClean="0"/>
          </a:p>
          <a:p>
            <a:pPr>
              <a:buNone/>
            </a:pPr>
            <a:r>
              <a:rPr lang="ru-RU" i="1" dirty="0" smtClean="0"/>
              <a:t>          т</a:t>
            </a:r>
            <a:r>
              <a:rPr lang="ru-RU" i="1" dirty="0" smtClean="0">
                <a:solidFill>
                  <a:srgbClr val="FF0000"/>
                </a:solidFill>
              </a:rPr>
              <a:t>е</a:t>
            </a:r>
            <a:r>
              <a:rPr lang="ru-RU" i="1" dirty="0" smtClean="0"/>
              <a:t>традь  к</a:t>
            </a:r>
            <a:r>
              <a:rPr lang="ru-RU" i="1" dirty="0" smtClean="0">
                <a:solidFill>
                  <a:srgbClr val="FF0000"/>
                </a:solidFill>
              </a:rPr>
              <a:t>а</a:t>
            </a:r>
            <a:r>
              <a:rPr lang="ru-RU" i="1" dirty="0" smtClean="0"/>
              <a:t>р</a:t>
            </a:r>
            <a:r>
              <a:rPr lang="ru-RU" i="1" dirty="0" smtClean="0">
                <a:solidFill>
                  <a:srgbClr val="FF0000"/>
                </a:solidFill>
              </a:rPr>
              <a:t>а</a:t>
            </a:r>
            <a:r>
              <a:rPr lang="ru-RU" i="1" dirty="0" smtClean="0"/>
              <a:t>ндаш   к</a:t>
            </a:r>
            <a:r>
              <a:rPr lang="ru-RU" i="1" dirty="0" smtClean="0">
                <a:solidFill>
                  <a:srgbClr val="FF0000"/>
                </a:solidFill>
              </a:rPr>
              <a:t>о</a:t>
            </a:r>
            <a:r>
              <a:rPr lang="ru-RU" i="1" dirty="0" smtClean="0"/>
              <a:t>рова  </a:t>
            </a:r>
            <a:r>
              <a:rPr lang="ru-RU" i="1" dirty="0" smtClean="0">
                <a:solidFill>
                  <a:srgbClr val="FF0000"/>
                </a:solidFill>
              </a:rPr>
              <a:t>я</a:t>
            </a:r>
            <a:r>
              <a:rPr lang="ru-RU" i="1" dirty="0" smtClean="0"/>
              <a:t>зык  </a:t>
            </a:r>
          </a:p>
          <a:p>
            <a:pPr>
              <a:buNone/>
            </a:pPr>
            <a:r>
              <a:rPr lang="ru-RU" i="1" dirty="0" smtClean="0"/>
              <a:t>                              </a:t>
            </a:r>
          </a:p>
          <a:p>
            <a:pPr>
              <a:buNone/>
            </a:pPr>
            <a:r>
              <a:rPr lang="ru-RU" i="1" dirty="0" smtClean="0"/>
              <a:t>          л</a:t>
            </a:r>
            <a:r>
              <a:rPr lang="ru-RU" i="1" dirty="0" smtClean="0">
                <a:solidFill>
                  <a:srgbClr val="FF0000"/>
                </a:solidFill>
              </a:rPr>
              <a:t>и</a:t>
            </a:r>
            <a:r>
              <a:rPr lang="ru-RU" i="1" dirty="0" smtClean="0"/>
              <a:t>сток</a:t>
            </a:r>
            <a:endParaRPr lang="ru-RU" i="1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Проверка: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4953000"/>
            <a:ext cx="8229600" cy="1524000"/>
          </a:xfrm>
          <a:solidFill>
            <a:srgbClr val="00FF00"/>
          </a:solidFill>
        </p:spPr>
        <p:txBody>
          <a:bodyPr>
            <a:normAutofit fontScale="92500"/>
          </a:bodyPr>
          <a:lstStyle/>
          <a:p>
            <a:pPr eaLnBrk="1" hangingPunct="1">
              <a:defRPr/>
            </a:pPr>
            <a:r>
              <a:rPr lang="ru-RU" altLang="ru-RU" sz="4000">
                <a:solidFill>
                  <a:schemeClr val="bg2"/>
                </a:solidFill>
              </a:rPr>
              <a:t>Научиться проверять безударные гласные в словах.</a:t>
            </a:r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340768"/>
            <a:ext cx="9144000" cy="2304256"/>
          </a:xfrm>
          <a:solidFill>
            <a:srgbClr val="00FF00"/>
          </a:solidFill>
          <a:ln>
            <a:solidFill>
              <a:srgbClr val="00FF00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altLang="ru-RU" sz="4800" dirty="0" smtClean="0"/>
              <a:t>Ударные и безударные </a:t>
            </a:r>
            <a:r>
              <a:rPr lang="ru-RU" altLang="ru-RU" sz="4800" dirty="0" smtClean="0">
                <a:solidFill>
                  <a:schemeClr val="bg2"/>
                </a:solidFill>
              </a:rPr>
              <a:t>гласные звуки. Обозначение их буквами.</a:t>
            </a:r>
            <a:endParaRPr lang="ru-RU" altLang="ru-RU" sz="4800" dirty="0">
              <a:solidFill>
                <a:schemeClr val="bg2"/>
              </a:solidFill>
            </a:endParaRPr>
          </a:p>
        </p:txBody>
      </p:sp>
      <p:sp>
        <p:nvSpPr>
          <p:cNvPr id="5124" name="WordArt 4"/>
          <p:cNvSpPr>
            <a:spLocks noChangeArrowheads="1" noChangeShapeType="1" noTextEdit="1"/>
          </p:cNvSpPr>
          <p:nvPr/>
        </p:nvSpPr>
        <p:spPr bwMode="auto">
          <a:xfrm>
            <a:off x="1447800" y="0"/>
            <a:ext cx="5715000" cy="1524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66"/>
                </a:solidFill>
                <a:latin typeface="Impact"/>
              </a:rPr>
              <a:t>Тема урока:</a:t>
            </a:r>
          </a:p>
        </p:txBody>
      </p:sp>
      <p:sp>
        <p:nvSpPr>
          <p:cNvPr id="5125" name="WordArt 5"/>
          <p:cNvSpPr>
            <a:spLocks noChangeArrowheads="1" noChangeShapeType="1" noTextEdit="1"/>
          </p:cNvSpPr>
          <p:nvPr/>
        </p:nvSpPr>
        <p:spPr bwMode="auto">
          <a:xfrm>
            <a:off x="1619672" y="3573016"/>
            <a:ext cx="6172200" cy="1524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66"/>
                </a:solidFill>
                <a:latin typeface="Impact"/>
              </a:rPr>
              <a:t>Цель урока: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3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430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 animBg="1"/>
      <p:bldP spid="43010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139</TotalTime>
  <Words>263</Words>
  <Application>Microsoft Office PowerPoint</Application>
  <PresentationFormat>Экран (4:3)</PresentationFormat>
  <Paragraphs>67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Открытая</vt:lpstr>
      <vt:lpstr>Открытый урок по русскому языку в 1 классе Учитель: Ирхина Ирина Владимировна  </vt:lpstr>
      <vt:lpstr>Слайд 2</vt:lpstr>
      <vt:lpstr>Слайд 3</vt:lpstr>
      <vt:lpstr>Слайд 4</vt:lpstr>
      <vt:lpstr>Слайд 5</vt:lpstr>
      <vt:lpstr>Слайд 6</vt:lpstr>
      <vt:lpstr>Слайд 7</vt:lpstr>
      <vt:lpstr>Проверка:</vt:lpstr>
      <vt:lpstr>Ударные и безударные гласные звуки. Обозначение их буквами.</vt:lpstr>
      <vt:lpstr>Слайд 10</vt:lpstr>
      <vt:lpstr>Слайд 11</vt:lpstr>
      <vt:lpstr>Слайд 12</vt:lpstr>
      <vt:lpstr>Слайд 13</vt:lpstr>
      <vt:lpstr>Слайд 14</vt:lpstr>
      <vt:lpstr>Слайд 15</vt:lpstr>
      <vt:lpstr>Спасибо за работу!</vt:lpstr>
    </vt:vector>
  </TitlesOfParts>
  <Company>Школа № 6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Учитель</dc:creator>
  <cp:lastModifiedBy>User</cp:lastModifiedBy>
  <cp:revision>17</cp:revision>
  <dcterms:created xsi:type="dcterms:W3CDTF">2014-01-20T05:15:09Z</dcterms:created>
  <dcterms:modified xsi:type="dcterms:W3CDTF">2016-04-16T10:20:43Z</dcterms:modified>
</cp:coreProperties>
</file>