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8" r:id="rId2"/>
    <p:sldId id="266" r:id="rId3"/>
    <p:sldId id="267" r:id="rId4"/>
    <p:sldId id="260" r:id="rId5"/>
    <p:sldId id="275" r:id="rId6"/>
    <p:sldId id="276" r:id="rId7"/>
    <p:sldId id="279" r:id="rId8"/>
    <p:sldId id="277" r:id="rId9"/>
    <p:sldId id="278" r:id="rId10"/>
    <p:sldId id="270" r:id="rId11"/>
    <p:sldId id="280" r:id="rId12"/>
    <p:sldId id="265" r:id="rId13"/>
    <p:sldId id="259" r:id="rId14"/>
    <p:sldId id="282" r:id="rId15"/>
    <p:sldId id="283" r:id="rId16"/>
    <p:sldId id="291" r:id="rId17"/>
    <p:sldId id="286" r:id="rId18"/>
    <p:sldId id="263" r:id="rId19"/>
    <p:sldId id="292" r:id="rId20"/>
    <p:sldId id="288" r:id="rId21"/>
    <p:sldId id="296" r:id="rId22"/>
    <p:sldId id="293" r:id="rId23"/>
    <p:sldId id="294" r:id="rId24"/>
    <p:sldId id="29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0" autoAdjust="0"/>
    <p:restoredTop sz="94660"/>
  </p:normalViewPr>
  <p:slideViewPr>
    <p:cSldViewPr>
      <p:cViewPr varScale="1">
        <p:scale>
          <a:sx n="78" d="100"/>
          <a:sy n="78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2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2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2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2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2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2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2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2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2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 advClick="0" advTm="20000"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34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5" Type="http://schemas.openxmlformats.org/officeDocument/2006/relationships/image" Target="../media/image36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00002" y="4714884"/>
            <a:ext cx="8643998" cy="178595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2400" b="0" cap="none" spc="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Учитель биологии – Тихонова Т.П.</a:t>
            </a:r>
          </a:p>
          <a:p>
            <a:pPr algn="l">
              <a:spcBef>
                <a:spcPts val="0"/>
              </a:spcBef>
            </a:pPr>
            <a:r>
              <a:rPr lang="ru-RU" sz="2400" b="0" cap="none" spc="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Учитель физической культуры – </a:t>
            </a:r>
            <a:r>
              <a:rPr lang="ru-RU" sz="2400" b="0" cap="none" spc="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ЧурбановаВ.Н</a:t>
            </a:r>
            <a:r>
              <a:rPr lang="ru-RU" sz="2400" b="0" cap="none" spc="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ru-RU" sz="2400" b="0" cap="none" spc="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Учитель английского языка – </a:t>
            </a:r>
            <a:r>
              <a:rPr lang="ru-RU" sz="2400" b="0" cap="none" spc="0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ПоповаЕ.А</a:t>
            </a:r>
            <a:r>
              <a:rPr lang="ru-RU" sz="2400" b="0" cap="none" spc="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ru-RU" sz="2400" b="0" cap="none" spc="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МБОУ гимназия №1 города Белово Кемеровской области</a:t>
            </a:r>
          </a:p>
          <a:p>
            <a:pPr algn="l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8429716" cy="1752600"/>
          </a:xfrm>
        </p:spPr>
        <p:txBody>
          <a:bodyPr>
            <a:normAutofit fontScale="90000"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Интегрированный урок в 8 классе по биологии, </a:t>
            </a:r>
            <a:br>
              <a:rPr lang="ru-RU" sz="3200" b="1" cap="all" dirty="0" smtClean="0">
                <a:ln w="900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r>
              <a:rPr lang="ru-RU" sz="3200" b="1" cap="all" dirty="0" smtClean="0">
                <a:ln w="900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физической культуре и английскому языку</a:t>
            </a:r>
            <a:endParaRPr lang="ru-RU" sz="3200" b="1" cap="all" dirty="0">
              <a:ln w="900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 advTm="2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Свойства и функции мышц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Свойства мышц: </a:t>
            </a:r>
            <a:r>
              <a:rPr lang="ru-RU" sz="2400" dirty="0" smtClean="0">
                <a:latin typeface="Calibri" pitchFamily="34" charset="0"/>
              </a:rPr>
              <a:t>возбудимость и сократимость</a:t>
            </a:r>
          </a:p>
          <a:p>
            <a:pPr>
              <a:buClr>
                <a:schemeClr val="accent1">
                  <a:lumMod val="75000"/>
                </a:schemeClr>
              </a:buClr>
              <a:buNone/>
            </a:pPr>
            <a:endParaRPr lang="ru-RU" sz="2400" dirty="0" smtClean="0">
              <a:latin typeface="Calibri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Функции мышц:</a:t>
            </a:r>
          </a:p>
          <a:p>
            <a:pPr>
              <a:buNone/>
            </a:pPr>
            <a:r>
              <a:rPr lang="ru-RU" sz="2400" dirty="0" smtClean="0">
                <a:latin typeface="Calibri" pitchFamily="34" charset="0"/>
              </a:rPr>
              <a:t>1. </a:t>
            </a:r>
            <a:r>
              <a:rPr lang="ru-RU" sz="2400" b="1" dirty="0" smtClean="0">
                <a:latin typeface="Calibri" pitchFamily="34" charset="0"/>
              </a:rPr>
              <a:t>Энергетическая </a:t>
            </a:r>
            <a:r>
              <a:rPr lang="ru-RU" sz="2400" dirty="0" smtClean="0">
                <a:latin typeface="Calibri" pitchFamily="34" charset="0"/>
              </a:rPr>
              <a:t>- превращает химическую энергию  в механическую и тепловую;</a:t>
            </a:r>
          </a:p>
          <a:p>
            <a:pPr>
              <a:buNone/>
            </a:pPr>
            <a:r>
              <a:rPr lang="ru-RU" sz="2400" dirty="0" smtClean="0">
                <a:latin typeface="Calibri" pitchFamily="34" charset="0"/>
              </a:rPr>
              <a:t>2. </a:t>
            </a:r>
            <a:r>
              <a:rPr lang="ru-RU" sz="2400" b="1" dirty="0" smtClean="0">
                <a:latin typeface="Calibri" pitchFamily="34" charset="0"/>
              </a:rPr>
              <a:t>Двигательная </a:t>
            </a:r>
            <a:r>
              <a:rPr lang="ru-RU" sz="2400" dirty="0" smtClean="0">
                <a:latin typeface="Calibri" pitchFamily="34" charset="0"/>
              </a:rPr>
              <a:t>– обеспечивает передвижение тела в пространстве;</a:t>
            </a:r>
          </a:p>
          <a:p>
            <a:pPr>
              <a:buNone/>
            </a:pPr>
            <a:r>
              <a:rPr lang="ru-RU" sz="2400" dirty="0" smtClean="0">
                <a:latin typeface="Calibri" pitchFamily="34" charset="0"/>
              </a:rPr>
              <a:t>3. </a:t>
            </a:r>
            <a:r>
              <a:rPr lang="ru-RU" sz="2400" b="1" dirty="0" smtClean="0">
                <a:latin typeface="Calibri" pitchFamily="34" charset="0"/>
              </a:rPr>
              <a:t>Защитная</a:t>
            </a:r>
            <a:r>
              <a:rPr lang="ru-RU" sz="2400" dirty="0" smtClean="0">
                <a:latin typeface="Calibri" pitchFamily="34" charset="0"/>
              </a:rPr>
              <a:t> – создает полости тела для защиты внутренних органов (брюшная полость);</a:t>
            </a:r>
          </a:p>
          <a:p>
            <a:pPr>
              <a:buNone/>
            </a:pPr>
            <a:r>
              <a:rPr lang="ru-RU" sz="2400" dirty="0" smtClean="0">
                <a:latin typeface="Calibri" pitchFamily="34" charset="0"/>
              </a:rPr>
              <a:t>4. </a:t>
            </a:r>
            <a:r>
              <a:rPr lang="ru-RU" sz="2400" b="1" dirty="0" smtClean="0">
                <a:latin typeface="Calibri" pitchFamily="34" charset="0"/>
              </a:rPr>
              <a:t>Формообразующая</a:t>
            </a:r>
            <a:r>
              <a:rPr lang="ru-RU" sz="2400" dirty="0" smtClean="0">
                <a:latin typeface="Calibri" pitchFamily="34" charset="0"/>
              </a:rPr>
              <a:t> – определяет форму и размеры тела.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75895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Разминка</a:t>
            </a:r>
            <a:endParaRPr lang="ru-RU" sz="6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 fontAlgn="base">
              <a:buNone/>
            </a:pP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Разминка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—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это комплексная подготовка тела к предстоящей физической нагрузке</a:t>
            </a:r>
            <a:endParaRPr lang="ru-RU" sz="2800" dirty="0" smtClean="0">
              <a:latin typeface="Calibri" pitchFamily="34" charset="0"/>
            </a:endParaRPr>
          </a:p>
          <a:p>
            <a:pPr algn="ctr" fontAlgn="base">
              <a:buNone/>
            </a:pPr>
            <a:endParaRPr lang="ru-RU" sz="2400" i="1" dirty="0" smtClean="0"/>
          </a:p>
          <a:p>
            <a:endParaRPr lang="ru-RU" dirty="0"/>
          </a:p>
        </p:txBody>
      </p:sp>
      <p:pic>
        <p:nvPicPr>
          <p:cNvPr id="4" name="Picture 2" descr="C:\Users\WWW\Desktop\razminka-pered-trenirovk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43182"/>
            <a:ext cx="6120680" cy="3657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4929198"/>
            <a:ext cx="6000792" cy="1219200"/>
          </a:xfrm>
        </p:spPr>
        <p:txBody>
          <a:bodyPr/>
          <a:lstStyle/>
          <a:p>
            <a:r>
              <a:rPr lang="ru-RU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Выводы: </a:t>
            </a:r>
            <a:r>
              <a:rPr lang="ru-RU" sz="1800" dirty="0" smtClean="0">
                <a:latin typeface="Calibri" pitchFamily="34" charset="0"/>
              </a:rPr>
              <a:t>в результате разминки улучшается нервно-мышечное взаимодействие, увеличивается скорость реакций, точность и координация движений, облегчается протекание процессов обучения новым двигательным навыкам.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 </a:t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6" name="Рисунок 5" descr="4E00DA0B-F055-23B3-CFB6-A371D8F75D3D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lum bright="10000" contrast="-10000"/>
          </a:blip>
          <a:srcRect l="4135" r="413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785794"/>
            <a:ext cx="2643206" cy="546260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Для чего необходима разминка?</a:t>
            </a:r>
          </a:p>
          <a:p>
            <a:pPr>
              <a:buClr>
                <a:schemeClr val="bg2">
                  <a:lumMod val="10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Помогает психологически настроиться на предстоящие нагрузки и дает возможность почувствовать подвижность в суставах;</a:t>
            </a:r>
          </a:p>
          <a:p>
            <a:pPr>
              <a:buClr>
                <a:schemeClr val="bg2">
                  <a:lumMod val="10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Подготавливает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сердечно-сосудистую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и мышечную системы; </a:t>
            </a:r>
          </a:p>
          <a:p>
            <a:pPr>
              <a:buClr>
                <a:schemeClr val="bg2">
                  <a:lumMod val="10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Вырабатывает тепло в мышцах и сочлененных тканях, что делает их более гибкими и устойчивыми к повреждениям.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2714644" cy="1500198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Какие мышцы работают при  прыжках на скакалке?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2428868"/>
            <a:ext cx="2714644" cy="3697295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Мышцы нижних  конечностей, верхних конечностей и туловища</a:t>
            </a:r>
          </a:p>
          <a:p>
            <a:endParaRPr lang="ru-RU" sz="1800" b="1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Основные нагрузки    (60-70%) при прыжках приходятся на икроножные мышцы, расположенные с задней стороны ноги, между коленом и щиколоткой.</a:t>
            </a:r>
            <a:endParaRPr lang="ru-RU" sz="18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Содержимое 4" descr="Скакалка-—-какие-мышцы-задействованы-больше-всего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214422"/>
            <a:ext cx="3000396" cy="4500594"/>
          </a:xfrm>
        </p:spPr>
      </p:pic>
      <p:pic>
        <p:nvPicPr>
          <p:cNvPr id="7" name="Рисунок 6" descr="804x804x71h0tzp96ol._sl1500_-804x804.jpg.pagespeed.ic.LCLJaSoUw2.jpg"/>
          <p:cNvPicPr>
            <a:picLocks noChangeAspect="1"/>
          </p:cNvPicPr>
          <p:nvPr/>
        </p:nvPicPr>
        <p:blipFill>
          <a:blip r:embed="rId3" cstate="print"/>
          <a:srcRect l="26042" r="16666"/>
          <a:stretch>
            <a:fillRect/>
          </a:stretch>
        </p:blipFill>
        <p:spPr>
          <a:xfrm>
            <a:off x="6072198" y="1071546"/>
            <a:ext cx="2786049" cy="486288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lide-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783" t="10347" r="2804" b="24028"/>
          <a:stretch>
            <a:fillRect/>
          </a:stretch>
        </p:blipFill>
        <p:spPr>
          <a:xfrm>
            <a:off x="500034" y="1785926"/>
            <a:ext cx="8215370" cy="42379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34400" cy="92869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Мышцы сгибатели и разгибатели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7950" y="2857496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itchFamily="34" charset="0"/>
              </a:rPr>
              <a:t>Мышца-сгибатель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5572132" y="3214686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28926" y="5357826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itchFamily="34" charset="0"/>
              </a:rPr>
              <a:t>Мышца-разгибатель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 flipH="1" flipV="1">
            <a:off x="3929058" y="4286256"/>
            <a:ext cx="1214446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198810" cy="4572000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chemeClr val="accent1">
                  <a:lumMod val="75000"/>
                </a:schemeClr>
              </a:buClr>
            </a:pPr>
            <a:r>
              <a:rPr lang="ru-RU" dirty="0" smtClean="0">
                <a:latin typeface="Calibri" pitchFamily="34" charset="0"/>
              </a:rPr>
              <a:t>Дельтовидная                                     </a:t>
            </a:r>
            <a:endParaRPr lang="ru-RU" i="1" dirty="0" smtClean="0">
              <a:latin typeface="Calibri" pitchFamily="34" charset="0"/>
            </a:endParaRPr>
          </a:p>
          <a:p>
            <a:pPr lvl="0">
              <a:buClr>
                <a:schemeClr val="accent1">
                  <a:lumMod val="75000"/>
                </a:schemeClr>
              </a:buClr>
            </a:pPr>
            <a:r>
              <a:rPr lang="ru-RU" dirty="0" smtClean="0">
                <a:latin typeface="Calibri" pitchFamily="34" charset="0"/>
              </a:rPr>
              <a:t>Бицепс                                                 </a:t>
            </a:r>
            <a:endParaRPr lang="ru-RU" i="1" dirty="0" smtClean="0">
              <a:latin typeface="Calibri" pitchFamily="34" charset="0"/>
            </a:endParaRPr>
          </a:p>
          <a:p>
            <a:pPr lvl="0">
              <a:buClr>
                <a:schemeClr val="accent1">
                  <a:lumMod val="75000"/>
                </a:schemeClr>
              </a:buClr>
            </a:pPr>
            <a:r>
              <a:rPr lang="ru-RU" dirty="0" smtClean="0">
                <a:latin typeface="Calibri" pitchFamily="34" charset="0"/>
              </a:rPr>
              <a:t>Трёхглавая                                          </a:t>
            </a:r>
            <a:endParaRPr lang="ru-RU" i="1" dirty="0" smtClean="0">
              <a:latin typeface="Calibri" pitchFamily="34" charset="0"/>
            </a:endParaRPr>
          </a:p>
          <a:p>
            <a:pPr lvl="0">
              <a:buClr>
                <a:schemeClr val="accent1">
                  <a:lumMod val="75000"/>
                </a:schemeClr>
              </a:buClr>
            </a:pPr>
            <a:r>
              <a:rPr lang="ru-RU" dirty="0" smtClean="0">
                <a:latin typeface="Calibri" pitchFamily="34" charset="0"/>
              </a:rPr>
              <a:t>Лучевая                                            </a:t>
            </a:r>
            <a:endParaRPr lang="ru-RU" i="1" dirty="0" smtClean="0">
              <a:latin typeface="Calibri" pitchFamily="34" charset="0"/>
            </a:endParaRPr>
          </a:p>
          <a:p>
            <a:pPr lvl="0">
              <a:buClr>
                <a:schemeClr val="accent1">
                  <a:lumMod val="75000"/>
                </a:schemeClr>
              </a:buClr>
            </a:pPr>
            <a:r>
              <a:rPr lang="ru-RU" dirty="0" smtClean="0">
                <a:latin typeface="Calibri" pitchFamily="34" charset="0"/>
              </a:rPr>
              <a:t>Локтевая                                              </a:t>
            </a:r>
            <a:endParaRPr lang="ru-RU" i="1" dirty="0" smtClean="0">
              <a:latin typeface="Calibri" pitchFamily="34" charset="0"/>
            </a:endParaRPr>
          </a:p>
          <a:p>
            <a:pPr lvl="0">
              <a:buClr>
                <a:schemeClr val="accent1">
                  <a:lumMod val="75000"/>
                </a:schemeClr>
              </a:buClr>
            </a:pPr>
            <a:r>
              <a:rPr lang="ru-RU" dirty="0" smtClean="0">
                <a:latin typeface="Calibri" pitchFamily="34" charset="0"/>
              </a:rPr>
              <a:t>Подвздошно-поясничная                    </a:t>
            </a:r>
            <a:endParaRPr lang="ru-RU" i="1" dirty="0" smtClean="0">
              <a:latin typeface="Calibri" pitchFamily="34" charset="0"/>
            </a:endParaRPr>
          </a:p>
          <a:p>
            <a:pPr lvl="0">
              <a:buClr>
                <a:schemeClr val="accent1">
                  <a:lumMod val="75000"/>
                </a:schemeClr>
              </a:buClr>
            </a:pPr>
            <a:r>
              <a:rPr lang="ru-RU" dirty="0" smtClean="0">
                <a:latin typeface="Calibri" pitchFamily="34" charset="0"/>
              </a:rPr>
              <a:t>Ягодичная                                           </a:t>
            </a:r>
            <a:endParaRPr lang="ru-RU" i="1" dirty="0" smtClean="0">
              <a:latin typeface="Calibri" pitchFamily="34" charset="0"/>
            </a:endParaRPr>
          </a:p>
          <a:p>
            <a:pPr lvl="0">
              <a:buClr>
                <a:schemeClr val="accent1">
                  <a:lumMod val="75000"/>
                </a:schemeClr>
              </a:buClr>
            </a:pPr>
            <a:r>
              <a:rPr lang="ru-RU" dirty="0" smtClean="0">
                <a:latin typeface="Calibri" pitchFamily="34" charset="0"/>
              </a:rPr>
              <a:t>Портняжная                                       </a:t>
            </a:r>
            <a:endParaRPr lang="ru-RU" i="1" dirty="0" smtClean="0">
              <a:latin typeface="Calibri" pitchFamily="34" charset="0"/>
            </a:endParaRPr>
          </a:p>
          <a:p>
            <a:pPr lvl="0">
              <a:buClr>
                <a:schemeClr val="accent1">
                  <a:lumMod val="75000"/>
                </a:schemeClr>
              </a:buClr>
            </a:pPr>
            <a:r>
              <a:rPr lang="ru-RU" dirty="0" smtClean="0">
                <a:latin typeface="Calibri" pitchFamily="34" charset="0"/>
              </a:rPr>
              <a:t>Четырёхглавая                               </a:t>
            </a:r>
            <a:endParaRPr lang="ru-RU" i="1" dirty="0" smtClean="0">
              <a:latin typeface="Calibri" pitchFamily="34" charset="0"/>
            </a:endParaRPr>
          </a:p>
          <a:p>
            <a:pPr lvl="0">
              <a:buClr>
                <a:schemeClr val="accent1">
                  <a:lumMod val="75000"/>
                </a:schemeClr>
              </a:buClr>
            </a:pPr>
            <a:r>
              <a:rPr lang="ru-RU" dirty="0" smtClean="0">
                <a:latin typeface="Calibri" pitchFamily="34" charset="0"/>
              </a:rPr>
              <a:t> Икроножная                                  </a:t>
            </a:r>
            <a:endParaRPr lang="ru-RU" i="1" dirty="0" smtClean="0">
              <a:latin typeface="Calibri" pitchFamily="34" charset="0"/>
            </a:endParaRPr>
          </a:p>
          <a:p>
            <a:pPr lvl="0">
              <a:buClr>
                <a:schemeClr val="accent1">
                  <a:lumMod val="75000"/>
                </a:schemeClr>
              </a:buClr>
            </a:pPr>
            <a:r>
              <a:rPr lang="ru-RU" dirty="0" smtClean="0">
                <a:latin typeface="Calibri" pitchFamily="34" charset="0"/>
              </a:rPr>
              <a:t> Камбаловидная                                </a:t>
            </a:r>
            <a:endParaRPr lang="ru-RU" i="1" dirty="0" smtClean="0">
              <a:latin typeface="Calibri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dirty="0" smtClean="0">
                <a:latin typeface="Calibri" pitchFamily="34" charset="0"/>
              </a:rPr>
              <a:t> Двуглавая бедра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3570" y="1428736"/>
            <a:ext cx="291701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sz="2300" dirty="0" smtClean="0">
                <a:latin typeface="Calibri" pitchFamily="34" charset="0"/>
              </a:rPr>
              <a:t> </a:t>
            </a:r>
            <a:r>
              <a:rPr lang="en-US" sz="2300" dirty="0" smtClean="0">
                <a:latin typeface="Calibri" pitchFamily="34" charset="0"/>
              </a:rPr>
              <a:t>Deltoid </a:t>
            </a:r>
            <a:endParaRPr lang="ru-RU" sz="2300" i="1" dirty="0" smtClean="0">
              <a:latin typeface="Calibri" pitchFamily="34" charset="0"/>
            </a:endParaRPr>
          </a:p>
          <a:p>
            <a:pPr lvl="0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sz="2300" dirty="0" smtClean="0">
                <a:latin typeface="Calibri" pitchFamily="34" charset="0"/>
              </a:rPr>
              <a:t> </a:t>
            </a:r>
            <a:r>
              <a:rPr lang="en-US" sz="2300" dirty="0" smtClean="0">
                <a:latin typeface="Calibri" pitchFamily="34" charset="0"/>
              </a:rPr>
              <a:t>Biceps </a:t>
            </a:r>
            <a:endParaRPr lang="ru-RU" sz="2300" i="1" dirty="0" smtClean="0">
              <a:latin typeface="Calibri" pitchFamily="34" charset="0"/>
            </a:endParaRPr>
          </a:p>
          <a:p>
            <a:pPr lvl="0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sz="2300" dirty="0" smtClean="0">
                <a:latin typeface="Calibri" pitchFamily="34" charset="0"/>
              </a:rPr>
              <a:t> </a:t>
            </a:r>
            <a:r>
              <a:rPr lang="en-US" sz="2300" dirty="0" smtClean="0">
                <a:latin typeface="Calibri" pitchFamily="34" charset="0"/>
              </a:rPr>
              <a:t>Triceps</a:t>
            </a:r>
            <a:endParaRPr lang="ru-RU" sz="2300" i="1" dirty="0" smtClean="0">
              <a:latin typeface="Calibri" pitchFamily="34" charset="0"/>
            </a:endParaRPr>
          </a:p>
          <a:p>
            <a:pPr lvl="0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sz="2300" b="1" dirty="0" smtClean="0">
                <a:latin typeface="Calibri" pitchFamily="34" charset="0"/>
              </a:rPr>
              <a:t> </a:t>
            </a:r>
            <a:r>
              <a:rPr lang="en-US" sz="2300" dirty="0" smtClean="0">
                <a:latin typeface="Calibri" pitchFamily="34" charset="0"/>
              </a:rPr>
              <a:t>Radiation muscle </a:t>
            </a:r>
            <a:endParaRPr lang="ru-RU" sz="2300" i="1" dirty="0" smtClean="0">
              <a:latin typeface="Calibri" pitchFamily="34" charset="0"/>
            </a:endParaRPr>
          </a:p>
          <a:p>
            <a:pPr lvl="0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sz="2300" dirty="0" smtClean="0">
                <a:latin typeface="Calibri" pitchFamily="34" charset="0"/>
              </a:rPr>
              <a:t> </a:t>
            </a:r>
            <a:r>
              <a:rPr lang="en-US" sz="2300" dirty="0" smtClean="0">
                <a:latin typeface="Calibri" pitchFamily="34" charset="0"/>
              </a:rPr>
              <a:t>Elbow muscle </a:t>
            </a:r>
            <a:endParaRPr lang="ru-RU" sz="2300" i="1" dirty="0" smtClean="0">
              <a:latin typeface="Calibri" pitchFamily="34" charset="0"/>
            </a:endParaRPr>
          </a:p>
          <a:p>
            <a:pPr lvl="0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sz="2300" dirty="0" smtClean="0">
                <a:latin typeface="Calibri" pitchFamily="34" charset="0"/>
              </a:rPr>
              <a:t> </a:t>
            </a:r>
            <a:r>
              <a:rPr lang="en-US" sz="2300" dirty="0" err="1" smtClean="0">
                <a:latin typeface="Calibri" pitchFamily="34" charset="0"/>
              </a:rPr>
              <a:t>Psoas</a:t>
            </a:r>
            <a:r>
              <a:rPr lang="en-US" sz="2300" dirty="0" smtClean="0">
                <a:latin typeface="Calibri" pitchFamily="34" charset="0"/>
              </a:rPr>
              <a:t> </a:t>
            </a:r>
            <a:endParaRPr lang="ru-RU" sz="2300" i="1" dirty="0" smtClean="0">
              <a:latin typeface="Calibri" pitchFamily="34" charset="0"/>
            </a:endParaRPr>
          </a:p>
          <a:p>
            <a:pPr lvl="0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sz="2300" b="1" dirty="0" smtClean="0">
                <a:latin typeface="Calibri" pitchFamily="34" charset="0"/>
              </a:rPr>
              <a:t> </a:t>
            </a:r>
            <a:r>
              <a:rPr lang="en-US" sz="2300" dirty="0" smtClean="0">
                <a:latin typeface="Calibri" pitchFamily="34" charset="0"/>
              </a:rPr>
              <a:t>Gluteus</a:t>
            </a:r>
            <a:endParaRPr lang="ru-RU" sz="2300" i="1" dirty="0" smtClean="0">
              <a:latin typeface="Calibri" pitchFamily="34" charset="0"/>
            </a:endParaRPr>
          </a:p>
          <a:p>
            <a:pPr lvl="0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sz="2300" dirty="0" smtClean="0">
                <a:latin typeface="Calibri" pitchFamily="34" charset="0"/>
              </a:rPr>
              <a:t> </a:t>
            </a:r>
            <a:r>
              <a:rPr lang="en-US" sz="2300" dirty="0" smtClean="0">
                <a:latin typeface="Calibri" pitchFamily="34" charset="0"/>
              </a:rPr>
              <a:t>The Sartorius muscle</a:t>
            </a:r>
            <a:endParaRPr lang="ru-RU" sz="2300" i="1" dirty="0" smtClean="0">
              <a:latin typeface="Calibri" pitchFamily="34" charset="0"/>
            </a:endParaRPr>
          </a:p>
          <a:p>
            <a:pPr lvl="0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sz="2300" dirty="0" smtClean="0">
                <a:latin typeface="Calibri" pitchFamily="34" charset="0"/>
              </a:rPr>
              <a:t> </a:t>
            </a:r>
            <a:r>
              <a:rPr lang="en-US" sz="2300" dirty="0" smtClean="0">
                <a:latin typeface="Calibri" pitchFamily="34" charset="0"/>
              </a:rPr>
              <a:t>Quadriceps muscle</a:t>
            </a:r>
            <a:endParaRPr lang="ru-RU" sz="2300" i="1" dirty="0" smtClean="0">
              <a:latin typeface="Calibri" pitchFamily="34" charset="0"/>
            </a:endParaRPr>
          </a:p>
          <a:p>
            <a:pPr lvl="0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300" dirty="0" smtClean="0">
                <a:latin typeface="Calibri" pitchFamily="34" charset="0"/>
              </a:rPr>
              <a:t> 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en-US" sz="2300" dirty="0" smtClean="0">
                <a:latin typeface="Calibri" pitchFamily="34" charset="0"/>
              </a:rPr>
              <a:t>Calf muscle</a:t>
            </a:r>
            <a:endParaRPr lang="ru-RU" sz="2300" i="1" dirty="0" smtClean="0">
              <a:latin typeface="Calibri" pitchFamily="34" charset="0"/>
            </a:endParaRPr>
          </a:p>
          <a:p>
            <a:pPr lvl="0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300" dirty="0" smtClean="0">
                <a:latin typeface="Calibri" pitchFamily="34" charset="0"/>
              </a:rPr>
              <a:t> 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en-US" sz="2300" dirty="0" err="1" smtClean="0">
                <a:latin typeface="Calibri" pitchFamily="34" charset="0"/>
              </a:rPr>
              <a:t>Soleus</a:t>
            </a:r>
            <a:r>
              <a:rPr lang="en-US" sz="2300" dirty="0" smtClean="0">
                <a:latin typeface="Calibri" pitchFamily="34" charset="0"/>
              </a:rPr>
              <a:t> muscle </a:t>
            </a:r>
            <a:endParaRPr lang="ru-RU" sz="2300" i="1" dirty="0" smtClean="0">
              <a:latin typeface="Calibri" pitchFamily="34" charset="0"/>
            </a:endParaRPr>
          </a:p>
          <a:p>
            <a:pPr lvl="0"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300" dirty="0" smtClean="0">
                <a:latin typeface="Calibri" pitchFamily="34" charset="0"/>
              </a:rPr>
              <a:t> 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en-US" sz="2300" dirty="0" smtClean="0">
                <a:latin typeface="Calibri" pitchFamily="34" charset="0"/>
              </a:rPr>
              <a:t>Biceps </a:t>
            </a:r>
            <a:r>
              <a:rPr lang="en-US" sz="2300" dirty="0" err="1" smtClean="0">
                <a:latin typeface="Calibri" pitchFamily="34" charset="0"/>
              </a:rPr>
              <a:t>femoris</a:t>
            </a:r>
            <a:endParaRPr lang="ru-RU" sz="2300" i="1" dirty="0" smtClean="0"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282" y="857232"/>
            <a:ext cx="3571900" cy="78581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Мышцы верхних и нижних конечностей: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143504" y="500042"/>
            <a:ext cx="3571900" cy="78581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Pupils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’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answers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: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6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32539" r="29100"/>
          <a:stretch>
            <a:fillRect/>
          </a:stretch>
        </p:blipFill>
        <p:spPr bwMode="auto">
          <a:xfrm>
            <a:off x="2286000" y="1357313"/>
            <a:ext cx="2071688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0374" r="33466"/>
          <a:stretch>
            <a:fillRect/>
          </a:stretch>
        </p:blipFill>
        <p:spPr>
          <a:xfrm>
            <a:off x="539750" y="1341438"/>
            <a:ext cx="1785938" cy="4429125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285728"/>
            <a:ext cx="826014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Скелетные мышцы конечностей </a:t>
            </a:r>
          </a:p>
        </p:txBody>
      </p:sp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4000500" y="2428875"/>
            <a:ext cx="257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1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3857625" y="2643188"/>
            <a:ext cx="285750" cy="21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3857625" y="3000375"/>
            <a:ext cx="285750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8" name="TextBox 15"/>
          <p:cNvSpPr txBox="1">
            <a:spLocks noChangeArrowheads="1"/>
          </p:cNvSpPr>
          <p:nvPr/>
        </p:nvSpPr>
        <p:spPr bwMode="auto">
          <a:xfrm>
            <a:off x="4071938" y="2714625"/>
            <a:ext cx="296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2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42938" y="3000375"/>
            <a:ext cx="357187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0" name="TextBox 18"/>
          <p:cNvSpPr txBox="1">
            <a:spLocks noChangeArrowheads="1"/>
          </p:cNvSpPr>
          <p:nvPr/>
        </p:nvSpPr>
        <p:spPr bwMode="auto">
          <a:xfrm>
            <a:off x="428625" y="2714625"/>
            <a:ext cx="266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onstantia" pitchFamily="18" charset="0"/>
              </a:rPr>
              <a:t>3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4071937" y="3286126"/>
            <a:ext cx="214313" cy="21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2" name="TextBox 23"/>
          <p:cNvSpPr txBox="1">
            <a:spLocks noChangeArrowheads="1"/>
          </p:cNvSpPr>
          <p:nvPr/>
        </p:nvSpPr>
        <p:spPr bwMode="auto">
          <a:xfrm>
            <a:off x="4214813" y="3000375"/>
            <a:ext cx="293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onstantia" pitchFamily="18" charset="0"/>
              </a:rPr>
              <a:t>4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10800000">
            <a:off x="642938" y="3429000"/>
            <a:ext cx="28575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4" name="TextBox 26"/>
          <p:cNvSpPr txBox="1">
            <a:spLocks noChangeArrowheads="1"/>
          </p:cNvSpPr>
          <p:nvPr/>
        </p:nvSpPr>
        <p:spPr bwMode="auto">
          <a:xfrm>
            <a:off x="428625" y="3214688"/>
            <a:ext cx="269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onstantia" pitchFamily="18" charset="0"/>
              </a:rPr>
              <a:t>5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3429000" y="3786188"/>
            <a:ext cx="357188" cy="21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6" name="TextBox 29"/>
          <p:cNvSpPr txBox="1">
            <a:spLocks noChangeArrowheads="1"/>
          </p:cNvSpPr>
          <p:nvPr/>
        </p:nvSpPr>
        <p:spPr bwMode="auto">
          <a:xfrm>
            <a:off x="3714750" y="3571875"/>
            <a:ext cx="282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onstantia" pitchFamily="18" charset="0"/>
              </a:rPr>
              <a:t>6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1785938" y="3429000"/>
            <a:ext cx="357188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8" name="TextBox 32"/>
          <p:cNvSpPr txBox="1">
            <a:spLocks noChangeArrowheads="1"/>
          </p:cNvSpPr>
          <p:nvPr/>
        </p:nvSpPr>
        <p:spPr bwMode="auto">
          <a:xfrm>
            <a:off x="2071688" y="3214688"/>
            <a:ext cx="27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onstantia" pitchFamily="18" charset="0"/>
              </a:rPr>
              <a:t>7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3571875" y="4143375"/>
            <a:ext cx="285750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0" name="TextBox 36"/>
          <p:cNvSpPr txBox="1">
            <a:spLocks noChangeArrowheads="1"/>
          </p:cNvSpPr>
          <p:nvPr/>
        </p:nvSpPr>
        <p:spPr bwMode="auto">
          <a:xfrm>
            <a:off x="3786188" y="3929063"/>
            <a:ext cx="2809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onstantia" pitchFamily="18" charset="0"/>
              </a:rPr>
              <a:t>8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16200000" flipV="1">
            <a:off x="2678907" y="3821906"/>
            <a:ext cx="21431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2" name="TextBox 39"/>
          <p:cNvSpPr txBox="1">
            <a:spLocks noChangeArrowheads="1"/>
          </p:cNvSpPr>
          <p:nvPr/>
        </p:nvSpPr>
        <p:spPr bwMode="auto">
          <a:xfrm>
            <a:off x="2571750" y="3500438"/>
            <a:ext cx="282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onstantia" pitchFamily="18" charset="0"/>
              </a:rPr>
              <a:t>9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rot="10800000">
            <a:off x="2500313" y="5072063"/>
            <a:ext cx="285750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4" name="TextBox 42"/>
          <p:cNvSpPr txBox="1">
            <a:spLocks noChangeArrowheads="1"/>
          </p:cNvSpPr>
          <p:nvPr/>
        </p:nvSpPr>
        <p:spPr bwMode="auto">
          <a:xfrm>
            <a:off x="2286000" y="4857750"/>
            <a:ext cx="336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onstantia" pitchFamily="18" charset="0"/>
              </a:rPr>
              <a:t>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72000" y="1643063"/>
            <a:ext cx="4143375" cy="363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– дельтовидная</a:t>
            </a:r>
          </a:p>
          <a:p>
            <a:pPr>
              <a:defRPr/>
            </a:pP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– двуглавая</a:t>
            </a:r>
          </a:p>
          <a:p>
            <a:pPr>
              <a:defRPr/>
            </a:pP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– трехглавая</a:t>
            </a:r>
          </a:p>
          <a:p>
            <a:pPr>
              <a:defRPr/>
            </a:pP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– лучевая</a:t>
            </a:r>
          </a:p>
          <a:p>
            <a:pPr>
              <a:defRPr/>
            </a:pP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– локтевая</a:t>
            </a:r>
          </a:p>
          <a:p>
            <a:pPr>
              <a:defRPr/>
            </a:pP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– подвздошно-поясничная</a:t>
            </a:r>
          </a:p>
          <a:p>
            <a:pPr>
              <a:defRPr/>
            </a:pP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 – ягодичная</a:t>
            </a:r>
          </a:p>
          <a:p>
            <a:pPr>
              <a:defRPr/>
            </a:pP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– портняжная</a:t>
            </a:r>
          </a:p>
          <a:p>
            <a:pPr>
              <a:defRPr/>
            </a:pP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 – четырехглавая</a:t>
            </a:r>
          </a:p>
          <a:p>
            <a:pPr>
              <a:defRPr/>
            </a:pP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10 - икроножная </a:t>
            </a:r>
          </a:p>
        </p:txBody>
      </p:sp>
      <p:cxnSp>
        <p:nvCxnSpPr>
          <p:cNvPr id="54" name="Прямая соединительная линия 53"/>
          <p:cNvCxnSpPr>
            <a:endCxn id="10262" idx="2"/>
          </p:cNvCxnSpPr>
          <p:nvPr/>
        </p:nvCxnSpPr>
        <p:spPr>
          <a:xfrm rot="16200000" flipV="1">
            <a:off x="2439194" y="4082257"/>
            <a:ext cx="5492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endCxn id="10262" idx="2"/>
          </p:cNvCxnSpPr>
          <p:nvPr/>
        </p:nvCxnSpPr>
        <p:spPr>
          <a:xfrm rot="16200000" flipV="1">
            <a:off x="2439195" y="4082256"/>
            <a:ext cx="620712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2000250" y="4857750"/>
            <a:ext cx="357188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endCxn id="10264" idx="1"/>
          </p:cNvCxnSpPr>
          <p:nvPr/>
        </p:nvCxnSpPr>
        <p:spPr>
          <a:xfrm>
            <a:off x="1857375" y="4929188"/>
            <a:ext cx="428625" cy="82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Степ-аэробика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71612"/>
            <a:ext cx="9144000" cy="1616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Степ-аэробика </a:t>
            </a:r>
            <a:r>
              <a:rPr lang="ru-RU" sz="2800" dirty="0" smtClean="0">
                <a:latin typeface="Calibri" pitchFamily="34" charset="0"/>
              </a:rPr>
              <a:t>- это интенсивная ритмическая гимнастика с использованием подставки (</a:t>
            </a:r>
            <a:r>
              <a:rPr lang="ru-RU" sz="2800" dirty="0" err="1" smtClean="0">
                <a:latin typeface="Calibri" pitchFamily="34" charset="0"/>
              </a:rPr>
              <a:t>степ-платформы</a:t>
            </a:r>
            <a:r>
              <a:rPr lang="ru-RU" sz="2800" dirty="0" smtClean="0">
                <a:latin typeface="Calibri" pitchFamily="34" charset="0"/>
              </a:rPr>
              <a:t>), которая имитирует ступеньку.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dirty="0"/>
          </a:p>
        </p:txBody>
      </p:sp>
      <p:pic>
        <p:nvPicPr>
          <p:cNvPr id="4" name="Содержимое 5" descr="step-aerobika-dlya-pohudeniya.jpg"/>
          <p:cNvPicPr>
            <a:picLocks noChangeAspect="1"/>
          </p:cNvPicPr>
          <p:nvPr/>
        </p:nvPicPr>
        <p:blipFill>
          <a:blip r:embed="rId2" cstate="print"/>
          <a:srcRect t="1995" b="1995"/>
          <a:stretch>
            <a:fillRect/>
          </a:stretch>
        </p:blipFill>
        <p:spPr>
          <a:xfrm>
            <a:off x="2000232" y="2857496"/>
            <a:ext cx="5415972" cy="3274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785794"/>
            <a:ext cx="2786082" cy="557216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Влияние степ–аэробики на организм </a:t>
            </a:r>
            <a:endParaRPr lang="ru-RU" b="1" i="1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pPr>
              <a:buClr>
                <a:schemeClr val="bg2">
                  <a:lumMod val="10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Повышается выносливость</a:t>
            </a:r>
          </a:p>
          <a:p>
            <a:pPr>
              <a:buClr>
                <a:schemeClr val="bg2">
                  <a:lumMod val="10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Укрепляется вестибулярный аппарат</a:t>
            </a:r>
          </a:p>
          <a:p>
            <a:pPr>
              <a:buClr>
                <a:schemeClr val="bg2">
                  <a:lumMod val="10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Укрепляются </a:t>
            </a:r>
            <a:r>
              <a:rPr lang="ru-RU" sz="1800" b="1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сердечно-сосудистая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, нервная, дыхательная системы</a:t>
            </a:r>
          </a:p>
          <a:p>
            <a:pPr>
              <a:buClr>
                <a:schemeClr val="bg2">
                  <a:lumMod val="10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Укрепляет мышцы ног </a:t>
            </a:r>
            <a:endParaRPr lang="ru-RU" sz="18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7" name="Рисунок 6" descr="exercise-step-aerobics-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362" r="11362"/>
          <a:stretch>
            <a:fillRect/>
          </a:stretch>
        </p:blipFill>
        <p:spPr>
          <a:xfrm>
            <a:off x="3000364" y="1285860"/>
            <a:ext cx="5867400" cy="426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 cstate="print"/>
          <a:srcRect l="30374" r="33466"/>
          <a:stretch>
            <a:fillRect/>
          </a:stretch>
        </p:blipFill>
        <p:spPr bwMode="auto">
          <a:xfrm>
            <a:off x="500063" y="1357313"/>
            <a:ext cx="178593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94199" y="253820"/>
            <a:ext cx="8209876" cy="830997"/>
          </a:xfrm>
        </p:spPr>
        <p:txBody>
          <a:bodyPr wrap="non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Скелетные мышцы туловища </a:t>
            </a:r>
          </a:p>
        </p:txBody>
      </p:sp>
      <p:pic>
        <p:nvPicPr>
          <p:cNvPr id="1126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2539" r="29100"/>
          <a:stretch>
            <a:fillRect/>
          </a:stretch>
        </p:blipFill>
        <p:spPr>
          <a:xfrm>
            <a:off x="2286000" y="1357313"/>
            <a:ext cx="2051050" cy="4429125"/>
          </a:xfr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1571625" y="2500313"/>
            <a:ext cx="642938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TextBox 8"/>
          <p:cNvSpPr txBox="1">
            <a:spLocks noChangeArrowheads="1"/>
          </p:cNvSpPr>
          <p:nvPr/>
        </p:nvSpPr>
        <p:spPr bwMode="auto">
          <a:xfrm>
            <a:off x="2143125" y="2286000"/>
            <a:ext cx="257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1643063"/>
            <a:ext cx="4143375" cy="363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– трапециевидная  </a:t>
            </a:r>
          </a:p>
          <a:p>
            <a:pPr>
              <a:defRPr/>
            </a:pPr>
            <a:r>
              <a:rPr lang="ru-RU" sz="2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– широчайшая</a:t>
            </a:r>
          </a:p>
          <a:p>
            <a:pPr>
              <a:defRPr/>
            </a:pPr>
            <a:r>
              <a:rPr lang="ru-RU" sz="2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– большая грудная</a:t>
            </a:r>
          </a:p>
          <a:p>
            <a:pPr>
              <a:defRPr/>
            </a:pPr>
            <a:r>
              <a:rPr lang="ru-RU" sz="2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– брюшного пресса</a:t>
            </a:r>
          </a:p>
          <a:p>
            <a:pPr>
              <a:defRPr/>
            </a:pPr>
            <a:r>
              <a:rPr lang="ru-RU" sz="2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– зубчатая</a:t>
            </a:r>
          </a:p>
          <a:p>
            <a:pPr>
              <a:defRPr/>
            </a:pPr>
            <a:r>
              <a:rPr lang="ru-RU" sz="2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– косая</a:t>
            </a:r>
          </a:p>
          <a:p>
            <a:pPr>
              <a:defRPr/>
            </a:pPr>
            <a:r>
              <a:rPr lang="ru-RU" sz="2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 – прямая</a:t>
            </a:r>
          </a:p>
          <a:p>
            <a:pPr>
              <a:defRPr/>
            </a:pPr>
            <a:r>
              <a:rPr lang="ru-RU" sz="2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– ромбовидная</a:t>
            </a:r>
          </a:p>
          <a:p>
            <a:pPr>
              <a:defRPr/>
            </a:pPr>
            <a:r>
              <a:rPr lang="ru-RU" sz="2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 – остистая</a:t>
            </a:r>
          </a:p>
          <a:p>
            <a:pPr>
              <a:defRPr/>
            </a:pPr>
            <a:r>
              <a:rPr lang="ru-RU" sz="2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– межреберные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1714500" y="3000375"/>
            <a:ext cx="428625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3" name="TextBox 15"/>
          <p:cNvSpPr txBox="1">
            <a:spLocks noChangeArrowheads="1"/>
          </p:cNvSpPr>
          <p:nvPr/>
        </p:nvSpPr>
        <p:spPr bwMode="auto">
          <a:xfrm>
            <a:off x="2143125" y="2714625"/>
            <a:ext cx="296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2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3571875" y="2714625"/>
            <a:ext cx="428625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5" name="TextBox 19"/>
          <p:cNvSpPr txBox="1">
            <a:spLocks noChangeArrowheads="1"/>
          </p:cNvSpPr>
          <p:nvPr/>
        </p:nvSpPr>
        <p:spPr bwMode="auto">
          <a:xfrm>
            <a:off x="3929063" y="2500313"/>
            <a:ext cx="274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10800000">
            <a:off x="2786063" y="3000375"/>
            <a:ext cx="571500" cy="357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7" name="TextBox 26"/>
          <p:cNvSpPr txBox="1">
            <a:spLocks noChangeArrowheads="1"/>
          </p:cNvSpPr>
          <p:nvPr/>
        </p:nvSpPr>
        <p:spPr bwMode="auto">
          <a:xfrm>
            <a:off x="2571750" y="2786063"/>
            <a:ext cx="274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10800000">
            <a:off x="2786063" y="3286125"/>
            <a:ext cx="2857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9" name="TextBox 29"/>
          <p:cNvSpPr txBox="1">
            <a:spLocks noChangeArrowheads="1"/>
          </p:cNvSpPr>
          <p:nvPr/>
        </p:nvSpPr>
        <p:spPr bwMode="auto">
          <a:xfrm>
            <a:off x="3643313" y="3357563"/>
            <a:ext cx="282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280" name="TextBox 31"/>
          <p:cNvSpPr txBox="1">
            <a:spLocks noChangeArrowheads="1"/>
          </p:cNvSpPr>
          <p:nvPr/>
        </p:nvSpPr>
        <p:spPr bwMode="auto">
          <a:xfrm>
            <a:off x="2571750" y="314325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10800000">
            <a:off x="3500438" y="3500438"/>
            <a:ext cx="2143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 flipV="1">
            <a:off x="3429000" y="3643313"/>
            <a:ext cx="214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3" name="TextBox 45"/>
          <p:cNvSpPr txBox="1">
            <a:spLocks noChangeArrowheads="1"/>
          </p:cNvSpPr>
          <p:nvPr/>
        </p:nvSpPr>
        <p:spPr bwMode="auto">
          <a:xfrm>
            <a:off x="3643313" y="3500438"/>
            <a:ext cx="274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rot="10800000">
            <a:off x="928688" y="2714625"/>
            <a:ext cx="5000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5" name="TextBox 49"/>
          <p:cNvSpPr txBox="1">
            <a:spLocks noChangeArrowheads="1"/>
          </p:cNvSpPr>
          <p:nvPr/>
        </p:nvSpPr>
        <p:spPr bwMode="auto">
          <a:xfrm>
            <a:off x="714375" y="2500313"/>
            <a:ext cx="280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V="1">
            <a:off x="1643063" y="3500438"/>
            <a:ext cx="428625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7" name="TextBox 52"/>
          <p:cNvSpPr txBox="1">
            <a:spLocks noChangeArrowheads="1"/>
          </p:cNvSpPr>
          <p:nvPr/>
        </p:nvSpPr>
        <p:spPr bwMode="auto">
          <a:xfrm>
            <a:off x="2071688" y="3286125"/>
            <a:ext cx="282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rot="16200000" flipV="1">
            <a:off x="2857500" y="2857500"/>
            <a:ext cx="142875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9" name="TextBox 55"/>
          <p:cNvSpPr txBox="1">
            <a:spLocks noChangeArrowheads="1"/>
          </p:cNvSpPr>
          <p:nvPr/>
        </p:nvSpPr>
        <p:spPr bwMode="auto">
          <a:xfrm>
            <a:off x="2643188" y="2571750"/>
            <a:ext cx="382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10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5895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 чём говорят эти слова?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«Если хочешь быть сильным - бегай,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если хочешь быть красивым – бегай,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если хочешь быть умным – бегай!» </a:t>
            </a:r>
            <a:endParaRPr lang="ru-RU" dirty="0"/>
          </a:p>
        </p:txBody>
      </p:sp>
      <p:pic>
        <p:nvPicPr>
          <p:cNvPr id="5" name="Picture 3" descr="C:\Users\Us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357562"/>
            <a:ext cx="3786214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b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357562"/>
            <a:ext cx="4000528" cy="2667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Tm="20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Самые сильные мышцы туловища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071678"/>
            <a:ext cx="3913058" cy="4572000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dirty="0" smtClean="0">
                <a:latin typeface="Calibri" pitchFamily="34" charset="0"/>
              </a:rPr>
              <a:t>трапециевидная</a:t>
            </a:r>
            <a:endParaRPr lang="ru-RU" i="1" dirty="0" smtClean="0">
              <a:latin typeface="Calibri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dirty="0" smtClean="0">
                <a:latin typeface="Calibri" pitchFamily="34" charset="0"/>
              </a:rPr>
              <a:t>широчайшая мышца спины</a:t>
            </a:r>
            <a:endParaRPr lang="ru-RU" i="1" dirty="0" smtClean="0">
              <a:latin typeface="Calibri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dirty="0" smtClean="0">
                <a:latin typeface="Calibri" pitchFamily="34" charset="0"/>
              </a:rPr>
              <a:t>грудная </a:t>
            </a:r>
            <a:endParaRPr lang="ru-RU" i="1" dirty="0" smtClean="0">
              <a:latin typeface="Calibri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dirty="0" smtClean="0">
                <a:latin typeface="Calibri" pitchFamily="34" charset="0"/>
              </a:rPr>
              <a:t>прямая мышца живота</a:t>
            </a:r>
            <a:endParaRPr lang="ru-RU" i="1" dirty="0" smtClean="0">
              <a:latin typeface="Calibri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dirty="0" smtClean="0">
                <a:latin typeface="Calibri" pitchFamily="34" charset="0"/>
              </a:rPr>
              <a:t>косые мышцы живота</a:t>
            </a:r>
            <a:endParaRPr lang="ru-RU" i="1" dirty="0" smtClean="0"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57752" y="2143116"/>
            <a:ext cx="38576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sz="2800" dirty="0" smtClean="0">
                <a:latin typeface="Calibri" pitchFamily="34" charset="0"/>
              </a:rPr>
              <a:t>  </a:t>
            </a:r>
            <a:r>
              <a:rPr lang="en-US" sz="2800" dirty="0" smtClean="0">
                <a:latin typeface="Calibri" pitchFamily="34" charset="0"/>
              </a:rPr>
              <a:t>the </a:t>
            </a:r>
            <a:r>
              <a:rPr lang="en-US" sz="2800" dirty="0" err="1" smtClean="0">
                <a:latin typeface="Calibri" pitchFamily="34" charset="0"/>
              </a:rPr>
              <a:t>trapezius</a:t>
            </a:r>
            <a:r>
              <a:rPr lang="en-US" sz="2800" dirty="0" smtClean="0">
                <a:latin typeface="Calibri" pitchFamily="34" charset="0"/>
              </a:rPr>
              <a:t> muscle</a:t>
            </a:r>
            <a:endParaRPr lang="ru-RU" sz="2800" dirty="0" smtClean="0">
              <a:latin typeface="Calibri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sz="2800" dirty="0" smtClean="0">
                <a:latin typeface="Calibri" pitchFamily="34" charset="0"/>
              </a:rPr>
              <a:t>  </a:t>
            </a:r>
            <a:r>
              <a:rPr lang="en-US" sz="2800" dirty="0" err="1" smtClean="0">
                <a:latin typeface="Calibri" pitchFamily="34" charset="0"/>
              </a:rPr>
              <a:t>latissimus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dorsi</a:t>
            </a:r>
            <a:endParaRPr lang="ru-RU" sz="2800" dirty="0" smtClean="0">
              <a:latin typeface="Calibri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sz="2800" dirty="0" smtClean="0">
                <a:latin typeface="Calibri" pitchFamily="34" charset="0"/>
              </a:rPr>
              <a:t>  </a:t>
            </a:r>
            <a:r>
              <a:rPr lang="en-US" sz="2800" dirty="0" smtClean="0">
                <a:latin typeface="Calibri" pitchFamily="34" charset="0"/>
              </a:rPr>
              <a:t>the chest muscle</a:t>
            </a:r>
            <a:endParaRPr lang="ru-RU" sz="2800" dirty="0" smtClean="0">
              <a:latin typeface="Calibri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the rectus </a:t>
            </a:r>
            <a:r>
              <a:rPr lang="en-US" sz="2800" dirty="0" err="1" smtClean="0">
                <a:latin typeface="Calibri" pitchFamily="34" charset="0"/>
              </a:rPr>
              <a:t>abdominis</a:t>
            </a:r>
            <a:endParaRPr lang="ru-RU" sz="2800" dirty="0" smtClean="0">
              <a:latin typeface="Calibri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the </a:t>
            </a:r>
            <a:r>
              <a:rPr lang="en-US" sz="2800" dirty="0" err="1" smtClean="0">
                <a:latin typeface="Calibri" pitchFamily="34" charset="0"/>
              </a:rPr>
              <a:t>obliques</a:t>
            </a:r>
            <a:endParaRPr lang="ru-RU" sz="2800" dirty="0" smtClean="0"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72066" y="1643050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Muscles of the trunk are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571612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Мышцы туловища: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1295400" y="30480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1524000" y="38862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11</a:t>
            </a: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3276600" y="36576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3352800" y="23622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3429000" y="29718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7</a:t>
            </a:r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3048000" y="17526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</a:t>
            </a:r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>
            <a:off x="2362200" y="14478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4</a:t>
            </a:r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>
            <a:off x="2895600" y="42672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9</a:t>
            </a:r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1676400" y="17526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>
            <a:off x="2133600" y="44196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10</a:t>
            </a:r>
          </a:p>
        </p:txBody>
      </p:sp>
      <p:sp>
        <p:nvSpPr>
          <p:cNvPr id="1039" name="AutoShape 15"/>
          <p:cNvSpPr>
            <a:spLocks noChangeArrowheads="1"/>
          </p:cNvSpPr>
          <p:nvPr/>
        </p:nvSpPr>
        <p:spPr bwMode="auto">
          <a:xfrm>
            <a:off x="1371600" y="23622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1040" name="Oval 16"/>
          <p:cNvSpPr>
            <a:spLocks noChangeArrowheads="1"/>
          </p:cNvSpPr>
          <p:nvPr/>
        </p:nvSpPr>
        <p:spPr bwMode="auto">
          <a:xfrm rot="-5400000">
            <a:off x="1166782" y="2047872"/>
            <a:ext cx="2643206" cy="19764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85926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Rectangle 18"/>
          <p:cNvSpPr>
            <a:spLocks noGrp="1" noChangeArrowheads="1"/>
          </p:cNvSpPr>
          <p:nvPr>
            <p:ph type="ctrTitle" idx="4294967295"/>
          </p:nvPr>
        </p:nvSpPr>
        <p:spPr>
          <a:xfrm>
            <a:off x="5857884" y="1000108"/>
            <a:ext cx="2057400" cy="231775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Мышцы спины</a:t>
            </a:r>
          </a:p>
        </p:txBody>
      </p:sp>
      <p:pic>
        <p:nvPicPr>
          <p:cNvPr id="10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81000"/>
            <a:ext cx="762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685800"/>
            <a:ext cx="8382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990600"/>
            <a:ext cx="8382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6" name="Rectangle 25"/>
          <p:cNvSpPr>
            <a:spLocks noChangeArrowheads="1"/>
          </p:cNvSpPr>
          <p:nvPr/>
        </p:nvSpPr>
        <p:spPr bwMode="auto">
          <a:xfrm>
            <a:off x="5791200" y="14478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Косые мышцы туловища</a:t>
            </a:r>
          </a:p>
        </p:txBody>
      </p:sp>
      <p:pic>
        <p:nvPicPr>
          <p:cNvPr id="104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457200"/>
            <a:ext cx="8382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" name="Rectangle 28"/>
          <p:cNvSpPr>
            <a:spLocks noChangeArrowheads="1"/>
          </p:cNvSpPr>
          <p:nvPr/>
        </p:nvSpPr>
        <p:spPr bwMode="auto">
          <a:xfrm>
            <a:off x="5791200" y="2057400"/>
            <a:ext cx="335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Грудные</a:t>
            </a:r>
            <a:r>
              <a:rPr lang="ru-RU" sz="1600" b="1">
                <a:solidFill>
                  <a:schemeClr val="tx2"/>
                </a:solidFill>
              </a:rPr>
              <a:t> </a:t>
            </a:r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мышцы туловища</a:t>
            </a:r>
          </a:p>
        </p:txBody>
      </p:sp>
      <p:graphicFrame>
        <p:nvGraphicFramePr>
          <p:cNvPr id="1026" name="Object 30"/>
          <p:cNvGraphicFramePr>
            <a:graphicFrameLocks noChangeAspect="1"/>
          </p:cNvGraphicFramePr>
          <p:nvPr/>
        </p:nvGraphicFramePr>
        <p:xfrm>
          <a:off x="4038600" y="990600"/>
          <a:ext cx="811213" cy="398463"/>
        </p:xfrm>
        <a:graphic>
          <a:graphicData uri="http://schemas.openxmlformats.org/presentationml/2006/ole">
            <p:oleObj spid="_x0000_s1026" name="CorelDRAW" r:id="rId8" imgW="8604000" imgH="4626000" progId="">
              <p:embed/>
            </p:oleObj>
          </a:graphicData>
        </a:graphic>
      </p:graphicFrame>
      <p:graphicFrame>
        <p:nvGraphicFramePr>
          <p:cNvPr id="1027" name="Object 31"/>
          <p:cNvGraphicFramePr>
            <a:graphicFrameLocks noChangeAspect="1"/>
          </p:cNvGraphicFramePr>
          <p:nvPr/>
        </p:nvGraphicFramePr>
        <p:xfrm>
          <a:off x="3733800" y="685800"/>
          <a:ext cx="1042988" cy="366713"/>
        </p:xfrm>
        <a:graphic>
          <a:graphicData uri="http://schemas.openxmlformats.org/presentationml/2006/ole">
            <p:oleObj spid="_x0000_s1027" name="CorelDRAW" r:id="rId9" imgW="10849320" imgH="3660840" progId="">
              <p:embed/>
            </p:oleObj>
          </a:graphicData>
        </a:graphic>
      </p:graphicFrame>
      <p:sp>
        <p:nvSpPr>
          <p:cNvPr id="1049" name="Rectangle 32"/>
          <p:cNvSpPr>
            <a:spLocks noChangeArrowheads="1"/>
          </p:cNvSpPr>
          <p:nvPr/>
        </p:nvSpPr>
        <p:spPr bwMode="auto">
          <a:xfrm>
            <a:off x="5791200" y="2590800"/>
            <a:ext cx="20574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Мышцы</a:t>
            </a:r>
            <a:r>
              <a:rPr lang="ru-RU" sz="1600" b="1">
                <a:solidFill>
                  <a:schemeClr val="tx2"/>
                </a:solidFill>
              </a:rPr>
              <a:t> </a:t>
            </a:r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спины</a:t>
            </a:r>
          </a:p>
        </p:txBody>
      </p:sp>
      <p:pic>
        <p:nvPicPr>
          <p:cNvPr id="105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38600" y="2133600"/>
            <a:ext cx="7048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24400" y="2209800"/>
            <a:ext cx="6365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2" name="Rectangle 37"/>
          <p:cNvSpPr>
            <a:spLocks noChangeArrowheads="1"/>
          </p:cNvSpPr>
          <p:nvPr/>
        </p:nvSpPr>
        <p:spPr bwMode="auto">
          <a:xfrm>
            <a:off x="5867400" y="30480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Мышцы</a:t>
            </a:r>
            <a:r>
              <a:rPr lang="ru-RU" sz="1600" b="1">
                <a:solidFill>
                  <a:schemeClr val="tx2"/>
                </a:solidFill>
              </a:rPr>
              <a:t> </a:t>
            </a:r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брюшного пресса</a:t>
            </a:r>
          </a:p>
        </p:txBody>
      </p:sp>
      <p:graphicFrame>
        <p:nvGraphicFramePr>
          <p:cNvPr id="1028" name="Object 39"/>
          <p:cNvGraphicFramePr>
            <a:graphicFrameLocks noChangeAspect="1"/>
          </p:cNvGraphicFramePr>
          <p:nvPr/>
        </p:nvGraphicFramePr>
        <p:xfrm>
          <a:off x="4343400" y="3429000"/>
          <a:ext cx="838200" cy="512763"/>
        </p:xfrm>
        <a:graphic>
          <a:graphicData uri="http://schemas.openxmlformats.org/presentationml/2006/ole">
            <p:oleObj spid="_x0000_s1028" name="CorelDRAW" r:id="rId12" imgW="6420240" imgH="3932640" progId="">
              <p:embed/>
            </p:oleObj>
          </a:graphicData>
        </a:graphic>
      </p:graphicFrame>
      <p:sp>
        <p:nvSpPr>
          <p:cNvPr id="1053" name="Rectangle 40"/>
          <p:cNvSpPr>
            <a:spLocks noChangeArrowheads="1"/>
          </p:cNvSpPr>
          <p:nvPr/>
        </p:nvSpPr>
        <p:spPr bwMode="auto">
          <a:xfrm>
            <a:off x="5791200" y="3505200"/>
            <a:ext cx="266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Косые</a:t>
            </a:r>
            <a:r>
              <a:rPr lang="ru-RU" sz="1600" b="1">
                <a:solidFill>
                  <a:schemeClr val="tx2"/>
                </a:solidFill>
              </a:rPr>
              <a:t> </a:t>
            </a:r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мышцы туловища</a:t>
            </a:r>
          </a:p>
        </p:txBody>
      </p:sp>
      <p:pic>
        <p:nvPicPr>
          <p:cNvPr id="105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38600" y="4800600"/>
            <a:ext cx="1143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5" name="Rectangle 43"/>
          <p:cNvSpPr>
            <a:spLocks noChangeArrowheads="1"/>
          </p:cNvSpPr>
          <p:nvPr/>
        </p:nvSpPr>
        <p:spPr bwMode="auto">
          <a:xfrm>
            <a:off x="5791200" y="4191000"/>
            <a:ext cx="20574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Мышцы спины</a:t>
            </a:r>
          </a:p>
        </p:txBody>
      </p:sp>
      <p:pic>
        <p:nvPicPr>
          <p:cNvPr id="105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24200" y="5562600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7" name="Rectangle 46"/>
          <p:cNvSpPr>
            <a:spLocks noChangeArrowheads="1"/>
          </p:cNvSpPr>
          <p:nvPr/>
        </p:nvSpPr>
        <p:spPr bwMode="auto">
          <a:xfrm>
            <a:off x="5791200" y="4800600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Мышцы</a:t>
            </a:r>
            <a:r>
              <a:rPr lang="ru-RU" sz="1600" b="1">
                <a:solidFill>
                  <a:schemeClr val="tx2"/>
                </a:solidFill>
              </a:rPr>
              <a:t> </a:t>
            </a:r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брюшного пресса</a:t>
            </a:r>
          </a:p>
        </p:txBody>
      </p:sp>
      <p:pic>
        <p:nvPicPr>
          <p:cNvPr id="1058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19200" y="5486400"/>
            <a:ext cx="528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9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52600" y="5562600"/>
            <a:ext cx="5889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0" name="Rectangle 50"/>
          <p:cNvSpPr>
            <a:spLocks noChangeArrowheads="1"/>
          </p:cNvSpPr>
          <p:nvPr/>
        </p:nvSpPr>
        <p:spPr bwMode="auto">
          <a:xfrm>
            <a:off x="5791200" y="54102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Мышцы</a:t>
            </a:r>
            <a:r>
              <a:rPr lang="ru-RU" sz="1600" b="1">
                <a:solidFill>
                  <a:schemeClr val="tx2"/>
                </a:solidFill>
              </a:rPr>
              <a:t> </a:t>
            </a:r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брюшного пресса</a:t>
            </a:r>
          </a:p>
        </p:txBody>
      </p:sp>
      <p:pic>
        <p:nvPicPr>
          <p:cNvPr id="1061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4114800"/>
            <a:ext cx="9144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2" name="Rectangle 53"/>
          <p:cNvSpPr>
            <a:spLocks noChangeArrowheads="1"/>
          </p:cNvSpPr>
          <p:nvPr/>
        </p:nvSpPr>
        <p:spPr bwMode="auto">
          <a:xfrm>
            <a:off x="5791200" y="59436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Разгибатели</a:t>
            </a:r>
            <a:r>
              <a:rPr lang="ru-RU" sz="1600" b="1">
                <a:solidFill>
                  <a:schemeClr val="tx2"/>
                </a:solidFill>
              </a:rPr>
              <a:t> </a:t>
            </a:r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спины (в парах)</a:t>
            </a:r>
          </a:p>
        </p:txBody>
      </p:sp>
      <p:sp>
        <p:nvSpPr>
          <p:cNvPr id="1063" name="Rectangle 54"/>
          <p:cNvSpPr>
            <a:spLocks noChangeArrowheads="1"/>
          </p:cNvSpPr>
          <p:nvPr/>
        </p:nvSpPr>
        <p:spPr bwMode="auto">
          <a:xfrm>
            <a:off x="-381000" y="3048000"/>
            <a:ext cx="20574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chemeClr val="tx2"/>
                </a:solidFill>
              </a:rPr>
              <a:t>ОТД</a:t>
            </a: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ЫХ</a:t>
            </a:r>
          </a:p>
        </p:txBody>
      </p:sp>
      <p:sp>
        <p:nvSpPr>
          <p:cNvPr id="1064" name="Line 57"/>
          <p:cNvSpPr>
            <a:spLocks noChangeShapeType="1"/>
          </p:cNvSpPr>
          <p:nvPr/>
        </p:nvSpPr>
        <p:spPr bwMode="auto">
          <a:xfrm flipH="1">
            <a:off x="990600" y="3200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65" name="Line 58"/>
          <p:cNvSpPr>
            <a:spLocks noChangeShapeType="1"/>
          </p:cNvSpPr>
          <p:nvPr/>
        </p:nvSpPr>
        <p:spPr bwMode="auto">
          <a:xfrm flipH="1" flipV="1">
            <a:off x="1066800" y="22860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66" name="Line 59"/>
          <p:cNvSpPr>
            <a:spLocks noChangeShapeType="1"/>
          </p:cNvSpPr>
          <p:nvPr/>
        </p:nvSpPr>
        <p:spPr bwMode="auto">
          <a:xfrm flipH="1" flipV="1">
            <a:off x="1219200" y="1371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67" name="Line 60"/>
          <p:cNvSpPr>
            <a:spLocks noChangeShapeType="1"/>
          </p:cNvSpPr>
          <p:nvPr/>
        </p:nvSpPr>
        <p:spPr bwMode="auto">
          <a:xfrm flipV="1">
            <a:off x="2514600" y="121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68" name="Line 61"/>
          <p:cNvSpPr>
            <a:spLocks noChangeShapeType="1"/>
          </p:cNvSpPr>
          <p:nvPr/>
        </p:nvSpPr>
        <p:spPr bwMode="auto">
          <a:xfrm flipV="1">
            <a:off x="3276600" y="13716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69" name="Line 62"/>
          <p:cNvSpPr>
            <a:spLocks noChangeShapeType="1"/>
          </p:cNvSpPr>
          <p:nvPr/>
        </p:nvSpPr>
        <p:spPr bwMode="auto">
          <a:xfrm>
            <a:off x="3581400" y="2514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70" name="Line 63"/>
          <p:cNvSpPr>
            <a:spLocks noChangeShapeType="1"/>
          </p:cNvSpPr>
          <p:nvPr/>
        </p:nvSpPr>
        <p:spPr bwMode="auto">
          <a:xfrm>
            <a:off x="3657600" y="3124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71" name="Line 64"/>
          <p:cNvSpPr>
            <a:spLocks noChangeShapeType="1"/>
          </p:cNvSpPr>
          <p:nvPr/>
        </p:nvSpPr>
        <p:spPr bwMode="auto">
          <a:xfrm>
            <a:off x="3429000" y="38862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72" name="Line 65"/>
          <p:cNvSpPr>
            <a:spLocks noChangeShapeType="1"/>
          </p:cNvSpPr>
          <p:nvPr/>
        </p:nvSpPr>
        <p:spPr bwMode="auto">
          <a:xfrm>
            <a:off x="3048000" y="4419600"/>
            <a:ext cx="304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73" name="Line 66"/>
          <p:cNvSpPr>
            <a:spLocks noChangeShapeType="1"/>
          </p:cNvSpPr>
          <p:nvPr/>
        </p:nvSpPr>
        <p:spPr bwMode="auto">
          <a:xfrm flipH="1">
            <a:off x="1828800" y="4648200"/>
            <a:ext cx="304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74" name="Line 67"/>
          <p:cNvSpPr>
            <a:spLocks noChangeShapeType="1"/>
          </p:cNvSpPr>
          <p:nvPr/>
        </p:nvSpPr>
        <p:spPr bwMode="auto">
          <a:xfrm flipH="1">
            <a:off x="1219200" y="41148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75" name="Rectangle 68"/>
          <p:cNvSpPr>
            <a:spLocks noChangeArrowheads="1"/>
          </p:cNvSpPr>
          <p:nvPr/>
        </p:nvSpPr>
        <p:spPr bwMode="auto">
          <a:xfrm>
            <a:off x="5791200" y="533400"/>
            <a:ext cx="20574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Отдых</a:t>
            </a:r>
          </a:p>
        </p:txBody>
      </p:sp>
      <p:sp>
        <p:nvSpPr>
          <p:cNvPr id="1076" name="AutoShape 69"/>
          <p:cNvSpPr>
            <a:spLocks noChangeArrowheads="1"/>
          </p:cNvSpPr>
          <p:nvPr/>
        </p:nvSpPr>
        <p:spPr bwMode="auto">
          <a:xfrm>
            <a:off x="5562600" y="5334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77" name="AutoShape 70"/>
          <p:cNvSpPr>
            <a:spLocks noChangeArrowheads="1"/>
          </p:cNvSpPr>
          <p:nvPr/>
        </p:nvSpPr>
        <p:spPr bwMode="auto">
          <a:xfrm>
            <a:off x="5562600" y="48006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078" name="AutoShape 71"/>
          <p:cNvSpPr>
            <a:spLocks noChangeArrowheads="1"/>
          </p:cNvSpPr>
          <p:nvPr/>
        </p:nvSpPr>
        <p:spPr bwMode="auto">
          <a:xfrm>
            <a:off x="5562600" y="41910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8</a:t>
            </a:r>
          </a:p>
        </p:txBody>
      </p:sp>
      <p:sp>
        <p:nvSpPr>
          <p:cNvPr id="1079" name="AutoShape 72"/>
          <p:cNvSpPr>
            <a:spLocks noChangeArrowheads="1"/>
          </p:cNvSpPr>
          <p:nvPr/>
        </p:nvSpPr>
        <p:spPr bwMode="auto">
          <a:xfrm>
            <a:off x="5562600" y="35814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7</a:t>
            </a:r>
          </a:p>
        </p:txBody>
      </p:sp>
      <p:sp>
        <p:nvSpPr>
          <p:cNvPr id="1080" name="AutoShape 73"/>
          <p:cNvSpPr>
            <a:spLocks noChangeArrowheads="1"/>
          </p:cNvSpPr>
          <p:nvPr/>
        </p:nvSpPr>
        <p:spPr bwMode="auto">
          <a:xfrm>
            <a:off x="5562600" y="30480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6</a:t>
            </a:r>
          </a:p>
        </p:txBody>
      </p:sp>
      <p:sp>
        <p:nvSpPr>
          <p:cNvPr id="1081" name="AutoShape 74"/>
          <p:cNvSpPr>
            <a:spLocks noChangeArrowheads="1"/>
          </p:cNvSpPr>
          <p:nvPr/>
        </p:nvSpPr>
        <p:spPr bwMode="auto">
          <a:xfrm>
            <a:off x="5562600" y="25908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</a:t>
            </a:r>
          </a:p>
        </p:txBody>
      </p:sp>
      <p:sp>
        <p:nvSpPr>
          <p:cNvPr id="1082" name="AutoShape 75"/>
          <p:cNvSpPr>
            <a:spLocks noChangeArrowheads="1"/>
          </p:cNvSpPr>
          <p:nvPr/>
        </p:nvSpPr>
        <p:spPr bwMode="auto">
          <a:xfrm>
            <a:off x="5562600" y="20574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83" name="AutoShape 76"/>
          <p:cNvSpPr>
            <a:spLocks noChangeArrowheads="1"/>
          </p:cNvSpPr>
          <p:nvPr/>
        </p:nvSpPr>
        <p:spPr bwMode="auto">
          <a:xfrm>
            <a:off x="5562600" y="15240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084" name="AutoShape 77"/>
          <p:cNvSpPr>
            <a:spLocks noChangeArrowheads="1"/>
          </p:cNvSpPr>
          <p:nvPr/>
        </p:nvSpPr>
        <p:spPr bwMode="auto">
          <a:xfrm>
            <a:off x="5562600" y="9906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" name="AutoShape 78"/>
          <p:cNvSpPr>
            <a:spLocks noChangeArrowheads="1"/>
          </p:cNvSpPr>
          <p:nvPr/>
        </p:nvSpPr>
        <p:spPr bwMode="auto">
          <a:xfrm>
            <a:off x="5562600" y="60198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086" name="AutoShape 79"/>
          <p:cNvSpPr>
            <a:spLocks noChangeArrowheads="1"/>
          </p:cNvSpPr>
          <p:nvPr/>
        </p:nvSpPr>
        <p:spPr bwMode="auto">
          <a:xfrm>
            <a:off x="5562600" y="5410200"/>
            <a:ext cx="228600" cy="228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087" name="Rectangle 81"/>
          <p:cNvSpPr>
            <a:spLocks noChangeArrowheads="1"/>
          </p:cNvSpPr>
          <p:nvPr/>
        </p:nvSpPr>
        <p:spPr bwMode="auto">
          <a:xfrm>
            <a:off x="1676400" y="28956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Круговая тренировка</a:t>
            </a:r>
          </a:p>
          <a:p>
            <a:pPr algn="ctr"/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«Мышцы туловища»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428625" y="1714500"/>
            <a:ext cx="8858250" cy="4389438"/>
          </a:xfrm>
        </p:spPr>
        <p:txBody>
          <a:bodyPr/>
          <a:lstStyle/>
          <a:p>
            <a:pPr eaLnBrk="1" hangingPunct="1">
              <a:buClr>
                <a:schemeClr val="accent1">
                  <a:lumMod val="75000"/>
                </a:schemeClr>
              </a:buClr>
            </a:pPr>
            <a:r>
              <a:rPr lang="ru-RU" sz="3600" dirty="0" smtClean="0">
                <a:latin typeface="Calibri" pitchFamily="34" charset="0"/>
              </a:rPr>
              <a:t>индивидуальный подход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</a:pPr>
            <a:r>
              <a:rPr lang="ru-RU" sz="3600" dirty="0" smtClean="0">
                <a:latin typeface="Calibri" pitchFamily="34" charset="0"/>
              </a:rPr>
              <a:t>постепенное увеличение физической нагрузки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</a:pPr>
            <a:r>
              <a:rPr lang="ru-RU" sz="3600" dirty="0" smtClean="0">
                <a:latin typeface="Calibri" pitchFamily="34" charset="0"/>
              </a:rPr>
              <a:t>систематичность</a:t>
            </a:r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690720" y="295610"/>
            <a:ext cx="7625806" cy="830997"/>
          </a:xfrm>
          <a:prstGeom prst="rect">
            <a:avLst/>
          </a:prstGeom>
          <a:noFill/>
        </p:spPr>
        <p:txBody>
          <a:bodyPr wrap="none" anchor="b">
            <a:spAutoFit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Правила тренировки мышц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Выводы: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2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accent1">
                  <a:lumMod val="75000"/>
                </a:schemeClr>
              </a:buClr>
            </a:pPr>
            <a:r>
              <a:rPr lang="ru-RU" sz="2800" dirty="0" smtClean="0">
                <a:latin typeface="Calibri" pitchFamily="34" charset="0"/>
              </a:rPr>
              <a:t>занятия физическими упражнениями оказывают благотворное воздействие на формирование костно-мышечного аппарата;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</a:pPr>
            <a:r>
              <a:rPr lang="ru-RU" sz="2800" dirty="0" smtClean="0">
                <a:latin typeface="Calibri" pitchFamily="34" charset="0"/>
              </a:rPr>
              <a:t>повышение двигательной активности помогает избежать гиподинамии;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</a:pPr>
            <a:r>
              <a:rPr lang="ru-RU" sz="2800" dirty="0" smtClean="0">
                <a:latin typeface="Calibri" pitchFamily="34" charset="0"/>
              </a:rPr>
              <a:t>гармоничное развитие мышц туловища влияет на формирование правильной осанки.</a:t>
            </a:r>
          </a:p>
        </p:txBody>
      </p:sp>
    </p:spTree>
  </p:cSld>
  <p:clrMapOvr>
    <a:masterClrMapping/>
  </p:clrMapOvr>
  <p:transition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428596" y="2714620"/>
            <a:ext cx="9501222" cy="182403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all" spc="0" normalizeH="0" baseline="0" noProof="0" dirty="0" smtClean="0">
                <a:ln w="900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Спасибо за внимание!</a:t>
            </a:r>
            <a:endParaRPr kumimoji="0" lang="ru-RU" sz="4500" b="1" i="0" u="none" strike="noStrike" kern="1200" cap="all" spc="0" normalizeH="0" baseline="0" noProof="0" dirty="0">
              <a:ln w="900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928726" y="285728"/>
            <a:ext cx="10929950" cy="10715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Тема урока: «Значение физических упражнений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для формирования опорно-двигательной системы у человека»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1-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43050"/>
            <a:ext cx="8231245" cy="4357718"/>
          </a:xfrm>
        </p:spPr>
      </p:pic>
    </p:spTree>
  </p:cSld>
  <p:clrMapOvr>
    <a:masterClrMapping/>
  </p:clrMapOvr>
  <p:transition spd="slow" advTm="2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5895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Цель урока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842248" cy="4572000"/>
          </a:xfrm>
        </p:spPr>
        <p:txBody>
          <a:bodyPr/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определение роли физических упражнений для правильного формирования опорно-двигательной системы человека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Задачи урока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chemeClr val="accent1">
                  <a:lumMod val="75000"/>
                </a:schemeClr>
              </a:buClr>
            </a:pPr>
            <a:r>
              <a:rPr lang="ru-RU" dirty="0" smtClean="0">
                <a:latin typeface="Calibri" pitchFamily="34" charset="0"/>
              </a:rPr>
              <a:t>повторить материал об основных группах мышц;</a:t>
            </a:r>
            <a:endParaRPr lang="ru-RU" i="1" dirty="0" smtClean="0">
              <a:latin typeface="Calibri" pitchFamily="34" charset="0"/>
            </a:endParaRPr>
          </a:p>
          <a:p>
            <a:pPr lvl="0">
              <a:buClr>
                <a:schemeClr val="accent1">
                  <a:lumMod val="75000"/>
                </a:schemeClr>
              </a:buClr>
            </a:pPr>
            <a:r>
              <a:rPr lang="ru-RU" dirty="0" smtClean="0">
                <a:latin typeface="Calibri" pitchFamily="34" charset="0"/>
              </a:rPr>
              <a:t>активизировать лексику по теме «Значение физических упражнений для опорно-двигательной системы у человека»;</a:t>
            </a:r>
            <a:endParaRPr lang="ru-RU" i="1" dirty="0" smtClean="0">
              <a:latin typeface="Calibri" pitchFamily="34" charset="0"/>
            </a:endParaRPr>
          </a:p>
          <a:p>
            <a:pPr lvl="0">
              <a:buClr>
                <a:schemeClr val="accent1">
                  <a:lumMod val="75000"/>
                </a:schemeClr>
              </a:buClr>
            </a:pPr>
            <a:r>
              <a:rPr lang="ru-RU" dirty="0" smtClean="0">
                <a:latin typeface="Calibri" pitchFamily="34" charset="0"/>
              </a:rPr>
              <a:t>познакомить учащихся с физическими упражнениями, развивающими различные группы мышц и укрепляющими позвоночник;</a:t>
            </a:r>
            <a:endParaRPr lang="ru-RU" i="1" dirty="0" smtClean="0">
              <a:latin typeface="Calibri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dirty="0" smtClean="0">
                <a:latin typeface="Calibri" pitchFamily="34" charset="0"/>
              </a:rPr>
              <a:t>продолжить работу по развитию силы, выносливости, гибкости, ловкости;</a:t>
            </a:r>
            <a:endParaRPr lang="ru-RU" i="1" dirty="0" smtClean="0">
              <a:latin typeface="Calibri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dirty="0" smtClean="0">
                <a:latin typeface="Calibri" pitchFamily="34" charset="0"/>
              </a:rPr>
              <a:t> способствовать </a:t>
            </a:r>
            <a:r>
              <a:rPr lang="ru-RU" b="1" i="1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воспитанию осознанного отношения школьников к своему здоровью.</a:t>
            </a:r>
            <a:endParaRPr lang="ru-RU" i="1" dirty="0" smtClean="0">
              <a:latin typeface="Calibr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2713892" cy="728650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Что происходит в организме при физической нагрузке?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714488"/>
            <a:ext cx="2786082" cy="4643470"/>
          </a:xfrm>
        </p:spPr>
        <p:txBody>
          <a:bodyPr>
            <a:noAutofit/>
          </a:bodyPr>
          <a:lstStyle/>
          <a:p>
            <a:pPr>
              <a:buClr>
                <a:schemeClr val="bg2">
                  <a:lumMod val="10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физические нагрузки стимулируют деятельность всех систем организма:</a:t>
            </a:r>
          </a:p>
          <a:p>
            <a:pPr>
              <a:buClr>
                <a:schemeClr val="bg2">
                  <a:lumMod val="10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активизируют обменные процессы в мышцах, связках и сухожилиях;</a:t>
            </a:r>
          </a:p>
          <a:p>
            <a:pPr>
              <a:buClr>
                <a:schemeClr val="bg2">
                  <a:lumMod val="10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улучшают деятельность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сердечно-сосудистой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и дыхательной систем, обеспечивая таким образом своевременную доставку кислорода и питательных веществ ко всем органам и тканям;</a:t>
            </a:r>
          </a:p>
          <a:p>
            <a:pPr>
              <a:buClr>
                <a:schemeClr val="bg2">
                  <a:lumMod val="10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воздействуют на опорно-двигательный аппарат.</a:t>
            </a:r>
          </a:p>
          <a:p>
            <a:pPr>
              <a:buClr>
                <a:schemeClr val="bg2">
                  <a:lumMod val="10000"/>
                </a:schemeClr>
              </a:buClr>
              <a:buSzPct val="150000"/>
              <a:buFont typeface="Arial" pitchFamily="34" charset="0"/>
              <a:buChar char="•"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026" name="Picture 2" descr="C:\Users\WWW\Desktop\puls_pri_bege_21-500x39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857232"/>
            <a:ext cx="3000396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C:\Users\WWW\Desktop\572454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857232"/>
            <a:ext cx="2500330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rastyazhka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3714752"/>
            <a:ext cx="4857784" cy="2500330"/>
          </a:xfrm>
          <a:prstGeom prst="rect">
            <a:avLst/>
          </a:prstGeom>
        </p:spPr>
      </p:pic>
    </p:spTree>
  </p:cSld>
  <p:clrMapOvr>
    <a:masterClrMapping/>
  </p:clrMapOvr>
  <p:transition spd="slow" advTm="2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34400" cy="75895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Опорно-двигательный аппарат</a:t>
            </a:r>
            <a:endParaRPr lang="ru-RU" sz="4800" dirty="0"/>
          </a:p>
        </p:txBody>
      </p:sp>
      <p:pic>
        <p:nvPicPr>
          <p:cNvPr id="5" name="Содержимое 4" descr="como-sao-os-musculos-do-esqueleticos-funcionamento-e-anatomi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30648"/>
          <a:stretch>
            <a:fillRect/>
          </a:stretch>
        </p:blipFill>
        <p:spPr>
          <a:xfrm>
            <a:off x="285720" y="1571612"/>
            <a:ext cx="4161639" cy="4505325"/>
          </a:xfrm>
        </p:spPr>
      </p:pic>
      <p:pic>
        <p:nvPicPr>
          <p:cNvPr id="6" name="Рисунок 5" descr="anatomy-3-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571612"/>
            <a:ext cx="4143404" cy="450059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3000364" cy="690578"/>
          </a:xfrm>
        </p:spPr>
        <p:txBody>
          <a:bodyPr/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Интересные факты: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357298"/>
            <a:ext cx="2643206" cy="5143536"/>
          </a:xfrm>
        </p:spPr>
        <p:txBody>
          <a:bodyPr>
            <a:normAutofit fontScale="25000" lnSpcReduction="20000"/>
          </a:bodyPr>
          <a:lstStyle/>
          <a:p>
            <a:pPr>
              <a:buClr>
                <a:schemeClr val="bg2">
                  <a:lumMod val="10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скелетных мышц около 600 в теле человека;</a:t>
            </a:r>
          </a:p>
          <a:p>
            <a:pPr>
              <a:buClr>
                <a:schemeClr val="bg2">
                  <a:lumMod val="10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икроножная мышца выдерживает нагрузку свыше 1 тонны; </a:t>
            </a:r>
          </a:p>
          <a:p>
            <a:pPr lvl="0">
              <a:buClr>
                <a:schemeClr val="bg2">
                  <a:lumMod val="10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самая сильная мышца в человеческом организме – язык;</a:t>
            </a:r>
          </a:p>
          <a:p>
            <a:pPr>
              <a:buClr>
                <a:schemeClr val="bg2">
                  <a:lumMod val="10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почти половина всех костей находится в запястьях и ступнях;</a:t>
            </a:r>
          </a:p>
          <a:p>
            <a:pPr lvl="0">
              <a:buClr>
                <a:schemeClr val="bg2">
                  <a:lumMod val="10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самая крепкая кость – берцовая;</a:t>
            </a:r>
            <a:endParaRPr lang="ru-RU" sz="6000" b="1" i="1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pPr lvl="0">
              <a:buClr>
                <a:schemeClr val="bg2">
                  <a:lumMod val="10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при рождении в теле ребенка порядка 300 костей, у взрослого человека их остается всего 206;</a:t>
            </a:r>
            <a:endParaRPr lang="ru-RU" sz="6000" b="1" i="1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pPr lvl="0">
              <a:buClr>
                <a:schemeClr val="bg2">
                  <a:lumMod val="10000"/>
                </a:schemeClr>
              </a:buClr>
              <a:buSzPct val="150000"/>
              <a:buFont typeface="Arial" pitchFamily="34" charset="0"/>
              <a:buChar char="•"/>
            </a:pPr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в русском и английских языках нет слова для названия обратной части колена.</a:t>
            </a:r>
            <a:endParaRPr lang="ru-RU" sz="6000" b="1" i="1" dirty="0" smtClean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4" descr="C:\Users\User\Desktop\загружено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714356"/>
            <a:ext cx="2428892" cy="3143272"/>
          </a:xfrm>
          <a:prstGeom prst="rect">
            <a:avLst/>
          </a:prstGeom>
          <a:noFill/>
        </p:spPr>
      </p:pic>
      <p:pic>
        <p:nvPicPr>
          <p:cNvPr id="6" name="Picture 5" descr="C:\Users\User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143380"/>
            <a:ext cx="2883948" cy="1857388"/>
          </a:xfrm>
          <a:prstGeom prst="rect">
            <a:avLst/>
          </a:prstGeom>
          <a:noFill/>
        </p:spPr>
      </p:pic>
      <p:pic>
        <p:nvPicPr>
          <p:cNvPr id="7" name="Picture 3" descr="C:\Users\User\Desktop\44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000108"/>
            <a:ext cx="2928958" cy="2571768"/>
          </a:xfrm>
          <a:prstGeom prst="rect">
            <a:avLst/>
          </a:prstGeom>
          <a:noFill/>
        </p:spPr>
      </p:pic>
      <p:pic>
        <p:nvPicPr>
          <p:cNvPr id="10" name="Рисунок 9" descr="кость-ст-лат.jpg"/>
          <p:cNvPicPr>
            <a:picLocks noChangeAspect="1"/>
          </p:cNvPicPr>
          <p:nvPr/>
        </p:nvPicPr>
        <p:blipFill>
          <a:blip r:embed="rId5" cstate="print"/>
          <a:srcRect b="12698"/>
          <a:stretch>
            <a:fillRect/>
          </a:stretch>
        </p:blipFill>
        <p:spPr>
          <a:xfrm>
            <a:off x="3071802" y="4000504"/>
            <a:ext cx="2761879" cy="17859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4287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Основные группы мышц </a:t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тела человека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38" y="3429000"/>
            <a:ext cx="224818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</a:rPr>
              <a:t>Мышцы головы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43636" y="3357562"/>
            <a:ext cx="200027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</a:rPr>
              <a:t>Мышцы шеи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85875" y="4500563"/>
            <a:ext cx="257762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</a:rPr>
              <a:t>Мышцы туловища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4500563"/>
            <a:ext cx="297485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</a:rPr>
              <a:t>Мышцы конечностей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1643063" y="2000241"/>
            <a:ext cx="357187" cy="1428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6643688" y="2000240"/>
            <a:ext cx="357187" cy="13573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3143250" y="2000240"/>
            <a:ext cx="357188" cy="25003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5143500" y="2000240"/>
            <a:ext cx="357188" cy="25003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8" grpId="0" animBg="1"/>
      <p:bldP spid="9" grpId="0" animBg="1"/>
      <p:bldP spid="12" grpId="0" animBg="1"/>
      <p:bldP spid="15" grpId="0" animBg="1"/>
      <p:bldP spid="19" grpId="0" animBg="1"/>
      <p:bldP spid="20" grpId="0" animBg="1"/>
      <p:bldP spid="22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6DB8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810</TotalTime>
  <Words>806</Words>
  <Application>Microsoft Office PowerPoint</Application>
  <PresentationFormat>Экран (4:3)</PresentationFormat>
  <Paragraphs>192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Официальная</vt:lpstr>
      <vt:lpstr>CorelDRAW</vt:lpstr>
      <vt:lpstr>Интегрированный урок в 8 классе по биологии,  физической культуре и английскому языку</vt:lpstr>
      <vt:lpstr>О чём говорят эти слова?</vt:lpstr>
      <vt:lpstr> Тема урока: «Значение физических упражнений  для формирования опорно-двигательной системы у человека» </vt:lpstr>
      <vt:lpstr>Цель урока</vt:lpstr>
      <vt:lpstr>Задачи урока</vt:lpstr>
      <vt:lpstr>Что происходит в организме при физической нагрузке?</vt:lpstr>
      <vt:lpstr>Опорно-двигательный аппарат</vt:lpstr>
      <vt:lpstr>Интересные факты:</vt:lpstr>
      <vt:lpstr>Основные группы мышц  тела человека</vt:lpstr>
      <vt:lpstr>Свойства и функции мышц</vt:lpstr>
      <vt:lpstr>Разминка</vt:lpstr>
      <vt:lpstr>Выводы: в результате разминки улучшается нервно-мышечное взаимодействие, увеличивается скорость реакций, точность и координация движений, облегчается протекание процессов обучения новым двигательным навыкам.   </vt:lpstr>
      <vt:lpstr>Какие мышцы работают при  прыжках на скакалке?</vt:lpstr>
      <vt:lpstr>Мышцы сгибатели и разгибатели</vt:lpstr>
      <vt:lpstr>Слайд 15</vt:lpstr>
      <vt:lpstr>Слайд 16</vt:lpstr>
      <vt:lpstr>Степ-аэробика</vt:lpstr>
      <vt:lpstr>Слайд 18</vt:lpstr>
      <vt:lpstr>Скелетные мышцы туловища </vt:lpstr>
      <vt:lpstr>Самые сильные мышцы туловища</vt:lpstr>
      <vt:lpstr>Мышцы спины</vt:lpstr>
      <vt:lpstr>Слайд 22</vt:lpstr>
      <vt:lpstr>Выводы: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</dc:creator>
  <cp:lastModifiedBy>WWW</cp:lastModifiedBy>
  <cp:revision>102</cp:revision>
  <dcterms:created xsi:type="dcterms:W3CDTF">2017-03-31T13:43:29Z</dcterms:created>
  <dcterms:modified xsi:type="dcterms:W3CDTF">2017-04-05T06:13:13Z</dcterms:modified>
</cp:coreProperties>
</file>