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71" r:id="rId4"/>
    <p:sldId id="266" r:id="rId5"/>
    <p:sldId id="269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87" r:id="rId16"/>
    <p:sldId id="285" r:id="rId17"/>
    <p:sldId id="286" r:id="rId18"/>
    <p:sldId id="283" r:id="rId19"/>
    <p:sldId id="282" r:id="rId20"/>
    <p:sldId id="28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6" autoAdjust="0"/>
    <p:restoredTop sz="94717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101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717CE-4626-49F2-9358-A37284507392}" type="datetimeFigureOut">
              <a:rPr lang="ru-RU" smtClean="0"/>
              <a:pPr/>
              <a:t>31.03.2017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19D6-9752-4E2D-9904-77778DB67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256" y="4437112"/>
            <a:ext cx="6859488" cy="1222375"/>
          </a:xfrm>
        </p:spPr>
        <p:txBody>
          <a:bodyPr/>
          <a:lstStyle/>
          <a:p>
            <a:r>
              <a:rPr lang="ru-RU" dirty="0" smtClean="0"/>
              <a:t>Урок - расследование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5733256"/>
            <a:ext cx="2894856" cy="91440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Подготовила учитель </a:t>
            </a:r>
          </a:p>
          <a:p>
            <a:r>
              <a:rPr lang="ru-RU" dirty="0" smtClean="0"/>
              <a:t>русского языка и </a:t>
            </a:r>
          </a:p>
          <a:p>
            <a:r>
              <a:rPr lang="ru-RU" dirty="0" smtClean="0"/>
              <a:t>литературы </a:t>
            </a:r>
            <a:r>
              <a:rPr lang="ru-RU" dirty="0" err="1" smtClean="0"/>
              <a:t>Куцева</a:t>
            </a:r>
            <a:r>
              <a:rPr lang="ru-RU" dirty="0" smtClean="0"/>
              <a:t> Н.С.</a:t>
            </a:r>
            <a:endParaRPr lang="ru-RU" dirty="0"/>
          </a:p>
        </p:txBody>
      </p:sp>
      <p:pic>
        <p:nvPicPr>
          <p:cNvPr id="5" name="Picture 2" descr="http://www.studfiles.ru/html/2706/170/html_zDnIGOFFZ1.8aek/htmlconvd-7_uJ8o_html_m3629d68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68598"/>
            <a:ext cx="5040560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Расследование 3. </a:t>
            </a:r>
            <a:r>
              <a:rPr lang="ru-RU" sz="2800" dirty="0" smtClean="0"/>
              <a:t>(Шаг 3)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(Подберите к словам синонимы.</a:t>
            </a:r>
            <a:br>
              <a:rPr lang="ru-RU" sz="1400" dirty="0" smtClean="0"/>
            </a:br>
            <a:r>
              <a:rPr lang="ru-RU" sz="1400" dirty="0" smtClean="0"/>
              <a:t> Запишите следующую группу разносклоняемых существительных)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4"/>
            <a:ext cx="8363272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Ноша –                         Дорога – </a:t>
            </a:r>
            <a:endParaRPr lang="ru-RU" sz="4000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r>
              <a:rPr lang="ru-RU" sz="4000" dirty="0" smtClean="0"/>
              <a:t>             Бремя                              Путь               </a:t>
            </a:r>
            <a:endParaRPr lang="ru-RU" sz="4000" dirty="0"/>
          </a:p>
        </p:txBody>
      </p:sp>
      <p:pic>
        <p:nvPicPr>
          <p:cNvPr id="10" name="Picture 2" descr="http://previews.123rf.com/images/derocz/derocz0703/derocz070300028/796544-Detective-Stock-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728192" cy="1728192"/>
          </a:xfrm>
          <a:prstGeom prst="rect">
            <a:avLst/>
          </a:prstGeom>
          <a:noFill/>
        </p:spPr>
      </p:pic>
      <p:pic>
        <p:nvPicPr>
          <p:cNvPr id="78852" name="Picture 4" descr="http://karamelka.info/wp-content/uploads/2016/03/tyazoliy_portfe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860635"/>
            <a:ext cx="2592288" cy="2525150"/>
          </a:xfrm>
          <a:prstGeom prst="rect">
            <a:avLst/>
          </a:prstGeom>
          <a:noFill/>
        </p:spPr>
      </p:pic>
      <p:pic>
        <p:nvPicPr>
          <p:cNvPr id="78854" name="Picture 6" descr="http://f3.mylove.ru/v0E0d91Cq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2852936"/>
            <a:ext cx="2664296" cy="23972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Расследование 3.</a:t>
            </a:r>
            <a:r>
              <a:rPr lang="ru-RU" dirty="0" smtClean="0"/>
              <a:t> </a:t>
            </a:r>
            <a:r>
              <a:rPr lang="ru-RU" sz="2800" dirty="0" smtClean="0"/>
              <a:t>(Вывод 4)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(Выпишите эти слова. Поставьте устно эти слова в Р.П., Д.П., П.П)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916832"/>
            <a:ext cx="7499176" cy="475252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Семя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Пламя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Стремя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Темя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Бремя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Путь </a:t>
            </a:r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10" name="Picture 2" descr="http://previews.123rf.com/images/derocz/derocz0703/derocz070300028/796544-Detective-Stock-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Расследование 3.</a:t>
            </a:r>
            <a:r>
              <a:rPr lang="ru-RU" dirty="0" smtClean="0"/>
              <a:t> </a:t>
            </a:r>
            <a:r>
              <a:rPr lang="ru-RU" sz="2800" dirty="0" smtClean="0"/>
              <a:t>(Вывод 4)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(Проверка. Сколько всего разносклоняемых существительных?)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916832"/>
            <a:ext cx="7571184" cy="47525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Сем</a:t>
            </a:r>
            <a:r>
              <a:rPr lang="ru-RU" dirty="0" smtClean="0">
                <a:solidFill>
                  <a:srgbClr val="FF0000"/>
                </a:solidFill>
              </a:rPr>
              <a:t>я </a:t>
            </a:r>
            <a:r>
              <a:rPr lang="ru-RU" dirty="0" smtClean="0"/>
              <a:t>             -         сем</a:t>
            </a:r>
            <a:r>
              <a:rPr lang="ru-RU" dirty="0" smtClean="0">
                <a:solidFill>
                  <a:srgbClr val="FF0000"/>
                </a:solidFill>
              </a:rPr>
              <a:t>ен</a:t>
            </a:r>
            <a:r>
              <a:rPr lang="ru-RU" dirty="0" smtClean="0"/>
              <a:t>и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Плам</a:t>
            </a:r>
            <a:r>
              <a:rPr lang="ru-RU" dirty="0" smtClean="0">
                <a:solidFill>
                  <a:srgbClr val="FF0000"/>
                </a:solidFill>
              </a:rPr>
              <a:t>я </a:t>
            </a:r>
            <a:r>
              <a:rPr lang="ru-RU" dirty="0" smtClean="0"/>
              <a:t>          -          плем</a:t>
            </a:r>
            <a:r>
              <a:rPr lang="ru-RU" dirty="0" smtClean="0">
                <a:solidFill>
                  <a:srgbClr val="FF0000"/>
                </a:solidFill>
              </a:rPr>
              <a:t>ен</a:t>
            </a:r>
            <a:r>
              <a:rPr lang="ru-RU" dirty="0" smtClean="0"/>
              <a:t>и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Стрем</a:t>
            </a:r>
            <a:r>
              <a:rPr lang="ru-RU" dirty="0" smtClean="0">
                <a:solidFill>
                  <a:srgbClr val="FF0000"/>
                </a:solidFill>
              </a:rPr>
              <a:t>я </a:t>
            </a:r>
            <a:r>
              <a:rPr lang="ru-RU" dirty="0" smtClean="0"/>
              <a:t>         -          стрем</a:t>
            </a:r>
            <a:r>
              <a:rPr lang="ru-RU" dirty="0" smtClean="0">
                <a:solidFill>
                  <a:srgbClr val="FF0000"/>
                </a:solidFill>
              </a:rPr>
              <a:t>ен</a:t>
            </a:r>
            <a:r>
              <a:rPr lang="ru-RU" dirty="0" smtClean="0"/>
              <a:t>и 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Тем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             -           тем</a:t>
            </a:r>
            <a:r>
              <a:rPr lang="ru-RU" dirty="0" smtClean="0">
                <a:solidFill>
                  <a:srgbClr val="FF0000"/>
                </a:solidFill>
              </a:rPr>
              <a:t>ен</a:t>
            </a:r>
            <a:r>
              <a:rPr lang="ru-RU" dirty="0" smtClean="0"/>
              <a:t>и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Брем</a:t>
            </a:r>
            <a:r>
              <a:rPr lang="ru-RU" dirty="0" smtClean="0">
                <a:solidFill>
                  <a:srgbClr val="FF0000"/>
                </a:solidFill>
              </a:rPr>
              <a:t>я </a:t>
            </a:r>
            <a:r>
              <a:rPr lang="ru-RU" dirty="0" smtClean="0"/>
              <a:t>          -           брем</a:t>
            </a:r>
            <a:r>
              <a:rPr lang="ru-RU" dirty="0" smtClean="0">
                <a:solidFill>
                  <a:srgbClr val="FF0000"/>
                </a:solidFill>
              </a:rPr>
              <a:t>ен</a:t>
            </a:r>
            <a:r>
              <a:rPr lang="ru-RU" dirty="0" smtClean="0"/>
              <a:t>и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Путь               -           пути (м.р.)</a:t>
            </a:r>
          </a:p>
          <a:p>
            <a:pPr>
              <a:lnSpc>
                <a:spcPct val="12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Вывод 4: </a:t>
            </a:r>
            <a:r>
              <a:rPr lang="ru-RU" dirty="0" smtClean="0"/>
              <a:t>Разносклоняемых существительных - 10, </a:t>
            </a:r>
          </a:p>
          <a:p>
            <a:pPr>
              <a:lnSpc>
                <a:spcPct val="120000"/>
              </a:lnSpc>
              <a:buNone/>
            </a:pPr>
            <a:r>
              <a:rPr lang="ru-RU" dirty="0"/>
              <a:t> </a:t>
            </a:r>
            <a:r>
              <a:rPr lang="ru-RU" dirty="0" smtClean="0"/>
              <a:t>                  также к ним относится слово «путь» </a:t>
            </a:r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10" name="Picture 2" descr="http://previews.123rf.com/images/derocz/derocz0703/derocz070300028/796544-Detective-Stock-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pPr algn="l"/>
            <a:r>
              <a:rPr lang="ru-RU" dirty="0" err="1" smtClean="0">
                <a:solidFill>
                  <a:srgbClr val="7030A0"/>
                </a:solidFill>
              </a:rPr>
              <a:t>Физминутка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5256584" cy="4896544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600" dirty="0" smtClean="0"/>
              <a:t>В стародавнее древнее </a:t>
            </a:r>
            <a:r>
              <a:rPr lang="ru-RU" sz="1600" i="1" dirty="0" smtClean="0">
                <a:solidFill>
                  <a:srgbClr val="FF0000"/>
                </a:solidFill>
              </a:rPr>
              <a:t>время </a:t>
            </a:r>
            <a:endParaRPr lang="ru-RU" sz="1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1600" dirty="0" smtClean="0"/>
              <a:t>В шалашах без окон и дверей </a:t>
            </a:r>
          </a:p>
          <a:p>
            <a:pPr>
              <a:buNone/>
            </a:pPr>
            <a:r>
              <a:rPr lang="ru-RU" sz="1600" dirty="0" smtClean="0"/>
              <a:t>Жило – было лохматое </a:t>
            </a:r>
            <a:r>
              <a:rPr lang="ru-RU" sz="1600" i="1" dirty="0" smtClean="0">
                <a:solidFill>
                  <a:srgbClr val="FF0000"/>
                </a:solidFill>
              </a:rPr>
              <a:t>племя</a:t>
            </a:r>
            <a:r>
              <a:rPr lang="ru-RU" sz="1600" i="1" dirty="0" smtClean="0"/>
              <a:t>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Первобытных людей-дикарей.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Они не знали, для чего корове </a:t>
            </a:r>
            <a:r>
              <a:rPr lang="ru-RU" sz="1600" i="1" dirty="0" smtClean="0">
                <a:solidFill>
                  <a:srgbClr val="FF0000"/>
                </a:solidFill>
              </a:rPr>
              <a:t>вымя</a:t>
            </a:r>
            <a:r>
              <a:rPr lang="ru-RU" sz="1600" dirty="0" smtClean="0"/>
              <a:t>, </a:t>
            </a:r>
          </a:p>
          <a:p>
            <a:pPr>
              <a:buNone/>
            </a:pPr>
            <a:r>
              <a:rPr lang="ru-RU" sz="1600" dirty="0" smtClean="0"/>
              <a:t>Как написать свою  фамилию и </a:t>
            </a:r>
            <a:r>
              <a:rPr lang="ru-RU" sz="1600" i="1" dirty="0" smtClean="0">
                <a:solidFill>
                  <a:srgbClr val="FF0000"/>
                </a:solidFill>
              </a:rPr>
              <a:t>имя</a:t>
            </a:r>
            <a:r>
              <a:rPr lang="ru-RU" sz="1600" dirty="0" smtClean="0"/>
              <a:t>, </a:t>
            </a:r>
          </a:p>
          <a:p>
            <a:pPr>
              <a:buNone/>
            </a:pPr>
            <a:r>
              <a:rPr lang="ru-RU" sz="1600" dirty="0" smtClean="0"/>
              <a:t>Зачем на лошадь надевать седло и </a:t>
            </a:r>
            <a:r>
              <a:rPr lang="ru-RU" sz="1600" i="1" dirty="0" smtClean="0">
                <a:solidFill>
                  <a:srgbClr val="FF0000"/>
                </a:solidFill>
              </a:rPr>
              <a:t>стремя</a:t>
            </a:r>
            <a:r>
              <a:rPr lang="ru-RU" sz="1600" i="1" dirty="0" smtClean="0"/>
              <a:t>-</a:t>
            </a:r>
            <a:r>
              <a:rPr lang="ru-RU" sz="1600" dirty="0" smtClean="0"/>
              <a:t> </a:t>
            </a:r>
          </a:p>
          <a:p>
            <a:pPr>
              <a:buNone/>
            </a:pPr>
            <a:r>
              <a:rPr lang="ru-RU" sz="1600" dirty="0" smtClean="0"/>
              <a:t>Необразованное было это </a:t>
            </a:r>
            <a:r>
              <a:rPr lang="ru-RU" sz="1600" i="1" dirty="0" smtClean="0">
                <a:solidFill>
                  <a:srgbClr val="FF0000"/>
                </a:solidFill>
              </a:rPr>
              <a:t>племя</a:t>
            </a:r>
            <a:r>
              <a:rPr lang="ru-RU" sz="1600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ru-RU" sz="1600" dirty="0" smtClean="0"/>
              <a:t>   </a:t>
            </a:r>
          </a:p>
          <a:p>
            <a:pPr>
              <a:buNone/>
            </a:pPr>
            <a:r>
              <a:rPr lang="ru-RU" sz="1600" dirty="0" smtClean="0"/>
              <a:t>Трудно было им жить в эти годы, </a:t>
            </a:r>
          </a:p>
          <a:p>
            <a:pPr>
              <a:buNone/>
            </a:pPr>
            <a:r>
              <a:rPr lang="ru-RU" sz="1600" dirty="0" smtClean="0"/>
              <a:t>Угнетало их </a:t>
            </a:r>
            <a:r>
              <a:rPr lang="ru-RU" sz="1600" i="1" dirty="0" smtClean="0">
                <a:solidFill>
                  <a:srgbClr val="FF0000"/>
                </a:solidFill>
              </a:rPr>
              <a:t>бремя</a:t>
            </a:r>
            <a:r>
              <a:rPr lang="ru-RU" sz="1600" dirty="0" smtClean="0"/>
              <a:t>   забот.</a:t>
            </a:r>
          </a:p>
          <a:p>
            <a:pPr>
              <a:buNone/>
            </a:pPr>
            <a:r>
              <a:rPr lang="ru-RU" sz="1600" dirty="0" smtClean="0"/>
              <a:t>И страдали они от погоды</a:t>
            </a:r>
          </a:p>
          <a:p>
            <a:pPr>
              <a:buNone/>
            </a:pPr>
            <a:r>
              <a:rPr lang="ru-RU" sz="1600" dirty="0" smtClean="0"/>
              <a:t>Без плащей, без зонтов и без бот. 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5976" y="1844824"/>
            <a:ext cx="4536504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Никто не знал, как развевает веер </a:t>
            </a:r>
            <a:r>
              <a:rPr lang="ru-RU" sz="1600" i="1" dirty="0" smtClean="0">
                <a:solidFill>
                  <a:srgbClr val="FF0000"/>
                </a:solidFill>
              </a:rPr>
              <a:t>знамя</a:t>
            </a:r>
            <a:r>
              <a:rPr lang="ru-RU" sz="1600" dirty="0" smtClean="0"/>
              <a:t>, </a:t>
            </a:r>
          </a:p>
          <a:p>
            <a:pPr>
              <a:buNone/>
            </a:pPr>
            <a:r>
              <a:rPr lang="ru-RU" sz="1600" dirty="0" smtClean="0"/>
              <a:t>Что кислород всегда поддерживает </a:t>
            </a:r>
            <a:r>
              <a:rPr lang="ru-RU" sz="1600" i="1" dirty="0" smtClean="0">
                <a:solidFill>
                  <a:srgbClr val="FF0000"/>
                </a:solidFill>
              </a:rPr>
              <a:t>пламя</a:t>
            </a:r>
            <a:r>
              <a:rPr lang="ru-RU" sz="1600" dirty="0" smtClean="0"/>
              <a:t>. </a:t>
            </a:r>
          </a:p>
          <a:p>
            <a:pPr>
              <a:buNone/>
            </a:pPr>
            <a:r>
              <a:rPr lang="ru-RU" sz="1600" dirty="0" smtClean="0"/>
              <a:t>Над тем, как в булку превратить простое </a:t>
            </a:r>
            <a:r>
              <a:rPr lang="ru-RU" sz="1600" i="1" dirty="0" smtClean="0">
                <a:solidFill>
                  <a:srgbClr val="FF0000"/>
                </a:solidFill>
              </a:rPr>
              <a:t>семя</a:t>
            </a:r>
            <a:r>
              <a:rPr lang="ru-RU" sz="1600" dirty="0" smtClean="0"/>
              <a:t>, </a:t>
            </a:r>
          </a:p>
          <a:p>
            <a:pPr>
              <a:buNone/>
            </a:pPr>
            <a:r>
              <a:rPr lang="ru-RU" sz="1600" dirty="0" smtClean="0"/>
              <a:t>С утра до вечера они чесали </a:t>
            </a:r>
            <a:r>
              <a:rPr lang="ru-RU" sz="1600" i="1" dirty="0" smtClean="0">
                <a:solidFill>
                  <a:srgbClr val="FF0000"/>
                </a:solidFill>
              </a:rPr>
              <a:t>темя</a:t>
            </a:r>
            <a:r>
              <a:rPr lang="ru-RU" sz="1600" dirty="0" smtClean="0"/>
              <a:t>.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Мы сегодня пропели вам песню </a:t>
            </a:r>
          </a:p>
          <a:p>
            <a:pPr>
              <a:buNone/>
            </a:pPr>
            <a:r>
              <a:rPr lang="ru-RU" sz="1600" dirty="0" smtClean="0"/>
              <a:t>Из истории древних веков.</a:t>
            </a:r>
          </a:p>
          <a:p>
            <a:pPr>
              <a:buNone/>
            </a:pPr>
            <a:r>
              <a:rPr lang="ru-RU" sz="1600" dirty="0" smtClean="0"/>
              <a:t>Чтоб она получилась полезней</a:t>
            </a:r>
          </a:p>
          <a:p>
            <a:pPr>
              <a:buNone/>
            </a:pPr>
            <a:r>
              <a:rPr lang="ru-RU" sz="1600" dirty="0" smtClean="0"/>
              <a:t>Мы включили в нее десять слов.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Есть в этой </a:t>
            </a:r>
            <a:r>
              <a:rPr lang="ru-RU" sz="1600" dirty="0" smtClean="0">
                <a:solidFill>
                  <a:srgbClr val="FF0000"/>
                </a:solidFill>
              </a:rPr>
              <a:t>песне имя, семя, племя, пламя,</a:t>
            </a:r>
          </a:p>
          <a:p>
            <a:pPr>
              <a:buNone/>
            </a:pPr>
            <a:r>
              <a:rPr lang="ru-RU" sz="1600" dirty="0" smtClean="0"/>
              <a:t>В нее вошли </a:t>
            </a:r>
            <a:r>
              <a:rPr lang="ru-RU" sz="1600" dirty="0" smtClean="0">
                <a:solidFill>
                  <a:srgbClr val="FF0000"/>
                </a:solidFill>
              </a:rPr>
              <a:t>и вымя, стремя, темя, знамя.</a:t>
            </a:r>
          </a:p>
          <a:p>
            <a:pPr>
              <a:buNone/>
            </a:pPr>
            <a:r>
              <a:rPr lang="ru-RU" sz="1600" dirty="0" smtClean="0"/>
              <a:t>А для того, чтоб облегчить учебы </a:t>
            </a:r>
            <a:r>
              <a:rPr lang="ru-RU" sz="1600" dirty="0" smtClean="0">
                <a:solidFill>
                  <a:srgbClr val="FF0000"/>
                </a:solidFill>
              </a:rPr>
              <a:t>бремя</a:t>
            </a:r>
          </a:p>
          <a:p>
            <a:pPr>
              <a:buNone/>
            </a:pPr>
            <a:r>
              <a:rPr lang="ru-RU" sz="1600" dirty="0" smtClean="0"/>
              <a:t>Вы повторяйте эту песенку все </a:t>
            </a:r>
            <a:r>
              <a:rPr lang="ru-RU" sz="1600" dirty="0" smtClean="0">
                <a:solidFill>
                  <a:srgbClr val="FF0000"/>
                </a:solidFill>
              </a:rPr>
              <a:t>время.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6" name="Picture 2" descr="http://www.studfiles.ru/html/2706/170/html_zDnIGOFFZ1.8aek/htmlconvd-7_uJ8o_html_m3629d68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9"/>
            <a:ext cx="1847526" cy="1525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</a:rPr>
              <a:t>Расследование 4.</a:t>
            </a:r>
            <a:r>
              <a:rPr lang="ru-RU" dirty="0" smtClean="0"/>
              <a:t> </a:t>
            </a:r>
            <a:r>
              <a:rPr lang="ru-RU" sz="2800" dirty="0" smtClean="0"/>
              <a:t>(Шаг 1)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(Спишите,  поставив разносклоняемые существительные в нужную форму)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Занимать много </a:t>
            </a:r>
            <a:r>
              <a:rPr lang="ru-RU" dirty="0" smtClean="0">
                <a:solidFill>
                  <a:srgbClr val="7030A0"/>
                </a:solidFill>
              </a:rPr>
              <a:t>время</a:t>
            </a:r>
            <a:r>
              <a:rPr lang="ru-RU" dirty="0" smtClean="0"/>
              <a:t>,  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в </a:t>
            </a:r>
            <a:r>
              <a:rPr lang="ru-RU" dirty="0" smtClean="0">
                <a:solidFill>
                  <a:srgbClr val="00B050"/>
                </a:solidFill>
              </a:rPr>
              <a:t>пламя</a:t>
            </a:r>
            <a:r>
              <a:rPr lang="ru-RU" dirty="0" smtClean="0"/>
              <a:t> костра,</a:t>
            </a:r>
          </a:p>
          <a:p>
            <a:pPr marL="0" indent="0">
              <a:buNone/>
            </a:pPr>
            <a:r>
              <a:rPr lang="ru-RU" dirty="0" smtClean="0"/>
              <a:t>масло </a:t>
            </a:r>
            <a:r>
              <a:rPr lang="ru-RU" dirty="0"/>
              <a:t>в </a:t>
            </a:r>
            <a:r>
              <a:rPr lang="ru-RU" dirty="0" smtClean="0">
                <a:solidFill>
                  <a:srgbClr val="7030A0"/>
                </a:solidFill>
              </a:rPr>
              <a:t>семя</a:t>
            </a:r>
            <a:r>
              <a:rPr lang="ru-RU" dirty="0" smtClean="0"/>
              <a:t>,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нога </a:t>
            </a:r>
            <a:r>
              <a:rPr lang="ru-RU" dirty="0"/>
              <a:t>в </a:t>
            </a:r>
            <a:r>
              <a:rPr lang="ru-RU" dirty="0" smtClean="0">
                <a:solidFill>
                  <a:srgbClr val="00B050"/>
                </a:solidFill>
              </a:rPr>
              <a:t>стремя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smtClean="0"/>
              <a:t>звать </a:t>
            </a:r>
            <a:r>
              <a:rPr lang="ru-RU" dirty="0"/>
              <a:t>по </a:t>
            </a:r>
            <a:r>
              <a:rPr lang="ru-RU" dirty="0" smtClean="0">
                <a:solidFill>
                  <a:srgbClr val="7030A0"/>
                </a:solidFill>
              </a:rPr>
              <a:t>имя</a:t>
            </a:r>
            <a:r>
              <a:rPr lang="ru-RU" dirty="0" smtClean="0"/>
              <a:t>,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подъём </a:t>
            </a:r>
            <a:r>
              <a:rPr lang="ru-RU" dirty="0" smtClean="0">
                <a:solidFill>
                  <a:srgbClr val="00B050"/>
                </a:solidFill>
              </a:rPr>
              <a:t>знамя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smtClean="0"/>
              <a:t>история о </a:t>
            </a:r>
            <a:r>
              <a:rPr lang="ru-RU" dirty="0" smtClean="0">
                <a:solidFill>
                  <a:srgbClr val="7030A0"/>
                </a:solidFill>
              </a:rPr>
              <a:t>племя</a:t>
            </a:r>
            <a:r>
              <a:rPr lang="ru-RU" dirty="0" smtClean="0"/>
              <a:t>,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согнуться </a:t>
            </a:r>
            <a:r>
              <a:rPr lang="ru-RU" dirty="0"/>
              <a:t>под </a:t>
            </a:r>
            <a:r>
              <a:rPr lang="ru-RU" dirty="0" smtClean="0">
                <a:solidFill>
                  <a:srgbClr val="00B050"/>
                </a:solidFill>
              </a:rPr>
              <a:t>бремя</a:t>
            </a:r>
            <a:endParaRPr lang="ru-RU" dirty="0">
              <a:solidFill>
                <a:srgbClr val="00B050"/>
              </a:solidFill>
            </a:endParaRPr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5" name="Picture 2" descr="https://s.instela.com/m/sherlock-holmes--i5865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000" cy="114882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</a:rPr>
              <a:t>Расследование 4.</a:t>
            </a:r>
            <a:r>
              <a:rPr lang="ru-RU" dirty="0" smtClean="0"/>
              <a:t> </a:t>
            </a:r>
            <a:r>
              <a:rPr lang="ru-RU" sz="2800" dirty="0" smtClean="0"/>
              <a:t>(Шаг 2) 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(</a:t>
            </a:r>
            <a:r>
              <a:rPr lang="ru-RU" sz="1400" dirty="0" smtClean="0"/>
              <a:t>Расположите </a:t>
            </a:r>
            <a:r>
              <a:rPr lang="ru-RU" sz="1400" dirty="0"/>
              <a:t>фразеологизмы со словом «время» в соответствии с их </a:t>
            </a:r>
            <a:r>
              <a:rPr lang="ru-RU" sz="1400" dirty="0" smtClean="0"/>
              <a:t>значением)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50405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До </a:t>
            </a:r>
            <a:r>
              <a:rPr lang="ru-RU" sz="2800" dirty="0"/>
              <a:t>поры до времени </a:t>
            </a:r>
            <a:r>
              <a:rPr lang="ru-RU" sz="2800" dirty="0" smtClean="0"/>
              <a:t>                  Очень мало     </a:t>
            </a:r>
            <a:endParaRPr lang="ru-RU" sz="2800" dirty="0"/>
          </a:p>
          <a:p>
            <a:r>
              <a:rPr lang="ru-RU" sz="2800" dirty="0"/>
              <a:t>Тянуть </a:t>
            </a:r>
            <a:r>
              <a:rPr lang="ru-RU" sz="2800" dirty="0" smtClean="0"/>
              <a:t>время                                  Дело</a:t>
            </a:r>
            <a:r>
              <a:rPr lang="ru-RU" sz="2800" dirty="0"/>
              <a:t>, зависящее от </a:t>
            </a:r>
            <a:r>
              <a:rPr lang="ru-RU" sz="2800" dirty="0" smtClean="0"/>
              <a:t>     </a:t>
            </a:r>
          </a:p>
          <a:p>
            <a:pPr marL="0" indent="0">
              <a:buNone/>
            </a:pPr>
            <a:r>
              <a:rPr lang="ru-RU" sz="2800" dirty="0" smtClean="0"/>
              <a:t>                                                                    обстоятельств</a:t>
            </a:r>
            <a:endParaRPr lang="ru-RU" sz="2800" dirty="0"/>
          </a:p>
          <a:p>
            <a:r>
              <a:rPr lang="ru-RU" sz="2800" dirty="0"/>
              <a:t>Времени в обрез   </a:t>
            </a:r>
            <a:r>
              <a:rPr lang="ru-RU" sz="2800" dirty="0" smtClean="0"/>
              <a:t>                        Ничто </a:t>
            </a:r>
            <a:r>
              <a:rPr lang="ru-RU" sz="2800" dirty="0"/>
              <a:t>не вечно,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                               кроме пирамид</a:t>
            </a:r>
            <a:endParaRPr lang="ru-RU" sz="2800" dirty="0"/>
          </a:p>
          <a:p>
            <a:r>
              <a:rPr lang="ru-RU" sz="2800" dirty="0"/>
              <a:t>Вопрос </a:t>
            </a:r>
            <a:r>
              <a:rPr lang="ru-RU" sz="2800" dirty="0" smtClean="0"/>
              <a:t>времени</a:t>
            </a:r>
            <a:r>
              <a:rPr lang="ru-RU" sz="2800" dirty="0"/>
              <a:t> </a:t>
            </a:r>
            <a:r>
              <a:rPr lang="ru-RU" sz="2800" dirty="0" smtClean="0"/>
              <a:t>                           До определенного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                               срока</a:t>
            </a:r>
            <a:endParaRPr lang="ru-RU" sz="2800" dirty="0"/>
          </a:p>
          <a:p>
            <a:r>
              <a:rPr lang="ru-RU" sz="2800" dirty="0"/>
              <a:t>Всё боится времени</a:t>
            </a:r>
            <a:r>
              <a:rPr lang="ru-RU" sz="2800" dirty="0" smtClean="0"/>
              <a:t>,                     Медлить   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но </a:t>
            </a:r>
            <a:r>
              <a:rPr lang="ru-RU" sz="2800" dirty="0"/>
              <a:t>время боится пирамид.           </a:t>
            </a:r>
            <a:r>
              <a:rPr lang="ru-RU" sz="2800" dirty="0" smtClean="0"/>
              <a:t>                             </a:t>
            </a:r>
            <a:endParaRPr lang="ru-RU" sz="2800" dirty="0"/>
          </a:p>
          <a:p>
            <a:pPr>
              <a:lnSpc>
                <a:spcPct val="120000"/>
              </a:lnSpc>
              <a:buNone/>
            </a:pPr>
            <a:endParaRPr lang="ru-RU" sz="2800" dirty="0"/>
          </a:p>
        </p:txBody>
      </p:sp>
      <p:pic>
        <p:nvPicPr>
          <p:cNvPr id="5" name="Picture 2" descr="https://s.instela.com/m/sherlock-holmes--i5865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000" cy="1148827"/>
          </a:xfrm>
          <a:prstGeom prst="rect">
            <a:avLst/>
          </a:prstGeom>
          <a:noFill/>
        </p:spPr>
      </p:pic>
      <p:cxnSp>
        <p:nvCxnSpPr>
          <p:cNvPr id="32" name="Прямая со стрелкой 31"/>
          <p:cNvCxnSpPr/>
          <p:nvPr/>
        </p:nvCxnSpPr>
        <p:spPr>
          <a:xfrm>
            <a:off x="3995936" y="1988840"/>
            <a:ext cx="1440160" cy="2520280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843808" y="2492896"/>
            <a:ext cx="2736304" cy="30243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3347864" y="1988840"/>
            <a:ext cx="2088232" cy="1440160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3347864" y="2492896"/>
            <a:ext cx="2088232" cy="2016224"/>
          </a:xfrm>
          <a:prstGeom prst="straightConnector1">
            <a:avLst/>
          </a:prstGeom>
          <a:ln w="127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3995936" y="3501008"/>
            <a:ext cx="1440160" cy="201622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409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</a:rPr>
              <a:t>Расследование 4.</a:t>
            </a:r>
            <a:r>
              <a:rPr lang="ru-RU" dirty="0" smtClean="0"/>
              <a:t> </a:t>
            </a:r>
            <a:r>
              <a:rPr lang="ru-RU" sz="2800" dirty="0" smtClean="0"/>
              <a:t>(Шаг 3)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(Составьте пословицу. Слово </a:t>
            </a:r>
            <a:r>
              <a:rPr lang="ru-RU" sz="1400" b="1" i="1" dirty="0" smtClean="0"/>
              <a:t>путь</a:t>
            </a:r>
            <a:r>
              <a:rPr lang="ru-RU" sz="1400" dirty="0" smtClean="0"/>
              <a:t> поставьте в нужную форму)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504056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Никто,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заменить,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на </a:t>
            </a:r>
            <a:r>
              <a:rPr lang="ru-RU" dirty="0" smtClean="0">
                <a:solidFill>
                  <a:srgbClr val="0070C0"/>
                </a:solidFill>
              </a:rPr>
              <a:t>путь</a:t>
            </a:r>
            <a:r>
              <a:rPr lang="ru-RU" dirty="0" smtClean="0"/>
              <a:t>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не может,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вас самих,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к знанию.</a:t>
            </a:r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5" name="Picture 2" descr="https://s.instela.com/m/sherlock-holmes--i5865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000" cy="114882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</a:rPr>
              <a:t>Расследование 4.</a:t>
            </a:r>
            <a:r>
              <a:rPr lang="ru-RU" dirty="0" smtClean="0"/>
              <a:t> </a:t>
            </a:r>
            <a:r>
              <a:rPr lang="ru-RU" sz="2800" dirty="0" smtClean="0"/>
              <a:t>(Шаг 3)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(Проверка. Составь пословицу)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504056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Никто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не может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заменить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вас самих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на </a:t>
            </a:r>
            <a:r>
              <a:rPr lang="ru-RU" dirty="0" smtClean="0">
                <a:solidFill>
                  <a:srgbClr val="0070C0"/>
                </a:solidFill>
              </a:rPr>
              <a:t>пути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 к знанию.</a:t>
            </a:r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5" name="Picture 2" descr="https://s.instela.com/m/sherlock-holmes--i5865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000" cy="114882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084168" y="5877272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Бернард </a:t>
            </a:r>
            <a:r>
              <a:rPr lang="ru-RU" sz="2400" i="1" dirty="0" err="1" smtClean="0"/>
              <a:t>Вербер</a:t>
            </a:r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Итоги расследования.</a:t>
            </a:r>
            <a:r>
              <a:rPr lang="ru-RU" dirty="0" smtClean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5040560"/>
          </a:xfrm>
        </p:spPr>
        <p:txBody>
          <a:bodyPr>
            <a:normAutofit/>
          </a:bodyPr>
          <a:lstStyle/>
          <a:p>
            <a:r>
              <a:rPr lang="ru-RU" dirty="0" smtClean="0"/>
              <a:t>О </a:t>
            </a:r>
            <a:r>
              <a:rPr lang="ru-RU" dirty="0"/>
              <a:t>каких существительных вы 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b="1" dirty="0" err="1" smtClean="0"/>
              <a:t>З</a:t>
            </a:r>
            <a:r>
              <a:rPr lang="ru-RU" dirty="0" err="1" smtClean="0"/>
              <a:t>нали</a:t>
            </a:r>
            <a:r>
              <a:rPr lang="ru-RU" dirty="0" smtClean="0"/>
              <a:t> на </a:t>
            </a:r>
            <a:r>
              <a:rPr lang="ru-RU" dirty="0"/>
              <a:t>уроке? </a:t>
            </a:r>
            <a:endParaRPr lang="ru-RU" dirty="0" smtClean="0"/>
          </a:p>
          <a:p>
            <a:r>
              <a:rPr lang="ru-RU" dirty="0" smtClean="0"/>
              <a:t>Какие слова были зашифрованы за буквами?</a:t>
            </a:r>
            <a:endParaRPr lang="ru-RU" dirty="0"/>
          </a:p>
          <a:p>
            <a:r>
              <a:rPr lang="ru-RU" dirty="0" smtClean="0"/>
              <a:t>Какие </a:t>
            </a:r>
            <a:r>
              <a:rPr lang="ru-RU" b="1" dirty="0"/>
              <a:t>У</a:t>
            </a:r>
            <a:r>
              <a:rPr lang="ru-RU" dirty="0"/>
              <a:t>мения приобрели? </a:t>
            </a:r>
          </a:p>
          <a:p>
            <a:r>
              <a:rPr lang="ru-RU" dirty="0" smtClean="0"/>
              <a:t>Чему </a:t>
            </a:r>
            <a:r>
              <a:rPr lang="ru-RU" dirty="0"/>
              <a:t>еще </a:t>
            </a:r>
            <a:r>
              <a:rPr lang="ru-RU" b="1" dirty="0"/>
              <a:t>Н</a:t>
            </a:r>
            <a:r>
              <a:rPr lang="ru-RU" dirty="0"/>
              <a:t>аучились? </a:t>
            </a:r>
            <a:endParaRPr lang="ru-RU" dirty="0" smtClean="0"/>
          </a:p>
          <a:p>
            <a:r>
              <a:rPr lang="ru-RU" dirty="0" smtClean="0"/>
              <a:t>Сегодня </a:t>
            </a:r>
            <a:r>
              <a:rPr lang="ru-RU" dirty="0" smtClean="0"/>
              <a:t>хорошо проводили расследование..</a:t>
            </a:r>
            <a:r>
              <a:rPr lang="ru-RU" dirty="0" smtClean="0"/>
              <a:t>.</a:t>
            </a:r>
            <a:endParaRPr lang="ru-RU" dirty="0"/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6" name="Picture 2" descr="http://www.studfiles.ru/html/2706/170/html_zDnIGOFFZ1.8aek/htmlconvd-7_uJ8o_html_m3629d68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482352" cy="122413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Домашнее задание. </a:t>
            </a:r>
            <a:r>
              <a:rPr lang="ru-RU" sz="1400" dirty="0" smtClean="0">
                <a:solidFill>
                  <a:srgbClr val="00B050"/>
                </a:solidFill>
              </a:rPr>
              <a:t/>
            </a:r>
            <a:br>
              <a:rPr lang="ru-RU" sz="1400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16832"/>
            <a:ext cx="8363272" cy="4752528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endParaRPr lang="ru-RU" dirty="0" smtClean="0"/>
          </a:p>
          <a:p>
            <a:pPr algn="ctr">
              <a:lnSpc>
                <a:spcPct val="120000"/>
              </a:lnSpc>
              <a:buNone/>
            </a:pPr>
            <a:endParaRPr lang="ru-RU" dirty="0" smtClean="0"/>
          </a:p>
          <a:p>
            <a:pPr algn="ctr">
              <a:lnSpc>
                <a:spcPct val="120000"/>
              </a:lnSpc>
              <a:buNone/>
            </a:pPr>
            <a:r>
              <a:rPr lang="ru-RU" sz="3600" dirty="0" smtClean="0"/>
              <a:t>С.</a:t>
            </a:r>
            <a:r>
              <a:rPr lang="ru-RU" sz="3600" dirty="0" smtClean="0"/>
              <a:t> </a:t>
            </a:r>
            <a:r>
              <a:rPr lang="ru-RU" sz="3600" dirty="0" smtClean="0"/>
              <a:t>138, </a:t>
            </a:r>
            <a:r>
              <a:rPr lang="ru-RU" sz="3600" dirty="0" smtClean="0"/>
              <a:t>орфограмма№ </a:t>
            </a:r>
            <a:r>
              <a:rPr lang="ru-RU" sz="3600" dirty="0" smtClean="0"/>
              <a:t>31, </a:t>
            </a:r>
            <a:endParaRPr lang="ru-RU" sz="3600" dirty="0" smtClean="0"/>
          </a:p>
          <a:p>
            <a:pPr algn="ctr">
              <a:lnSpc>
                <a:spcPct val="120000"/>
              </a:lnSpc>
              <a:buNone/>
            </a:pPr>
            <a:r>
              <a:rPr lang="ru-RU" sz="3600" dirty="0" smtClean="0"/>
              <a:t>Упражнение </a:t>
            </a:r>
            <a:r>
              <a:rPr lang="ru-RU" sz="3600" dirty="0" smtClean="0"/>
              <a:t>№ 259.</a:t>
            </a:r>
            <a:endParaRPr lang="ru-RU" sz="3600" dirty="0"/>
          </a:p>
        </p:txBody>
      </p:sp>
      <p:pic>
        <p:nvPicPr>
          <p:cNvPr id="6" name="Picture 2" descr="http://www.studfiles.ru/html/2706/170/html_zDnIGOFFZ1.8aek/htmlconvd-7_uJ8o_html_m3629d68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5918" y="332656"/>
            <a:ext cx="1569548" cy="129614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7030A0"/>
                </a:solidFill>
              </a:rPr>
              <a:t>Расследование 1.</a:t>
            </a:r>
            <a:r>
              <a:rPr lang="ru-RU" sz="2800" dirty="0" smtClean="0">
                <a:solidFill>
                  <a:srgbClr val="7030A0"/>
                </a:solidFill>
              </a:rPr>
              <a:t>(</a:t>
            </a:r>
            <a:r>
              <a:rPr lang="ru-RU" sz="2800" dirty="0" smtClean="0"/>
              <a:t>Повторение)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(Ответьте на вопросы и разгадайте тему урока)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04056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/>
              <a:t>1. Морфология – это</a:t>
            </a:r>
            <a:r>
              <a:rPr lang="ru-RU" dirty="0" smtClean="0"/>
              <a:t>…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2</a:t>
            </a:r>
            <a:r>
              <a:rPr lang="ru-RU" dirty="0"/>
              <a:t>. Существительное – это</a:t>
            </a:r>
            <a:r>
              <a:rPr lang="ru-RU" dirty="0" smtClean="0"/>
              <a:t>…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3</a:t>
            </a:r>
            <a:r>
              <a:rPr lang="ru-RU" dirty="0"/>
              <a:t>. Существительные изменяются </a:t>
            </a:r>
            <a:r>
              <a:rPr lang="ru-RU" dirty="0" smtClean="0"/>
              <a:t>….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4</a:t>
            </a:r>
            <a:r>
              <a:rPr lang="ru-RU" dirty="0"/>
              <a:t>. Имена собственные – </a:t>
            </a:r>
            <a:r>
              <a:rPr lang="ru-RU" dirty="0" smtClean="0"/>
              <a:t>это…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5</a:t>
            </a:r>
            <a:r>
              <a:rPr lang="ru-RU" dirty="0"/>
              <a:t>. Одушевлённые существительные – это</a:t>
            </a:r>
            <a:r>
              <a:rPr lang="ru-RU" dirty="0" smtClean="0"/>
              <a:t>…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6</a:t>
            </a:r>
            <a:r>
              <a:rPr lang="ru-RU" dirty="0"/>
              <a:t>. Сколько склонений у существительных</a:t>
            </a:r>
            <a:r>
              <a:rPr lang="ru-RU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7</a:t>
            </a:r>
            <a:r>
              <a:rPr lang="ru-RU" dirty="0"/>
              <a:t>. Какие существительные относятся к 1 </a:t>
            </a:r>
            <a:r>
              <a:rPr lang="ru-RU" dirty="0" smtClean="0"/>
              <a:t>склонению?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8</a:t>
            </a:r>
            <a:r>
              <a:rPr lang="ru-RU" dirty="0"/>
              <a:t>. Какие существительные относятся ко 2 склонению</a:t>
            </a:r>
            <a:r>
              <a:rPr lang="ru-RU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9</a:t>
            </a:r>
            <a:r>
              <a:rPr lang="ru-RU" dirty="0"/>
              <a:t>. Какие существительные относятся к 3 склонению</a:t>
            </a:r>
            <a:r>
              <a:rPr lang="ru-RU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10</a:t>
            </a:r>
            <a:r>
              <a:rPr lang="ru-RU" dirty="0"/>
              <a:t>. Какую роль выполняют существительные в предложении?</a:t>
            </a:r>
          </a:p>
        </p:txBody>
      </p:sp>
      <p:pic>
        <p:nvPicPr>
          <p:cNvPr id="54274" name="Picture 2" descr="https://otvet.imgsmail.ru/download/185801198_c62e0350aec08694120d405a904a9f66_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00200" cy="123489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Спасибо за внимание. </a:t>
            </a: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Picture 2" descr="http://www.studfiles.ru/html/2706/170/html_zDnIGOFFZ1.8aek/htmlconvd-7_uJ8o_html_m3629d68c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00808"/>
            <a:ext cx="5406224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82154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>Расследование 2.</a:t>
            </a:r>
            <a:r>
              <a:rPr lang="ru-RU" dirty="0" smtClean="0"/>
              <a:t> </a:t>
            </a:r>
            <a:r>
              <a:rPr lang="ru-RU" sz="2800" dirty="0" smtClean="0"/>
              <a:t>(Знакомство)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(Определите склонения существительных. В каких словах  с трудом определяется склонение. Выпишите их)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04056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4000" i="1" dirty="0"/>
              <a:t>Плач, знамя, мышь, время, родина, племя, горе, вымя, верность, имя, </a:t>
            </a:r>
            <a:r>
              <a:rPr lang="ru-RU" sz="4000" i="1" dirty="0" smtClean="0"/>
              <a:t>Ваня</a:t>
            </a:r>
          </a:p>
          <a:p>
            <a:pPr>
              <a:lnSpc>
                <a:spcPct val="120000"/>
              </a:lnSpc>
              <a:buNone/>
            </a:pPr>
            <a:endParaRPr lang="ru-RU" sz="4000" i="1" dirty="0"/>
          </a:p>
          <a:p>
            <a:pPr>
              <a:lnSpc>
                <a:spcPct val="120000"/>
              </a:lnSpc>
            </a:pPr>
            <a:endParaRPr lang="ru-RU" sz="4000" dirty="0"/>
          </a:p>
          <a:p>
            <a:pPr>
              <a:lnSpc>
                <a:spcPct val="120000"/>
              </a:lnSpc>
            </a:pPr>
            <a:endParaRPr lang="ru-RU" dirty="0"/>
          </a:p>
        </p:txBody>
      </p:sp>
      <p:pic>
        <p:nvPicPr>
          <p:cNvPr id="5" name="Содержимое 8" descr="sherlock-holmes-cartoon-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5085184"/>
            <a:ext cx="1296145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>Расследование 2.</a:t>
            </a:r>
            <a:r>
              <a:rPr lang="ru-RU" sz="2800" dirty="0" smtClean="0"/>
              <a:t>(Шаг 1)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(Проверьте выписанные существительные. Сделайте вывод)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18457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4000" i="1" dirty="0"/>
              <a:t>З</a:t>
            </a:r>
            <a:r>
              <a:rPr lang="ru-RU" sz="4000" i="1" dirty="0" smtClean="0"/>
              <a:t>нам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  <a:r>
              <a:rPr lang="ru-RU" sz="4000" i="1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Врем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/>
              <a:t>П</a:t>
            </a:r>
            <a:r>
              <a:rPr lang="ru-RU" sz="4000" i="1" dirty="0" smtClean="0"/>
              <a:t>лем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Вым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Им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10000"/>
              </a:lnSpc>
              <a:buNone/>
            </a:pPr>
            <a:endParaRPr lang="ru-RU" sz="3300" b="1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ru-RU" sz="3300" b="1" dirty="0" smtClean="0">
                <a:solidFill>
                  <a:srgbClr val="FF0000"/>
                </a:solidFill>
              </a:rPr>
              <a:t>Вывод 1. </a:t>
            </a:r>
            <a:r>
              <a:rPr lang="ru-RU" sz="3300" dirty="0" smtClean="0"/>
              <a:t>    Существительные, оканчивающиеся </a:t>
            </a:r>
          </a:p>
          <a:p>
            <a:pPr>
              <a:lnSpc>
                <a:spcPct val="110000"/>
              </a:lnSpc>
              <a:buNone/>
            </a:pPr>
            <a:r>
              <a:rPr lang="ru-RU" sz="3300" dirty="0" smtClean="0"/>
              <a:t>                      на </a:t>
            </a:r>
            <a:r>
              <a:rPr lang="ru-RU" sz="3300" dirty="0" smtClean="0">
                <a:solidFill>
                  <a:srgbClr val="FF0000"/>
                </a:solidFill>
              </a:rPr>
              <a:t>-</a:t>
            </a:r>
            <a:r>
              <a:rPr lang="ru-RU" sz="3300" dirty="0" smtClean="0"/>
              <a:t>М</a:t>
            </a:r>
            <a:r>
              <a:rPr lang="ru-RU" sz="3300" dirty="0" smtClean="0">
                <a:solidFill>
                  <a:srgbClr val="FF0000"/>
                </a:solidFill>
              </a:rPr>
              <a:t>Я  </a:t>
            </a:r>
            <a:r>
              <a:rPr lang="ru-RU" sz="3300" dirty="0" smtClean="0"/>
              <a:t>и относящиеся к  среднему роду, </a:t>
            </a:r>
          </a:p>
          <a:p>
            <a:pPr>
              <a:lnSpc>
                <a:spcPct val="110000"/>
              </a:lnSpc>
              <a:buNone/>
            </a:pPr>
            <a:r>
              <a:rPr lang="ru-RU" sz="3300" dirty="0" smtClean="0"/>
              <a:t>                      называются </a:t>
            </a:r>
            <a:r>
              <a:rPr lang="ru-RU" sz="3300" b="1" dirty="0" smtClean="0"/>
              <a:t>разносклоняемыми</a:t>
            </a:r>
            <a:endParaRPr lang="ru-RU" sz="4000" b="1" dirty="0"/>
          </a:p>
          <a:p>
            <a:pPr>
              <a:lnSpc>
                <a:spcPct val="120000"/>
              </a:lnSpc>
            </a:pPr>
            <a:endParaRPr lang="ru-RU" dirty="0"/>
          </a:p>
        </p:txBody>
      </p:sp>
      <p:pic>
        <p:nvPicPr>
          <p:cNvPr id="5" name="Содержимое 8" descr="sherlock-holmes-cartoon-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60649"/>
            <a:ext cx="1296145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>Расследование 2. </a:t>
            </a:r>
            <a:r>
              <a:rPr lang="ru-RU" sz="2800" dirty="0" smtClean="0"/>
              <a:t>(Шаг 2)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(Сравните окончания при склонении существительных. Сделайте вывод)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2568"/>
          </a:xfrm>
        </p:spPr>
        <p:txBody>
          <a:bodyPr>
            <a:normAutofit fontScale="62500" lnSpcReduction="20000"/>
          </a:bodyPr>
          <a:lstStyle/>
          <a:p>
            <a:r>
              <a:rPr lang="ru-RU" sz="4500" dirty="0" smtClean="0"/>
              <a:t>И.П.        гор</a:t>
            </a:r>
            <a:r>
              <a:rPr lang="ru-RU" sz="4500" b="1" dirty="0" smtClean="0">
                <a:solidFill>
                  <a:srgbClr val="002060"/>
                </a:solidFill>
              </a:rPr>
              <a:t>е</a:t>
            </a:r>
            <a:r>
              <a:rPr lang="ru-RU" sz="4500" dirty="0" smtClean="0"/>
              <a:t>         знам</a:t>
            </a:r>
            <a:r>
              <a:rPr lang="ru-RU" sz="4500" b="1" dirty="0" smtClean="0">
                <a:solidFill>
                  <a:srgbClr val="002060"/>
                </a:solidFill>
              </a:rPr>
              <a:t>я</a:t>
            </a:r>
            <a:r>
              <a:rPr lang="ru-RU" sz="4500" dirty="0" smtClean="0"/>
              <a:t>              </a:t>
            </a:r>
          </a:p>
          <a:p>
            <a:r>
              <a:rPr lang="ru-RU" sz="4500" dirty="0" smtClean="0"/>
              <a:t>Р. П.        горя         знамен</a:t>
            </a:r>
            <a:r>
              <a:rPr lang="ru-RU" sz="4500" b="1" dirty="0" smtClean="0">
                <a:solidFill>
                  <a:srgbClr val="FF0000"/>
                </a:solidFill>
              </a:rPr>
              <a:t>и              </a:t>
            </a:r>
            <a:r>
              <a:rPr lang="ru-RU" sz="4500" dirty="0" smtClean="0">
                <a:solidFill>
                  <a:srgbClr val="002060"/>
                </a:solidFill>
              </a:rPr>
              <a:t>по 3скл.</a:t>
            </a:r>
          </a:p>
          <a:p>
            <a:r>
              <a:rPr lang="ru-RU" sz="4500" dirty="0" smtClean="0"/>
              <a:t>Д.П.        горю        знамен</a:t>
            </a:r>
            <a:r>
              <a:rPr lang="ru-RU" sz="4500" b="1" dirty="0" smtClean="0">
                <a:solidFill>
                  <a:srgbClr val="FF0000"/>
                </a:solidFill>
              </a:rPr>
              <a:t>и</a:t>
            </a:r>
            <a:r>
              <a:rPr lang="ru-RU" sz="4500" dirty="0" smtClean="0">
                <a:solidFill>
                  <a:srgbClr val="FF0000"/>
                </a:solidFill>
              </a:rPr>
              <a:t> </a:t>
            </a:r>
            <a:r>
              <a:rPr lang="ru-RU" sz="4500" dirty="0" smtClean="0"/>
              <a:t>             </a:t>
            </a:r>
            <a:r>
              <a:rPr lang="ru-RU" sz="4500" dirty="0" smtClean="0">
                <a:solidFill>
                  <a:srgbClr val="002060"/>
                </a:solidFill>
              </a:rPr>
              <a:t>по 3 </a:t>
            </a:r>
            <a:r>
              <a:rPr lang="ru-RU" sz="4500" dirty="0" err="1" smtClean="0">
                <a:solidFill>
                  <a:srgbClr val="002060"/>
                </a:solidFill>
              </a:rPr>
              <a:t>скл</a:t>
            </a:r>
            <a:r>
              <a:rPr lang="ru-RU" sz="4500" dirty="0" smtClean="0"/>
              <a:t>.     </a:t>
            </a:r>
          </a:p>
          <a:p>
            <a:r>
              <a:rPr lang="ru-RU" sz="4500" dirty="0" smtClean="0"/>
              <a:t>В.П.        горе          знамя            </a:t>
            </a:r>
          </a:p>
          <a:p>
            <a:r>
              <a:rPr lang="ru-RU" sz="4500" dirty="0" smtClean="0"/>
              <a:t>Т.П.         гор</a:t>
            </a:r>
            <a:r>
              <a:rPr lang="ru-RU" sz="4500" b="1" dirty="0" smtClean="0">
                <a:solidFill>
                  <a:srgbClr val="FF0000"/>
                </a:solidFill>
              </a:rPr>
              <a:t>ем</a:t>
            </a:r>
            <a:r>
              <a:rPr lang="ru-RU" sz="4500" dirty="0" smtClean="0">
                <a:solidFill>
                  <a:srgbClr val="FF0000"/>
                </a:solidFill>
              </a:rPr>
              <a:t> </a:t>
            </a:r>
            <a:r>
              <a:rPr lang="ru-RU" sz="4500" dirty="0" smtClean="0"/>
              <a:t>     знамен</a:t>
            </a:r>
            <a:r>
              <a:rPr lang="ru-RU" sz="4500" b="1" dirty="0" smtClean="0">
                <a:solidFill>
                  <a:srgbClr val="FF0000"/>
                </a:solidFill>
              </a:rPr>
              <a:t>ем</a:t>
            </a:r>
            <a:r>
              <a:rPr lang="ru-RU" sz="4500" b="1" dirty="0" smtClean="0"/>
              <a:t> </a:t>
            </a:r>
            <a:r>
              <a:rPr lang="ru-RU" sz="4500" dirty="0" smtClean="0"/>
              <a:t>          </a:t>
            </a:r>
            <a:r>
              <a:rPr lang="ru-RU" sz="4500" dirty="0" smtClean="0">
                <a:solidFill>
                  <a:srgbClr val="002060"/>
                </a:solidFill>
              </a:rPr>
              <a:t>по 2 </a:t>
            </a:r>
            <a:r>
              <a:rPr lang="ru-RU" sz="4500" dirty="0" err="1" smtClean="0">
                <a:solidFill>
                  <a:srgbClr val="002060"/>
                </a:solidFill>
              </a:rPr>
              <a:t>скл</a:t>
            </a:r>
            <a:r>
              <a:rPr lang="ru-RU" sz="45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500" dirty="0" smtClean="0"/>
              <a:t>П.П.        горе         знамен</a:t>
            </a:r>
            <a:r>
              <a:rPr lang="ru-RU" sz="4500" b="1" dirty="0" smtClean="0">
                <a:solidFill>
                  <a:srgbClr val="FF0000"/>
                </a:solidFill>
              </a:rPr>
              <a:t>и              </a:t>
            </a:r>
            <a:r>
              <a:rPr lang="ru-RU" sz="4500" dirty="0" smtClean="0">
                <a:solidFill>
                  <a:srgbClr val="002060"/>
                </a:solidFill>
              </a:rPr>
              <a:t>по 3 </a:t>
            </a:r>
            <a:r>
              <a:rPr lang="ru-RU" sz="4500" dirty="0" err="1" smtClean="0">
                <a:solidFill>
                  <a:srgbClr val="002060"/>
                </a:solidFill>
              </a:rPr>
              <a:t>скл</a:t>
            </a:r>
            <a:r>
              <a:rPr lang="ru-RU" sz="4500" dirty="0" smtClean="0">
                <a:solidFill>
                  <a:srgbClr val="002060"/>
                </a:solidFill>
              </a:rPr>
              <a:t>.</a:t>
            </a:r>
          </a:p>
          <a:p>
            <a:endParaRPr lang="ru-RU" sz="45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500" b="1" dirty="0" smtClean="0">
                <a:solidFill>
                  <a:srgbClr val="FF0000"/>
                </a:solidFill>
              </a:rPr>
              <a:t>Вывод 2.</a:t>
            </a:r>
          </a:p>
          <a:p>
            <a:pPr>
              <a:buNone/>
            </a:pPr>
            <a:r>
              <a:rPr lang="ru-RU" sz="4500" b="1" dirty="0" smtClean="0">
                <a:solidFill>
                  <a:srgbClr val="FF0000"/>
                </a:solidFill>
              </a:rPr>
              <a:t> </a:t>
            </a:r>
            <a:r>
              <a:rPr lang="ru-RU" sz="4500" dirty="0" smtClean="0"/>
              <a:t>Окончания в  существительном «знамя»</a:t>
            </a:r>
          </a:p>
          <a:p>
            <a:pPr>
              <a:buNone/>
            </a:pPr>
            <a:r>
              <a:rPr lang="ru-RU" sz="4500" dirty="0" smtClean="0"/>
              <a:t> </a:t>
            </a:r>
            <a:r>
              <a:rPr lang="ru-RU" sz="4500" dirty="0"/>
              <a:t>в Р.П. Д.П. </a:t>
            </a:r>
            <a:r>
              <a:rPr lang="ru-RU" sz="4500" dirty="0" smtClean="0"/>
              <a:t>П.П. имеет окончание </a:t>
            </a:r>
            <a:r>
              <a:rPr lang="ru-RU" sz="4500" dirty="0"/>
              <a:t>3-го склонения </a:t>
            </a:r>
            <a:r>
              <a:rPr lang="ru-RU" sz="4500" b="1" dirty="0" smtClean="0">
                <a:solidFill>
                  <a:srgbClr val="FF0000"/>
                </a:solidFill>
              </a:rPr>
              <a:t>-И</a:t>
            </a:r>
            <a:r>
              <a:rPr lang="ru-RU" sz="4500" dirty="0" smtClean="0"/>
              <a:t>,</a:t>
            </a:r>
          </a:p>
          <a:p>
            <a:pPr>
              <a:buNone/>
            </a:pPr>
            <a:r>
              <a:rPr lang="ru-RU" sz="4500" dirty="0" smtClean="0"/>
              <a:t> а </a:t>
            </a:r>
            <a:r>
              <a:rPr lang="ru-RU" sz="4500" dirty="0"/>
              <a:t>в Т.П. </a:t>
            </a:r>
            <a:r>
              <a:rPr lang="ru-RU" sz="4500" dirty="0" smtClean="0"/>
              <a:t>окончание </a:t>
            </a:r>
            <a:r>
              <a:rPr lang="ru-RU" sz="4500" dirty="0"/>
              <a:t>2-го склонения </a:t>
            </a:r>
            <a:r>
              <a:rPr lang="ru-RU" sz="4500" b="1" dirty="0" smtClean="0">
                <a:solidFill>
                  <a:srgbClr val="FF0000"/>
                </a:solidFill>
              </a:rPr>
              <a:t>-ЕМ</a:t>
            </a:r>
            <a:r>
              <a:rPr lang="ru-RU" sz="4500" dirty="0" smtClean="0"/>
              <a:t>.     </a:t>
            </a:r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</p:txBody>
      </p:sp>
      <p:pic>
        <p:nvPicPr>
          <p:cNvPr id="5" name="Содержимое 8" descr="sherlock-holmes-cartoon-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60649"/>
            <a:ext cx="1296145" cy="1296144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>Расследование 2.</a:t>
            </a:r>
            <a:r>
              <a:rPr lang="ru-RU" dirty="0" smtClean="0"/>
              <a:t> </a:t>
            </a:r>
            <a:r>
              <a:rPr lang="ru-RU" sz="2800" dirty="0" smtClean="0"/>
              <a:t>(Шаг 3)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(Поставьте выписанные слова в Р.П., Д.П. или П.П. Сделайте еще один вывод)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1845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4000" i="1" dirty="0"/>
              <a:t>З</a:t>
            </a:r>
            <a:r>
              <a:rPr lang="ru-RU" sz="4000" i="1" dirty="0" smtClean="0"/>
              <a:t>нам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  <a:r>
              <a:rPr lang="ru-RU" sz="4000" i="1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Врем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/>
              <a:t>П</a:t>
            </a:r>
            <a:r>
              <a:rPr lang="ru-RU" sz="4000" i="1" dirty="0" smtClean="0"/>
              <a:t>лем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Вым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Им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</a:p>
          <a:p>
            <a:pPr>
              <a:lnSpc>
                <a:spcPct val="110000"/>
              </a:lnSpc>
              <a:buNone/>
            </a:pPr>
            <a:endParaRPr lang="ru-RU" sz="33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endParaRPr lang="ru-RU" sz="4000" dirty="0"/>
          </a:p>
          <a:p>
            <a:pPr>
              <a:lnSpc>
                <a:spcPct val="120000"/>
              </a:lnSpc>
            </a:pPr>
            <a:endParaRPr lang="ru-RU" dirty="0"/>
          </a:p>
        </p:txBody>
      </p:sp>
      <p:pic>
        <p:nvPicPr>
          <p:cNvPr id="5" name="Содержимое 8" descr="sherlock-holmes-cartoon-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60649"/>
            <a:ext cx="1296145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>Расследование 2. </a:t>
            </a:r>
            <a:r>
              <a:rPr lang="ru-RU" sz="2800" dirty="0" smtClean="0"/>
              <a:t>(Шаг 3)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(Проверка. Поставьте выписанные слова в Р.П., Д.П. или П.П. Сделайте еще один вывод)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1845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ru-RU" sz="4000" i="1" dirty="0"/>
              <a:t>З</a:t>
            </a:r>
            <a:r>
              <a:rPr lang="ru-RU" sz="4000" i="1" dirty="0" smtClean="0"/>
              <a:t>нам</a:t>
            </a:r>
            <a:r>
              <a:rPr lang="ru-RU" sz="4000" i="1" dirty="0" smtClean="0">
                <a:solidFill>
                  <a:srgbClr val="FF0000"/>
                </a:solidFill>
              </a:rPr>
              <a:t>я</a:t>
            </a:r>
            <a:r>
              <a:rPr lang="ru-RU" sz="4000" i="1" dirty="0" smtClean="0"/>
              <a:t>            -                знам</a:t>
            </a:r>
            <a:r>
              <a:rPr lang="ru-RU" sz="4000" i="1" dirty="0" smtClean="0">
                <a:solidFill>
                  <a:srgbClr val="FF0000"/>
                </a:solidFill>
              </a:rPr>
              <a:t>ен</a:t>
            </a:r>
            <a:r>
              <a:rPr lang="ru-RU" sz="4000" i="1" dirty="0" smtClean="0"/>
              <a:t>и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Врем</a:t>
            </a:r>
            <a:r>
              <a:rPr lang="ru-RU" sz="4000" i="1" dirty="0" smtClean="0">
                <a:solidFill>
                  <a:srgbClr val="FF0000"/>
                </a:solidFill>
              </a:rPr>
              <a:t>я            </a:t>
            </a:r>
            <a:r>
              <a:rPr lang="ru-RU" sz="4000" i="1" dirty="0" smtClean="0"/>
              <a:t>- </a:t>
            </a:r>
            <a:r>
              <a:rPr lang="ru-RU" sz="4000" i="1" dirty="0" smtClean="0">
                <a:solidFill>
                  <a:srgbClr val="FF0000"/>
                </a:solidFill>
              </a:rPr>
              <a:t>               </a:t>
            </a:r>
            <a:r>
              <a:rPr lang="ru-RU" sz="4000" i="1" dirty="0" smtClean="0"/>
              <a:t>врем</a:t>
            </a:r>
            <a:r>
              <a:rPr lang="ru-RU" sz="4000" i="1" dirty="0" smtClean="0">
                <a:solidFill>
                  <a:srgbClr val="FF0000"/>
                </a:solidFill>
              </a:rPr>
              <a:t>ен</a:t>
            </a:r>
            <a:r>
              <a:rPr lang="ru-RU" sz="4000" i="1" dirty="0" smtClean="0"/>
              <a:t>и</a:t>
            </a:r>
            <a:r>
              <a:rPr lang="ru-RU" sz="4000" i="1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Плем</a:t>
            </a:r>
            <a:r>
              <a:rPr lang="ru-RU" sz="4000" i="1" dirty="0" smtClean="0">
                <a:solidFill>
                  <a:srgbClr val="FF0000"/>
                </a:solidFill>
              </a:rPr>
              <a:t>я            </a:t>
            </a:r>
            <a:r>
              <a:rPr lang="ru-RU" sz="4000" i="1" dirty="0" smtClean="0"/>
              <a:t>-</a:t>
            </a:r>
            <a:r>
              <a:rPr lang="ru-RU" sz="4000" i="1" dirty="0" smtClean="0">
                <a:solidFill>
                  <a:srgbClr val="FF0000"/>
                </a:solidFill>
              </a:rPr>
              <a:t>                </a:t>
            </a:r>
            <a:r>
              <a:rPr lang="ru-RU" sz="4000" dirty="0" smtClean="0"/>
              <a:t>плем</a:t>
            </a:r>
            <a:r>
              <a:rPr lang="ru-RU" sz="4000" dirty="0" smtClean="0">
                <a:solidFill>
                  <a:srgbClr val="FF0000"/>
                </a:solidFill>
              </a:rPr>
              <a:t>ен</a:t>
            </a:r>
            <a:r>
              <a:rPr lang="ru-RU" sz="4000" dirty="0" smtClean="0"/>
              <a:t>и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Вым</a:t>
            </a:r>
            <a:r>
              <a:rPr lang="ru-RU" sz="4000" i="1" dirty="0" smtClean="0">
                <a:solidFill>
                  <a:srgbClr val="FF0000"/>
                </a:solidFill>
              </a:rPr>
              <a:t>я              </a:t>
            </a:r>
            <a:r>
              <a:rPr lang="ru-RU" sz="4000" i="1" dirty="0" smtClean="0"/>
              <a:t>-</a:t>
            </a:r>
            <a:r>
              <a:rPr lang="ru-RU" sz="4000" i="1" dirty="0" smtClean="0">
                <a:solidFill>
                  <a:srgbClr val="FF0000"/>
                </a:solidFill>
              </a:rPr>
              <a:t>                </a:t>
            </a:r>
            <a:r>
              <a:rPr lang="ru-RU" sz="4000" i="1" dirty="0" smtClean="0"/>
              <a:t>вым</a:t>
            </a:r>
            <a:r>
              <a:rPr lang="ru-RU" sz="4000" i="1" dirty="0" smtClean="0">
                <a:solidFill>
                  <a:srgbClr val="FF0000"/>
                </a:solidFill>
              </a:rPr>
              <a:t>ен</a:t>
            </a:r>
            <a:r>
              <a:rPr lang="ru-RU" sz="4000" i="1" dirty="0" smtClean="0"/>
              <a:t>и</a:t>
            </a:r>
          </a:p>
          <a:p>
            <a:pPr>
              <a:lnSpc>
                <a:spcPct val="120000"/>
              </a:lnSpc>
            </a:pPr>
            <a:r>
              <a:rPr lang="ru-RU" sz="4000" i="1" dirty="0" smtClean="0"/>
              <a:t>Им</a:t>
            </a:r>
            <a:r>
              <a:rPr lang="ru-RU" sz="4000" i="1" dirty="0" smtClean="0">
                <a:solidFill>
                  <a:srgbClr val="FF0000"/>
                </a:solidFill>
              </a:rPr>
              <a:t>я                </a:t>
            </a:r>
            <a:r>
              <a:rPr lang="ru-RU" sz="4000" i="1" dirty="0" smtClean="0"/>
              <a:t>- </a:t>
            </a:r>
            <a:r>
              <a:rPr lang="ru-RU" sz="4000" i="1" dirty="0" smtClean="0">
                <a:solidFill>
                  <a:srgbClr val="FF0000"/>
                </a:solidFill>
              </a:rPr>
              <a:t>               </a:t>
            </a:r>
            <a:r>
              <a:rPr lang="ru-RU" sz="4000" i="1" dirty="0" smtClean="0"/>
              <a:t>им</a:t>
            </a:r>
            <a:r>
              <a:rPr lang="ru-RU" sz="4000" i="1" dirty="0" smtClean="0">
                <a:solidFill>
                  <a:srgbClr val="FF0000"/>
                </a:solidFill>
              </a:rPr>
              <a:t>ен</a:t>
            </a:r>
            <a:r>
              <a:rPr lang="ru-RU" sz="4000" i="1" dirty="0" smtClean="0"/>
              <a:t>и </a:t>
            </a:r>
          </a:p>
          <a:p>
            <a:pPr>
              <a:lnSpc>
                <a:spcPct val="110000"/>
              </a:lnSpc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Вывод 3. </a:t>
            </a:r>
            <a:r>
              <a:rPr lang="ru-RU" sz="3000" dirty="0" smtClean="0"/>
              <a:t>При склонении разносклоняемых </a:t>
            </a:r>
          </a:p>
          <a:p>
            <a:pPr>
              <a:lnSpc>
                <a:spcPct val="11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              существительных к корню прибавляется </a:t>
            </a:r>
          </a:p>
          <a:p>
            <a:pPr>
              <a:lnSpc>
                <a:spcPct val="11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              суффикс  </a:t>
            </a:r>
            <a:r>
              <a:rPr lang="ru-RU" sz="3000" dirty="0" smtClean="0">
                <a:solidFill>
                  <a:srgbClr val="FF0000"/>
                </a:solidFill>
              </a:rPr>
              <a:t>-ЕН.</a:t>
            </a:r>
          </a:p>
          <a:p>
            <a:pPr>
              <a:lnSpc>
                <a:spcPct val="120000"/>
              </a:lnSpc>
              <a:buNone/>
            </a:pPr>
            <a:endParaRPr lang="ru-RU" sz="4000" dirty="0"/>
          </a:p>
          <a:p>
            <a:pPr>
              <a:lnSpc>
                <a:spcPct val="120000"/>
              </a:lnSpc>
            </a:pPr>
            <a:endParaRPr lang="ru-RU" dirty="0"/>
          </a:p>
        </p:txBody>
      </p:sp>
      <p:pic>
        <p:nvPicPr>
          <p:cNvPr id="5" name="Содержимое 8" descr="sherlock-holmes-cartoon-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60649"/>
            <a:ext cx="1296145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083624" cy="914604"/>
          </a:xfrm>
        </p:spPr>
        <p:txBody>
          <a:bodyPr>
            <a:normAutofit fontScale="90000"/>
          </a:bodyPr>
          <a:lstStyle/>
          <a:p>
            <a:pPr algn="l"/>
            <a:r>
              <a:rPr lang="ru-RU" sz="4900" dirty="0" smtClean="0">
                <a:solidFill>
                  <a:srgbClr val="FF0000"/>
                </a:solidFill>
              </a:rPr>
              <a:t>Расследование 3.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3100" dirty="0" smtClean="0"/>
              <a:t>(Шаг 1)</a:t>
            </a:r>
            <a:br>
              <a:rPr lang="ru-RU" sz="3100" dirty="0" smtClean="0"/>
            </a:br>
            <a:r>
              <a:rPr lang="ru-RU" sz="1600" dirty="0" smtClean="0"/>
              <a:t>(Подберите к словам синонимы на –МЯ.</a:t>
            </a:r>
            <a:br>
              <a:rPr lang="ru-RU" sz="1600" dirty="0" smtClean="0"/>
            </a:br>
            <a:r>
              <a:rPr lang="ru-RU" sz="1600" dirty="0" smtClean="0"/>
              <a:t> Запишите следующую группу разносклоняемых существительных)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16832"/>
            <a:ext cx="8363272" cy="46886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Зерно –                          Огонь –</a:t>
            </a:r>
            <a:endParaRPr lang="ru-RU" sz="4000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r>
              <a:rPr lang="ru-RU" sz="4000" dirty="0" smtClean="0"/>
              <a:t>                 Семя </a:t>
            </a:r>
            <a:r>
              <a:rPr lang="ru-RU" dirty="0" smtClean="0"/>
              <a:t>                                  </a:t>
            </a:r>
            <a:r>
              <a:rPr lang="ru-RU" sz="4000" dirty="0" smtClean="0"/>
              <a:t>Пламя</a:t>
            </a:r>
            <a:endParaRPr lang="ru-RU" sz="4000" dirty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/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6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27" b="22727"/>
          <a:stretch>
            <a:fillRect/>
          </a:stretch>
        </p:blipFill>
        <p:spPr>
          <a:xfrm>
            <a:off x="5292080" y="2957599"/>
            <a:ext cx="2755032" cy="2521514"/>
          </a:xfrm>
          <a:prstGeom prst="rect">
            <a:avLst/>
          </a:prstGeom>
        </p:spPr>
      </p:pic>
      <p:pic>
        <p:nvPicPr>
          <p:cNvPr id="7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0" b="13090"/>
          <a:stretch>
            <a:fillRect/>
          </a:stretch>
        </p:blipFill>
        <p:spPr>
          <a:xfrm>
            <a:off x="683568" y="2887921"/>
            <a:ext cx="2822848" cy="2591192"/>
          </a:xfrm>
          <a:prstGeom prst="rect">
            <a:avLst/>
          </a:prstGeom>
        </p:spPr>
      </p:pic>
      <p:pic>
        <p:nvPicPr>
          <p:cNvPr id="10" name="Picture 2" descr="http://previews.123rf.com/images/derocz/derocz0703/derocz070300028/796544-Detective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6064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Расследование 3.</a:t>
            </a:r>
            <a:r>
              <a:rPr lang="ru-RU" dirty="0" smtClean="0"/>
              <a:t> </a:t>
            </a:r>
            <a:r>
              <a:rPr lang="ru-RU" sz="2800" dirty="0" smtClean="0"/>
              <a:t>(Шаг 2)</a:t>
            </a:r>
            <a:br>
              <a:rPr lang="ru-RU" sz="2800" dirty="0" smtClean="0"/>
            </a:br>
            <a:r>
              <a:rPr lang="ru-RU" sz="1400" dirty="0" smtClean="0"/>
              <a:t>(Подберите к словам синонимы на –МЯ.</a:t>
            </a:r>
            <a:br>
              <a:rPr lang="ru-RU" sz="1400" dirty="0" smtClean="0"/>
            </a:br>
            <a:r>
              <a:rPr lang="ru-RU" sz="1400" dirty="0" smtClean="0"/>
              <a:t> Запишите следующую группу разносклоняемых существительных)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16832"/>
            <a:ext cx="8363272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Упор для ног –                Макушка –</a:t>
            </a:r>
            <a:endParaRPr lang="ru-RU" sz="4000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r>
              <a:rPr lang="ru-RU" sz="4000" dirty="0" smtClean="0"/>
              <a:t>           Стремя                                 Темя</a:t>
            </a:r>
            <a:endParaRPr lang="ru-RU" sz="4000" dirty="0"/>
          </a:p>
        </p:txBody>
      </p:sp>
      <p:pic>
        <p:nvPicPr>
          <p:cNvPr id="10" name="Picture 2" descr="http://previews.123rf.com/images/derocz/derocz0703/derocz070300028/796544-Detective-Stock-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728192" cy="1728192"/>
          </a:xfrm>
          <a:prstGeom prst="rect">
            <a:avLst/>
          </a:prstGeom>
          <a:noFill/>
        </p:spPr>
      </p:pic>
      <p:pic>
        <p:nvPicPr>
          <p:cNvPr id="77826" name="Picture 2" descr="http://lib.store.yahoo.net/lib/thesaddleshop/rigg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852935"/>
            <a:ext cx="2501506" cy="2520281"/>
          </a:xfrm>
          <a:prstGeom prst="rect">
            <a:avLst/>
          </a:prstGeom>
          <a:noFill/>
        </p:spPr>
      </p:pic>
      <p:pic>
        <p:nvPicPr>
          <p:cNvPr id="77830" name="Picture 6" descr="http://stilfs.ru/image0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802413"/>
            <a:ext cx="2592288" cy="2570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</TotalTime>
  <Words>728</Words>
  <Application>Microsoft Office PowerPoint</Application>
  <PresentationFormat>Экран (4:3)</PresentationFormat>
  <Paragraphs>172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Урок - расследование</vt:lpstr>
      <vt:lpstr>Расследование 1.(Повторение) (Ответьте на вопросы и разгадайте тему урока)</vt:lpstr>
      <vt:lpstr>Расследование 2. (Знакомство) (Определите склонения существительных. В каких словах  с трудом определяется склонение. Выпишите их)</vt:lpstr>
      <vt:lpstr>Расследование 2.(Шаг 1) (Проверьте выписанные существительные. Сделайте вывод)</vt:lpstr>
      <vt:lpstr>Расследование 2. (Шаг 2) (Сравните окончания при склонении существительных. Сделайте вывод)</vt:lpstr>
      <vt:lpstr>Расследование 2. (Шаг 3) (Поставьте выписанные слова в Р.П., Д.П. или П.П. Сделайте еще один вывод)</vt:lpstr>
      <vt:lpstr>Расследование 2. (Шаг 3) (Проверка. Поставьте выписанные слова в Р.П., Д.П. или П.П. Сделайте еще один вывод)</vt:lpstr>
      <vt:lpstr>Расследование 3. (Шаг 1) (Подберите к словам синонимы на –МЯ.  Запишите следующую группу разносклоняемых существительных) </vt:lpstr>
      <vt:lpstr>Расследование 3. (Шаг 2) (Подберите к словам синонимы на –МЯ.  Запишите следующую группу разносклоняемых существительных)</vt:lpstr>
      <vt:lpstr>Расследование 3. (Шаг 3) (Подберите к словам синонимы.  Запишите следующую группу разносклоняемых существительных)</vt:lpstr>
      <vt:lpstr>Расследование 3. (Вывод 4) (Выпишите эти слова. Поставьте устно эти слова в Р.П., Д.П., П.П)</vt:lpstr>
      <vt:lpstr>Расследование 3. (Вывод 4) (Проверка. Сколько всего разносклоняемых существительных?)</vt:lpstr>
      <vt:lpstr>Физминутка.</vt:lpstr>
      <vt:lpstr>Расследование 4. (Шаг 1)  (Спишите,  поставив разносклоняемые существительные в нужную форму)</vt:lpstr>
      <vt:lpstr>Расследование 4. (Шаг 2)  (Расположите фразеологизмы со словом «время» в соответствии с их значением)</vt:lpstr>
      <vt:lpstr>Расследование 4. (Шаг 3)  (Составьте пословицу. Слово путь поставьте в нужную форму)</vt:lpstr>
      <vt:lpstr>Расследование 4. (Шаг 3)  (Проверка. Составь пословицу)</vt:lpstr>
      <vt:lpstr> Итоги расследования.  </vt:lpstr>
      <vt:lpstr> Домашнее задание.  </vt:lpstr>
      <vt:lpstr> Спасибо за внимание.  </vt:lpstr>
    </vt:vector>
  </TitlesOfParts>
  <Company>Krokoz™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Sasha</dc:creator>
  <cp:lastModifiedBy>user</cp:lastModifiedBy>
  <cp:revision>78</cp:revision>
  <dcterms:created xsi:type="dcterms:W3CDTF">2017-01-19T07:21:31Z</dcterms:created>
  <dcterms:modified xsi:type="dcterms:W3CDTF">2017-03-31T13:11:02Z</dcterms:modified>
</cp:coreProperties>
</file>