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1" r:id="rId5"/>
    <p:sldId id="259" r:id="rId6"/>
    <p:sldId id="260" r:id="rId7"/>
    <p:sldId id="263" r:id="rId8"/>
    <p:sldId id="262" r:id="rId9"/>
    <p:sldId id="267" r:id="rId10"/>
    <p:sldId id="268" r:id="rId11"/>
    <p:sldId id="264" r:id="rId12"/>
    <p:sldId id="265" r:id="rId13"/>
    <p:sldId id="270"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8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pPr>
            <a:r>
              <a:rPr lang="ru-RU"/>
              <a:t>Что вы поставили бы в заслугу И.Сталину в его деятельности во время Великой Отечественной войны?</a:t>
            </a:r>
          </a:p>
        </c:rich>
      </c:tx>
      <c:layout/>
    </c:title>
    <c:plotArea>
      <c:layout/>
      <c:barChart>
        <c:barDir val="bar"/>
        <c:grouping val="clustered"/>
        <c:ser>
          <c:idx val="0"/>
          <c:order val="0"/>
          <c:tx>
            <c:strRef>
              <c:f>Лист1!$B$1</c:f>
              <c:strCache>
                <c:ptCount val="1"/>
                <c:pt idx="0">
                  <c:v>Победа в войне</c:v>
                </c:pt>
              </c:strCache>
            </c:strRef>
          </c:tx>
          <c:cat>
            <c:numRef>
              <c:f>Лист1!$A$2</c:f>
              <c:numCache>
                <c:formatCode>General</c:formatCode>
                <c:ptCount val="1"/>
              </c:numCache>
            </c:numRef>
          </c:cat>
          <c:val>
            <c:numRef>
              <c:f>Лист1!$B$2</c:f>
              <c:numCache>
                <c:formatCode>0.00%</c:formatCode>
                <c:ptCount val="1"/>
                <c:pt idx="0">
                  <c:v>0.24000000000000016</c:v>
                </c:pt>
              </c:numCache>
            </c:numRef>
          </c:val>
        </c:ser>
        <c:ser>
          <c:idx val="1"/>
          <c:order val="1"/>
          <c:tx>
            <c:strRef>
              <c:f>Лист1!$C$1</c:f>
              <c:strCache>
                <c:ptCount val="1"/>
                <c:pt idx="0">
                  <c:v>Жестокость,требовательность, обеспечение дисциплины</c:v>
                </c:pt>
              </c:strCache>
            </c:strRef>
          </c:tx>
          <c:cat>
            <c:numRef>
              <c:f>Лист1!$A$2</c:f>
              <c:numCache>
                <c:formatCode>General</c:formatCode>
                <c:ptCount val="1"/>
              </c:numCache>
            </c:numRef>
          </c:cat>
          <c:val>
            <c:numRef>
              <c:f>Лист1!$C$2</c:f>
              <c:numCache>
                <c:formatCode>0.00%</c:formatCode>
                <c:ptCount val="1"/>
                <c:pt idx="0">
                  <c:v>0.15000000000000016</c:v>
                </c:pt>
              </c:numCache>
            </c:numRef>
          </c:val>
        </c:ser>
        <c:ser>
          <c:idx val="2"/>
          <c:order val="2"/>
          <c:tx>
            <c:strRef>
              <c:f>Лист1!$D$1</c:f>
              <c:strCache>
                <c:ptCount val="1"/>
                <c:pt idx="0">
                  <c:v>Хороший руководитель, политик</c:v>
                </c:pt>
              </c:strCache>
            </c:strRef>
          </c:tx>
          <c:cat>
            <c:numRef>
              <c:f>Лист1!$A$2</c:f>
              <c:numCache>
                <c:formatCode>General</c:formatCode>
                <c:ptCount val="1"/>
              </c:numCache>
            </c:numRef>
          </c:cat>
          <c:val>
            <c:numRef>
              <c:f>Лист1!$D$2</c:f>
              <c:numCache>
                <c:formatCode>0.00%</c:formatCode>
                <c:ptCount val="1"/>
                <c:pt idx="0">
                  <c:v>6.0000000000000067E-2</c:v>
                </c:pt>
              </c:numCache>
            </c:numRef>
          </c:val>
        </c:ser>
        <c:ser>
          <c:idx val="3"/>
          <c:order val="3"/>
          <c:tx>
            <c:strRef>
              <c:f>Лист1!$E$1</c:f>
              <c:strCache>
                <c:ptCount val="1"/>
                <c:pt idx="0">
                  <c:v>Решительность, воля, упорство</c:v>
                </c:pt>
              </c:strCache>
            </c:strRef>
          </c:tx>
          <c:cat>
            <c:numRef>
              <c:f>Лист1!$A$2</c:f>
              <c:numCache>
                <c:formatCode>General</c:formatCode>
                <c:ptCount val="1"/>
              </c:numCache>
            </c:numRef>
          </c:cat>
          <c:val>
            <c:numRef>
              <c:f>Лист1!$E$2</c:f>
              <c:numCache>
                <c:formatCode>0.00%</c:formatCode>
                <c:ptCount val="1"/>
                <c:pt idx="0">
                  <c:v>5.0000000000000044E-2</c:v>
                </c:pt>
              </c:numCache>
            </c:numRef>
          </c:val>
        </c:ser>
        <c:ser>
          <c:idx val="4"/>
          <c:order val="4"/>
          <c:tx>
            <c:strRef>
              <c:f>Лист1!$F$1</c:f>
              <c:strCache>
                <c:ptCount val="1"/>
                <c:pt idx="0">
                  <c:v>Хороший стратег</c:v>
                </c:pt>
              </c:strCache>
            </c:strRef>
          </c:tx>
          <c:cat>
            <c:numRef>
              <c:f>Лист1!$A$2</c:f>
              <c:numCache>
                <c:formatCode>General</c:formatCode>
                <c:ptCount val="1"/>
              </c:numCache>
            </c:numRef>
          </c:cat>
          <c:val>
            <c:numRef>
              <c:f>Лист1!$F$2</c:f>
              <c:numCache>
                <c:formatCode>0.00%</c:formatCode>
                <c:ptCount val="1"/>
                <c:pt idx="0">
                  <c:v>5.0000000000000044E-2</c:v>
                </c:pt>
              </c:numCache>
            </c:numRef>
          </c:val>
        </c:ser>
        <c:ser>
          <c:idx val="5"/>
          <c:order val="5"/>
          <c:tx>
            <c:strRef>
              <c:f>Лист1!$G$1</c:f>
              <c:strCache>
                <c:ptCount val="1"/>
                <c:pt idx="0">
                  <c:v>Мобилизация страны, экономики</c:v>
                </c:pt>
              </c:strCache>
            </c:strRef>
          </c:tx>
          <c:cat>
            <c:numRef>
              <c:f>Лист1!$A$2</c:f>
              <c:numCache>
                <c:formatCode>General</c:formatCode>
                <c:ptCount val="1"/>
              </c:numCache>
            </c:numRef>
          </c:cat>
          <c:val>
            <c:numRef>
              <c:f>Лист1!$G$2</c:f>
              <c:numCache>
                <c:formatCode>0.00%</c:formatCode>
                <c:ptCount val="1"/>
                <c:pt idx="0">
                  <c:v>5.0000000000000044E-2</c:v>
                </c:pt>
              </c:numCache>
            </c:numRef>
          </c:val>
        </c:ser>
        <c:ser>
          <c:idx val="6"/>
          <c:order val="6"/>
          <c:tx>
            <c:strRef>
              <c:f>Лист1!$H$1</c:f>
              <c:strCache>
                <c:ptCount val="1"/>
                <c:pt idx="0">
                  <c:v>Объединение страны, патриотизм</c:v>
                </c:pt>
              </c:strCache>
            </c:strRef>
          </c:tx>
          <c:cat>
            <c:numRef>
              <c:f>Лист1!$A$2</c:f>
              <c:numCache>
                <c:formatCode>General</c:formatCode>
                <c:ptCount val="1"/>
              </c:numCache>
            </c:numRef>
          </c:cat>
          <c:val>
            <c:numRef>
              <c:f>Лист1!$H$2</c:f>
              <c:numCache>
                <c:formatCode>0.00%</c:formatCode>
                <c:ptCount val="1"/>
                <c:pt idx="0">
                  <c:v>5.0000000000000044E-2</c:v>
                </c:pt>
              </c:numCache>
            </c:numRef>
          </c:val>
        </c:ser>
        <c:ser>
          <c:idx val="7"/>
          <c:order val="7"/>
          <c:tx>
            <c:strRef>
              <c:f>Лист1!$I$1</c:f>
              <c:strCache>
                <c:ptCount val="1"/>
                <c:pt idx="0">
                  <c:v>Конкретные действия</c:v>
                </c:pt>
              </c:strCache>
            </c:strRef>
          </c:tx>
          <c:cat>
            <c:numRef>
              <c:f>Лист1!$A$2</c:f>
              <c:numCache>
                <c:formatCode>General</c:formatCode>
                <c:ptCount val="1"/>
              </c:numCache>
            </c:numRef>
          </c:cat>
          <c:val>
            <c:numRef>
              <c:f>Лист1!$I$2</c:f>
              <c:numCache>
                <c:formatCode>0.00%</c:formatCode>
                <c:ptCount val="1"/>
                <c:pt idx="0">
                  <c:v>2.0000000000000021E-2</c:v>
                </c:pt>
              </c:numCache>
            </c:numRef>
          </c:val>
        </c:ser>
        <c:ser>
          <c:idx val="8"/>
          <c:order val="8"/>
          <c:tx>
            <c:strRef>
              <c:f>Лист1!$J$1</c:f>
              <c:strCache>
                <c:ptCount val="1"/>
                <c:pt idx="0">
                  <c:v>Правильный выбор военачальников</c:v>
                </c:pt>
              </c:strCache>
            </c:strRef>
          </c:tx>
          <c:cat>
            <c:numRef>
              <c:f>Лист1!$A$2</c:f>
              <c:numCache>
                <c:formatCode>General</c:formatCode>
                <c:ptCount val="1"/>
              </c:numCache>
            </c:numRef>
          </c:cat>
          <c:val>
            <c:numRef>
              <c:f>Лист1!$J$2</c:f>
              <c:numCache>
                <c:formatCode>0.00%</c:formatCode>
                <c:ptCount val="1"/>
                <c:pt idx="0">
                  <c:v>1.0000000000000011E-2</c:v>
                </c:pt>
              </c:numCache>
            </c:numRef>
          </c:val>
        </c:ser>
        <c:ser>
          <c:idx val="9"/>
          <c:order val="9"/>
          <c:tx>
            <c:strRef>
              <c:f>Лист1!$K$1</c:f>
              <c:strCache>
                <c:ptCount val="1"/>
                <c:pt idx="0">
                  <c:v>Приказ "Ни шагу назад!"</c:v>
                </c:pt>
              </c:strCache>
            </c:strRef>
          </c:tx>
          <c:cat>
            <c:numRef>
              <c:f>Лист1!$A$2</c:f>
              <c:numCache>
                <c:formatCode>General</c:formatCode>
                <c:ptCount val="1"/>
              </c:numCache>
            </c:numRef>
          </c:cat>
          <c:val>
            <c:numRef>
              <c:f>Лист1!$K$2</c:f>
              <c:numCache>
                <c:formatCode>0.00%</c:formatCode>
                <c:ptCount val="1"/>
                <c:pt idx="0">
                  <c:v>1.0000000000000011E-2</c:v>
                </c:pt>
              </c:numCache>
            </c:numRef>
          </c:val>
        </c:ser>
        <c:ser>
          <c:idx val="10"/>
          <c:order val="10"/>
          <c:tx>
            <c:strRef>
              <c:f>Лист1!$L$1</c:f>
              <c:strCache>
                <c:ptCount val="1"/>
                <c:pt idx="0">
                  <c:v>Не уехал из Москвы</c:v>
                </c:pt>
              </c:strCache>
            </c:strRef>
          </c:tx>
          <c:cat>
            <c:numRef>
              <c:f>Лист1!$A$2</c:f>
              <c:numCache>
                <c:formatCode>General</c:formatCode>
                <c:ptCount val="1"/>
              </c:numCache>
            </c:numRef>
          </c:cat>
          <c:val>
            <c:numRef>
              <c:f>Лист1!$L$2</c:f>
              <c:numCache>
                <c:formatCode>0.00%</c:formatCode>
                <c:ptCount val="1"/>
                <c:pt idx="0">
                  <c:v>1.0000000000000011E-2</c:v>
                </c:pt>
              </c:numCache>
            </c:numRef>
          </c:val>
        </c:ser>
        <c:ser>
          <c:idx val="11"/>
          <c:order val="11"/>
          <c:tx>
            <c:strRef>
              <c:f>Лист1!$M$1</c:f>
              <c:strCache>
                <c:ptCount val="1"/>
                <c:pt idx="0">
                  <c:v>Выдающийся деятель</c:v>
                </c:pt>
              </c:strCache>
            </c:strRef>
          </c:tx>
          <c:cat>
            <c:numRef>
              <c:f>Лист1!$A$2</c:f>
              <c:numCache>
                <c:formatCode>General</c:formatCode>
                <c:ptCount val="1"/>
              </c:numCache>
            </c:numRef>
          </c:cat>
          <c:val>
            <c:numRef>
              <c:f>Лист1!$M$2</c:f>
              <c:numCache>
                <c:formatCode>0.00%</c:formatCode>
                <c:ptCount val="1"/>
                <c:pt idx="0">
                  <c:v>1.0000000000000011E-2</c:v>
                </c:pt>
              </c:numCache>
            </c:numRef>
          </c:val>
        </c:ser>
        <c:ser>
          <c:idx val="12"/>
          <c:order val="12"/>
          <c:tx>
            <c:strRef>
              <c:f>Лист1!$N$1</c:f>
              <c:strCache>
                <c:ptCount val="1"/>
                <c:pt idx="0">
                  <c:v>Другое </c:v>
                </c:pt>
              </c:strCache>
            </c:strRef>
          </c:tx>
          <c:cat>
            <c:numRef>
              <c:f>Лист1!$A$2</c:f>
              <c:numCache>
                <c:formatCode>General</c:formatCode>
                <c:ptCount val="1"/>
              </c:numCache>
            </c:numRef>
          </c:cat>
          <c:val>
            <c:numRef>
              <c:f>Лист1!$N$2</c:f>
              <c:numCache>
                <c:formatCode>0.00%</c:formatCode>
                <c:ptCount val="1"/>
                <c:pt idx="0">
                  <c:v>2.0000000000000021E-2</c:v>
                </c:pt>
              </c:numCache>
            </c:numRef>
          </c:val>
        </c:ser>
        <c:ser>
          <c:idx val="13"/>
          <c:order val="13"/>
          <c:tx>
            <c:strRef>
              <c:f>Лист1!$O$1</c:f>
              <c:strCache>
                <c:ptCount val="1"/>
                <c:pt idx="0">
                  <c:v>Нет заслуг</c:v>
                </c:pt>
              </c:strCache>
            </c:strRef>
          </c:tx>
          <c:cat>
            <c:numRef>
              <c:f>Лист1!$A$2</c:f>
              <c:numCache>
                <c:formatCode>General</c:formatCode>
                <c:ptCount val="1"/>
              </c:numCache>
            </c:numRef>
          </c:cat>
          <c:val>
            <c:numRef>
              <c:f>Лист1!$O$2</c:f>
              <c:numCache>
                <c:formatCode>0.00%</c:formatCode>
                <c:ptCount val="1"/>
                <c:pt idx="0">
                  <c:v>2.0000000000000021E-2</c:v>
                </c:pt>
              </c:numCache>
            </c:numRef>
          </c:val>
        </c:ser>
        <c:ser>
          <c:idx val="14"/>
          <c:order val="14"/>
          <c:tx>
            <c:strRef>
              <c:f>Лист1!$P$1</c:f>
              <c:strCache>
                <c:ptCount val="1"/>
                <c:pt idx="0">
                  <c:v>Затрудняюсь ответить</c:v>
                </c:pt>
              </c:strCache>
            </c:strRef>
          </c:tx>
          <c:cat>
            <c:numRef>
              <c:f>Лист1!$A$2</c:f>
              <c:numCache>
                <c:formatCode>General</c:formatCode>
                <c:ptCount val="1"/>
              </c:numCache>
            </c:numRef>
          </c:cat>
          <c:val>
            <c:numRef>
              <c:f>Лист1!$P$2</c:f>
              <c:numCache>
                <c:formatCode>0.00%</c:formatCode>
                <c:ptCount val="1"/>
                <c:pt idx="0">
                  <c:v>0.28000000000000008</c:v>
                </c:pt>
              </c:numCache>
            </c:numRef>
          </c:val>
        </c:ser>
        <c:dLbls>
          <c:showVal val="1"/>
        </c:dLbls>
        <c:axId val="221418240"/>
        <c:axId val="221419776"/>
      </c:barChart>
      <c:catAx>
        <c:axId val="221418240"/>
        <c:scaling>
          <c:orientation val="minMax"/>
        </c:scaling>
        <c:axPos val="l"/>
        <c:numFmt formatCode="General" sourceLinked="1"/>
        <c:tickLblPos val="nextTo"/>
        <c:crossAx val="221419776"/>
        <c:crosses val="autoZero"/>
        <c:auto val="1"/>
        <c:lblAlgn val="ctr"/>
        <c:lblOffset val="100"/>
      </c:catAx>
      <c:valAx>
        <c:axId val="221419776"/>
        <c:scaling>
          <c:orientation val="minMax"/>
        </c:scaling>
        <c:axPos val="b"/>
        <c:majorGridlines/>
        <c:numFmt formatCode="0.00%" sourceLinked="1"/>
        <c:tickLblPos val="nextTo"/>
        <c:crossAx val="221418240"/>
        <c:crosses val="autoZero"/>
        <c:crossBetween val="between"/>
      </c:valAx>
    </c:plotArea>
    <c:legend>
      <c:legendPos val="r"/>
      <c:layout/>
    </c:legend>
    <c:plotVisOnly val="1"/>
  </c:chart>
  <c:spPr>
    <a:solidFill>
      <a:schemeClr val="lt1"/>
    </a:solidFill>
    <a:ln w="25400" cap="flat" cmpd="sng" algn="ctr">
      <a:solidFill>
        <a:schemeClr val="accent2"/>
      </a:solidFill>
      <a:prstDash val="solid"/>
    </a:ln>
    <a:effectLst/>
  </c:spPr>
  <c:txPr>
    <a:bodyPr/>
    <a:lstStyle/>
    <a:p>
      <a:pPr>
        <a:defRPr sz="2000">
          <a:solidFill>
            <a:schemeClr val="dk1"/>
          </a:solidFill>
          <a:latin typeface="Times New Roman" pitchFamily="18" charset="0"/>
          <a:ea typeface="+mn-ea"/>
          <a:cs typeface="Times New Roman" pitchFamily="18" charset="0"/>
        </a:defRPr>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pPr>
            <a:r>
              <a:rPr lang="ru-RU" dirty="0"/>
              <a:t>Что вы вменили бы И.Сталину в вину в его деятельности во время Великой Отечественной войны?</a:t>
            </a:r>
          </a:p>
        </c:rich>
      </c:tx>
      <c:layout>
        <c:manualLayout>
          <c:xMode val="edge"/>
          <c:yMode val="edge"/>
          <c:x val="4.4083552055993033E-4"/>
          <c:y val="0"/>
        </c:manualLayout>
      </c:layout>
    </c:title>
    <c:plotArea>
      <c:layout/>
      <c:barChart>
        <c:barDir val="bar"/>
        <c:grouping val="clustered"/>
        <c:ser>
          <c:idx val="0"/>
          <c:order val="0"/>
          <c:tx>
            <c:strRef>
              <c:f>Лист1!$B$1</c:f>
              <c:strCache>
                <c:ptCount val="1"/>
                <c:pt idx="0">
                  <c:v>Репрессии, расстрелы, убийства</c:v>
                </c:pt>
              </c:strCache>
            </c:strRef>
          </c:tx>
          <c:cat>
            <c:numRef>
              <c:f>Лист1!$A$2</c:f>
              <c:numCache>
                <c:formatCode>General</c:formatCode>
                <c:ptCount val="1"/>
              </c:numCache>
            </c:numRef>
          </c:cat>
          <c:val>
            <c:numRef>
              <c:f>Лист1!$B$2</c:f>
              <c:numCache>
                <c:formatCode>0.00%</c:formatCode>
                <c:ptCount val="1"/>
                <c:pt idx="0">
                  <c:v>0.24000000000000016</c:v>
                </c:pt>
              </c:numCache>
            </c:numRef>
          </c:val>
        </c:ser>
        <c:ser>
          <c:idx val="1"/>
          <c:order val="1"/>
          <c:tx>
            <c:strRef>
              <c:f>Лист1!$C$1</c:f>
              <c:strCache>
                <c:ptCount val="1"/>
                <c:pt idx="0">
                  <c:v>Деспотизм</c:v>
                </c:pt>
              </c:strCache>
            </c:strRef>
          </c:tx>
          <c:cat>
            <c:numRef>
              <c:f>Лист1!$A$2</c:f>
              <c:numCache>
                <c:formatCode>General</c:formatCode>
                <c:ptCount val="1"/>
              </c:numCache>
            </c:numRef>
          </c:cat>
          <c:val>
            <c:numRef>
              <c:f>Лист1!$C$2</c:f>
              <c:numCache>
                <c:formatCode>0.00%</c:formatCode>
                <c:ptCount val="1"/>
                <c:pt idx="0">
                  <c:v>9.0000000000000024E-2</c:v>
                </c:pt>
              </c:numCache>
            </c:numRef>
          </c:val>
        </c:ser>
        <c:ser>
          <c:idx val="2"/>
          <c:order val="2"/>
          <c:tx>
            <c:strRef>
              <c:f>Лист1!$D$1</c:f>
              <c:strCache>
                <c:ptCount val="1"/>
                <c:pt idx="0">
                  <c:v>Неготовность к войне</c:v>
                </c:pt>
              </c:strCache>
            </c:strRef>
          </c:tx>
          <c:cat>
            <c:numRef>
              <c:f>Лист1!$A$2</c:f>
              <c:numCache>
                <c:formatCode>General</c:formatCode>
                <c:ptCount val="1"/>
              </c:numCache>
            </c:numRef>
          </c:cat>
          <c:val>
            <c:numRef>
              <c:f>Лист1!$D$2</c:f>
              <c:numCache>
                <c:formatCode>0.00%</c:formatCode>
                <c:ptCount val="1"/>
                <c:pt idx="0">
                  <c:v>8.0000000000000043E-2</c:v>
                </c:pt>
              </c:numCache>
            </c:numRef>
          </c:val>
        </c:ser>
        <c:ser>
          <c:idx val="3"/>
          <c:order val="3"/>
          <c:tx>
            <c:strRef>
              <c:f>Лист1!$E$1</c:f>
              <c:strCache>
                <c:ptCount val="1"/>
                <c:pt idx="0">
                  <c:v>Огромные жертвы на войне</c:v>
                </c:pt>
              </c:strCache>
            </c:strRef>
          </c:tx>
          <c:cat>
            <c:numRef>
              <c:f>Лист1!$A$2</c:f>
              <c:numCache>
                <c:formatCode>General</c:formatCode>
                <c:ptCount val="1"/>
              </c:numCache>
            </c:numRef>
          </c:cat>
          <c:val>
            <c:numRef>
              <c:f>Лист1!$E$2</c:f>
              <c:numCache>
                <c:formatCode>0.00%</c:formatCode>
                <c:ptCount val="1"/>
                <c:pt idx="0">
                  <c:v>6.0000000000000032E-2</c:v>
                </c:pt>
              </c:numCache>
            </c:numRef>
          </c:val>
        </c:ser>
        <c:ser>
          <c:idx val="4"/>
          <c:order val="4"/>
          <c:tx>
            <c:strRef>
              <c:f>Лист1!$F$1</c:f>
              <c:strCache>
                <c:ptCount val="1"/>
                <c:pt idx="0">
                  <c:v>Аресты и расстрелы военачальников </c:v>
                </c:pt>
              </c:strCache>
            </c:strRef>
          </c:tx>
          <c:cat>
            <c:numRef>
              <c:f>Лист1!$A$2</c:f>
              <c:numCache>
                <c:formatCode>General</c:formatCode>
                <c:ptCount val="1"/>
              </c:numCache>
            </c:numRef>
          </c:cat>
          <c:val>
            <c:numRef>
              <c:f>Лист1!$F$2</c:f>
              <c:numCache>
                <c:formatCode>0.00%</c:formatCode>
                <c:ptCount val="1"/>
                <c:pt idx="0">
                  <c:v>4.0000000000000022E-2</c:v>
                </c:pt>
              </c:numCache>
            </c:numRef>
          </c:val>
        </c:ser>
        <c:ser>
          <c:idx val="5"/>
          <c:order val="5"/>
          <c:tx>
            <c:strRef>
              <c:f>Лист1!$G$1</c:f>
              <c:strCache>
                <c:ptCount val="1"/>
                <c:pt idx="0">
                  <c:v>Репрессирование военнопленных</c:v>
                </c:pt>
              </c:strCache>
            </c:strRef>
          </c:tx>
          <c:cat>
            <c:numRef>
              <c:f>Лист1!$A$2</c:f>
              <c:numCache>
                <c:formatCode>General</c:formatCode>
                <c:ptCount val="1"/>
              </c:numCache>
            </c:numRef>
          </c:cat>
          <c:val>
            <c:numRef>
              <c:f>Лист1!$G$2</c:f>
              <c:numCache>
                <c:formatCode>0.00%</c:formatCode>
                <c:ptCount val="1"/>
                <c:pt idx="0">
                  <c:v>3.0000000000000002E-2</c:v>
                </c:pt>
              </c:numCache>
            </c:numRef>
          </c:val>
        </c:ser>
        <c:ser>
          <c:idx val="6"/>
          <c:order val="6"/>
          <c:tx>
            <c:strRef>
              <c:f>Лист1!$H$1</c:f>
              <c:strCache>
                <c:ptCount val="1"/>
                <c:pt idx="0">
                  <c:v>Бездеятельность, медлительность в начале войны</c:v>
                </c:pt>
              </c:strCache>
            </c:strRef>
          </c:tx>
          <c:cat>
            <c:numRef>
              <c:f>Лист1!$A$2</c:f>
              <c:numCache>
                <c:formatCode>General</c:formatCode>
                <c:ptCount val="1"/>
              </c:numCache>
            </c:numRef>
          </c:cat>
          <c:val>
            <c:numRef>
              <c:f>Лист1!$H$2</c:f>
              <c:numCache>
                <c:formatCode>0.00%</c:formatCode>
                <c:ptCount val="1"/>
                <c:pt idx="0">
                  <c:v>2.0000000000000011E-2</c:v>
                </c:pt>
              </c:numCache>
            </c:numRef>
          </c:val>
        </c:ser>
        <c:ser>
          <c:idx val="7"/>
          <c:order val="7"/>
          <c:tx>
            <c:strRef>
              <c:f>Лист1!$I$1</c:f>
              <c:strCache>
                <c:ptCount val="1"/>
                <c:pt idx="0">
                  <c:v>Допустил войну</c:v>
                </c:pt>
              </c:strCache>
            </c:strRef>
          </c:tx>
          <c:cat>
            <c:numRef>
              <c:f>Лист1!$A$2</c:f>
              <c:numCache>
                <c:formatCode>General</c:formatCode>
                <c:ptCount val="1"/>
              </c:numCache>
            </c:numRef>
          </c:cat>
          <c:val>
            <c:numRef>
              <c:f>Лист1!$I$2</c:f>
              <c:numCache>
                <c:formatCode>0.00%</c:formatCode>
                <c:ptCount val="1"/>
                <c:pt idx="0">
                  <c:v>1.0000000000000005E-2</c:v>
                </c:pt>
              </c:numCache>
            </c:numRef>
          </c:val>
        </c:ser>
        <c:ser>
          <c:idx val="8"/>
          <c:order val="8"/>
          <c:tx>
            <c:strRef>
              <c:f>Лист1!$J$1</c:f>
              <c:strCache>
                <c:ptCount val="1"/>
                <c:pt idx="0">
                  <c:v>Недоверие</c:v>
                </c:pt>
              </c:strCache>
            </c:strRef>
          </c:tx>
          <c:cat>
            <c:numRef>
              <c:f>Лист1!$A$2</c:f>
              <c:numCache>
                <c:formatCode>General</c:formatCode>
                <c:ptCount val="1"/>
              </c:numCache>
            </c:numRef>
          </c:cat>
          <c:val>
            <c:numRef>
              <c:f>Лист1!$J$2</c:f>
              <c:numCache>
                <c:formatCode>0.00%</c:formatCode>
                <c:ptCount val="1"/>
                <c:pt idx="0">
                  <c:v>1.0000000000000005E-2</c:v>
                </c:pt>
              </c:numCache>
            </c:numRef>
          </c:val>
        </c:ser>
        <c:ser>
          <c:idx val="9"/>
          <c:order val="9"/>
          <c:tx>
            <c:strRef>
              <c:f>Лист1!$K$1</c:f>
              <c:strCache>
                <c:ptCount val="1"/>
                <c:pt idx="0">
                  <c:v>Плохое окружение</c:v>
                </c:pt>
              </c:strCache>
            </c:strRef>
          </c:tx>
          <c:cat>
            <c:numRef>
              <c:f>Лист1!$A$2</c:f>
              <c:numCache>
                <c:formatCode>General</c:formatCode>
                <c:ptCount val="1"/>
              </c:numCache>
            </c:numRef>
          </c:cat>
          <c:val>
            <c:numRef>
              <c:f>Лист1!$K$2</c:f>
              <c:numCache>
                <c:formatCode>0.00%</c:formatCode>
                <c:ptCount val="1"/>
                <c:pt idx="0">
                  <c:v>1.0000000000000005E-2</c:v>
                </c:pt>
              </c:numCache>
            </c:numRef>
          </c:val>
        </c:ser>
        <c:ser>
          <c:idx val="10"/>
          <c:order val="10"/>
          <c:tx>
            <c:strRef>
              <c:f>Лист1!$L$1</c:f>
              <c:strCache>
                <c:ptCount val="1"/>
                <c:pt idx="0">
                  <c:v>Приказ "Ни шагу назад!", заградотряды</c:v>
                </c:pt>
              </c:strCache>
            </c:strRef>
          </c:tx>
          <c:cat>
            <c:numRef>
              <c:f>Лист1!$A$2</c:f>
              <c:numCache>
                <c:formatCode>General</c:formatCode>
                <c:ptCount val="1"/>
              </c:numCache>
            </c:numRef>
          </c:cat>
          <c:val>
            <c:numRef>
              <c:f>Лист1!$L$2</c:f>
              <c:numCache>
                <c:formatCode>0.00%</c:formatCode>
                <c:ptCount val="1"/>
                <c:pt idx="0">
                  <c:v>1.0000000000000005E-2</c:v>
                </c:pt>
              </c:numCache>
            </c:numRef>
          </c:val>
        </c:ser>
        <c:ser>
          <c:idx val="11"/>
          <c:order val="11"/>
          <c:tx>
            <c:strRef>
              <c:f>Лист1!$M$1</c:f>
              <c:strCache>
                <c:ptCount val="1"/>
                <c:pt idx="0">
                  <c:v>Голод населения</c:v>
                </c:pt>
              </c:strCache>
            </c:strRef>
          </c:tx>
          <c:cat>
            <c:numRef>
              <c:f>Лист1!$A$2</c:f>
              <c:numCache>
                <c:formatCode>General</c:formatCode>
                <c:ptCount val="1"/>
              </c:numCache>
            </c:numRef>
          </c:cat>
          <c:val>
            <c:numRef>
              <c:f>Лист1!$M$2</c:f>
              <c:numCache>
                <c:formatCode>0.00%</c:formatCode>
                <c:ptCount val="1"/>
                <c:pt idx="0">
                  <c:v>1.0000000000000005E-2</c:v>
                </c:pt>
              </c:numCache>
            </c:numRef>
          </c:val>
        </c:ser>
        <c:ser>
          <c:idx val="12"/>
          <c:order val="12"/>
          <c:tx>
            <c:strRef>
              <c:f>Лист1!$N$1</c:f>
              <c:strCache>
                <c:ptCount val="1"/>
                <c:pt idx="0">
                  <c:v>Депортация народов</c:v>
                </c:pt>
              </c:strCache>
            </c:strRef>
          </c:tx>
          <c:cat>
            <c:numRef>
              <c:f>Лист1!$A$2</c:f>
              <c:numCache>
                <c:formatCode>General</c:formatCode>
                <c:ptCount val="1"/>
              </c:numCache>
            </c:numRef>
          </c:cat>
          <c:val>
            <c:numRef>
              <c:f>Лист1!$N$2</c:f>
              <c:numCache>
                <c:formatCode>0.00%</c:formatCode>
                <c:ptCount val="1"/>
                <c:pt idx="0">
                  <c:v>1.0000000000000005E-2</c:v>
                </c:pt>
              </c:numCache>
            </c:numRef>
          </c:val>
        </c:ser>
        <c:ser>
          <c:idx val="13"/>
          <c:order val="13"/>
          <c:tx>
            <c:strRef>
              <c:f>Лист1!$O$1</c:f>
              <c:strCache>
                <c:ptCount val="1"/>
                <c:pt idx="0">
                  <c:v>Другое</c:v>
                </c:pt>
              </c:strCache>
            </c:strRef>
          </c:tx>
          <c:cat>
            <c:numRef>
              <c:f>Лист1!$A$2</c:f>
              <c:numCache>
                <c:formatCode>General</c:formatCode>
                <c:ptCount val="1"/>
              </c:numCache>
            </c:numRef>
          </c:cat>
          <c:val>
            <c:numRef>
              <c:f>Лист1!$O$2</c:f>
              <c:numCache>
                <c:formatCode>0.00%</c:formatCode>
                <c:ptCount val="1"/>
                <c:pt idx="0">
                  <c:v>2.0000000000000011E-2</c:v>
                </c:pt>
              </c:numCache>
            </c:numRef>
          </c:val>
        </c:ser>
        <c:ser>
          <c:idx val="14"/>
          <c:order val="14"/>
          <c:tx>
            <c:strRef>
              <c:f>Лист1!$P$1</c:f>
              <c:strCache>
                <c:ptCount val="1"/>
                <c:pt idx="0">
                  <c:v>Нет вины</c:v>
                </c:pt>
              </c:strCache>
            </c:strRef>
          </c:tx>
          <c:cat>
            <c:numRef>
              <c:f>Лист1!$A$2</c:f>
              <c:numCache>
                <c:formatCode>General</c:formatCode>
                <c:ptCount val="1"/>
              </c:numCache>
            </c:numRef>
          </c:cat>
          <c:val>
            <c:numRef>
              <c:f>Лист1!$P$2</c:f>
              <c:numCache>
                <c:formatCode>0.00%</c:formatCode>
                <c:ptCount val="1"/>
                <c:pt idx="0">
                  <c:v>8.0000000000000043E-2</c:v>
                </c:pt>
              </c:numCache>
            </c:numRef>
          </c:val>
        </c:ser>
        <c:ser>
          <c:idx val="15"/>
          <c:order val="15"/>
          <c:tx>
            <c:strRef>
              <c:f>Лист1!$Q$1</c:f>
              <c:strCache>
                <c:ptCount val="1"/>
                <c:pt idx="0">
                  <c:v>Затрудняюсь ответить</c:v>
                </c:pt>
              </c:strCache>
            </c:strRef>
          </c:tx>
          <c:cat>
            <c:numRef>
              <c:f>Лист1!$A$2</c:f>
              <c:numCache>
                <c:formatCode>General</c:formatCode>
                <c:ptCount val="1"/>
              </c:numCache>
            </c:numRef>
          </c:cat>
          <c:val>
            <c:numRef>
              <c:f>Лист1!$Q$2</c:f>
              <c:numCache>
                <c:formatCode>0.00%</c:formatCode>
                <c:ptCount val="1"/>
                <c:pt idx="0">
                  <c:v>0.36000000000000032</c:v>
                </c:pt>
              </c:numCache>
            </c:numRef>
          </c:val>
        </c:ser>
        <c:dLbls>
          <c:showVal val="1"/>
        </c:dLbls>
        <c:axId val="217305856"/>
        <c:axId val="217307392"/>
      </c:barChart>
      <c:catAx>
        <c:axId val="217305856"/>
        <c:scaling>
          <c:orientation val="minMax"/>
        </c:scaling>
        <c:axPos val="l"/>
        <c:numFmt formatCode="General" sourceLinked="1"/>
        <c:tickLblPos val="nextTo"/>
        <c:crossAx val="217307392"/>
        <c:crosses val="autoZero"/>
        <c:auto val="1"/>
        <c:lblAlgn val="ctr"/>
        <c:lblOffset val="100"/>
      </c:catAx>
      <c:valAx>
        <c:axId val="217307392"/>
        <c:scaling>
          <c:orientation val="minMax"/>
        </c:scaling>
        <c:axPos val="b"/>
        <c:majorGridlines/>
        <c:numFmt formatCode="0.00%" sourceLinked="1"/>
        <c:tickLblPos val="nextTo"/>
        <c:crossAx val="217305856"/>
        <c:crosses val="autoZero"/>
        <c:crossBetween val="between"/>
      </c:valAx>
    </c:plotArea>
    <c:legend>
      <c:legendPos val="r"/>
      <c:layout>
        <c:manualLayout>
          <c:xMode val="edge"/>
          <c:yMode val="edge"/>
          <c:x val="0.63073852295409272"/>
          <c:y val="0.1242730820932918"/>
          <c:w val="0.33932135728542989"/>
          <c:h val="0.80247954118556253"/>
        </c:manualLayout>
      </c:layout>
    </c:legend>
    <c:plotVisOnly val="1"/>
  </c:chart>
  <c:spPr>
    <a:solidFill>
      <a:schemeClr val="lt1"/>
    </a:solidFill>
    <a:ln w="25400" cap="flat" cmpd="sng" algn="ctr">
      <a:solidFill>
        <a:schemeClr val="accent2"/>
      </a:solidFill>
      <a:prstDash val="solid"/>
    </a:ln>
    <a:effectLst/>
  </c:spPr>
  <c:txPr>
    <a:bodyPr/>
    <a:lstStyle/>
    <a:p>
      <a:pPr>
        <a:defRPr sz="2000">
          <a:solidFill>
            <a:schemeClr val="dk1"/>
          </a:solidFill>
          <a:latin typeface="Times New Roman" pitchFamily="18" charset="0"/>
          <a:ea typeface="+mn-ea"/>
          <a:cs typeface="Times New Roman" pitchFamily="18" charset="0"/>
        </a:defRPr>
      </a:pPr>
      <a:endParaRPr lang="ru-RU"/>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05.04.2017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7000"/>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0"/>
            <a:ext cx="8568952" cy="1470025"/>
          </a:xfrm>
        </p:spPr>
        <p:txBody>
          <a:bodyPr>
            <a:noAutofit/>
          </a:bodyPr>
          <a:lstStyle/>
          <a:p>
            <a:r>
              <a:rPr lang="ru-RU" sz="54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Сталин в оценках современников и историков</a:t>
            </a:r>
            <a:endParaRPr lang="ru-RU" sz="5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5085184"/>
            <a:ext cx="9144000" cy="1268760"/>
          </a:xfrm>
        </p:spPr>
        <p:txBody>
          <a:bodyPr>
            <a:noAutofit/>
          </a:bodyPr>
          <a:lstStyle/>
          <a:p>
            <a:r>
              <a:rPr lang="ru-RU" sz="28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«Мы вопрошаем и допрашиваем прошедшее,  чтобы оно объяснило нам наше настоящее и намекнуло о нашем будущем» </a:t>
            </a:r>
            <a:endParaRPr lang="ru-RU" sz="28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p>
            <a:r>
              <a:rPr lang="ru-RU" sz="28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В.Г.Белинский</a:t>
            </a:r>
            <a:endParaRPr lang="ru-RU" sz="28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ru-RU" sz="28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74638"/>
            <a:ext cx="6635080" cy="1143000"/>
          </a:xfrm>
        </p:spPr>
        <p:txBody>
          <a:bodyPr>
            <a:normAutofit/>
          </a:bodyPr>
          <a:lstStyle/>
          <a:p>
            <a:r>
              <a:rPr lang="ru-RU" sz="4800" b="1" u="sng" dirty="0" smtClean="0">
                <a:latin typeface="Times New Roman" pitchFamily="18" charset="0"/>
                <a:cs typeface="Times New Roman" pitchFamily="18" charset="0"/>
              </a:rPr>
              <a:t>Массовые репрессии</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4" name="Рисунок 2" descr="9c51a1e58e9b9a71d53bf3e41cb5d034.jpg"/>
          <p:cNvPicPr>
            <a:picLocks noChangeAspect="1"/>
          </p:cNvPicPr>
          <p:nvPr/>
        </p:nvPicPr>
        <p:blipFill>
          <a:blip r:embed="rId3" cstate="print"/>
          <a:srcRect/>
          <a:stretch>
            <a:fillRect/>
          </a:stretch>
        </p:blipFill>
        <p:spPr bwMode="auto">
          <a:xfrm>
            <a:off x="179512" y="1268760"/>
            <a:ext cx="8691560" cy="5589240"/>
          </a:xfrm>
          <a:prstGeom prst="rect">
            <a:avLst/>
          </a:prstGeom>
          <a:noFill/>
          <a:ln w="9525">
            <a:noFill/>
            <a:miter lim="800000"/>
            <a:headEnd/>
            <a:tailEnd/>
          </a:ln>
        </p:spPr>
      </p:pic>
      <p:pic>
        <p:nvPicPr>
          <p:cNvPr id="5" name="Рисунок 4" descr="GULAG.gif"/>
          <p:cNvPicPr>
            <a:picLocks noChangeAspect="1"/>
          </p:cNvPicPr>
          <p:nvPr/>
        </p:nvPicPr>
        <p:blipFill>
          <a:blip r:embed="rId4" cstate="print"/>
          <a:srcRect/>
          <a:stretch>
            <a:fillRect/>
          </a:stretch>
        </p:blipFill>
        <p:spPr bwMode="auto">
          <a:xfrm>
            <a:off x="179513" y="1268760"/>
            <a:ext cx="4359304" cy="55892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600" decel="100000"/>
                                        <p:tgtEl>
                                          <p:spTgt spid="5"/>
                                        </p:tgtEl>
                                      </p:cBhvr>
                                    </p:animEffect>
                                    <p:anim calcmode="lin" valueType="num">
                                      <p:cBhvr>
                                        <p:cTn id="8" dur="1600" decel="100000" fill="hold"/>
                                        <p:tgtEl>
                                          <p:spTgt spid="5"/>
                                        </p:tgtEl>
                                        <p:attrNameLst>
                                          <p:attrName>style.rotation</p:attrName>
                                        </p:attrNameLst>
                                      </p:cBhvr>
                                      <p:tavLst>
                                        <p:tav tm="0">
                                          <p:val>
                                            <p:fltVal val="-90"/>
                                          </p:val>
                                        </p:tav>
                                        <p:tav tm="100000">
                                          <p:val>
                                            <p:fltVal val="0"/>
                                          </p:val>
                                        </p:tav>
                                      </p:tavLst>
                                    </p:anim>
                                    <p:anim calcmode="lin" valueType="num">
                                      <p:cBhvr>
                                        <p:cTn id="9" dur="1600" decel="100000" fill="hold"/>
                                        <p:tgtEl>
                                          <p:spTgt spid="5"/>
                                        </p:tgtEl>
                                        <p:attrNameLst>
                                          <p:attrName>ppt_x</p:attrName>
                                        </p:attrNameLst>
                                      </p:cBhvr>
                                      <p:tavLst>
                                        <p:tav tm="0">
                                          <p:val>
                                            <p:strVal val="#ppt_x+0.4"/>
                                          </p:val>
                                        </p:tav>
                                        <p:tav tm="100000">
                                          <p:val>
                                            <p:strVal val="#ppt_x-0.05"/>
                                          </p:val>
                                        </p:tav>
                                      </p:tavLst>
                                    </p:anim>
                                    <p:anim calcmode="lin" valueType="num">
                                      <p:cBhvr>
                                        <p:cTn id="10" dur="1600" decel="100000" fill="hold"/>
                                        <p:tgtEl>
                                          <p:spTgt spid="5"/>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5"/>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60648"/>
            <a:ext cx="6840760" cy="1143000"/>
          </a:xfrm>
        </p:spPr>
        <p:txBody>
          <a:bodyPr>
            <a:noAutofit/>
          </a:bodyPr>
          <a:lstStyle/>
          <a:p>
            <a:r>
              <a:rPr lang="ru-RU" sz="4800" b="1" u="sng" dirty="0" smtClean="0">
                <a:latin typeface="Times New Roman" pitchFamily="18" charset="0"/>
                <a:cs typeface="Times New Roman" pitchFamily="18" charset="0"/>
              </a:rPr>
              <a:t>Верховный Главнокомандующий</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4098" name="Picture 2" descr="http://1945.divan-foto.ru/images/stalin-3.jpg"/>
          <p:cNvPicPr>
            <a:picLocks noChangeAspect="1" noChangeArrowheads="1"/>
          </p:cNvPicPr>
          <p:nvPr/>
        </p:nvPicPr>
        <p:blipFill>
          <a:blip r:embed="rId3" cstate="print"/>
          <a:srcRect/>
          <a:stretch>
            <a:fillRect/>
          </a:stretch>
        </p:blipFill>
        <p:spPr bwMode="auto">
          <a:xfrm>
            <a:off x="3491880" y="1628800"/>
            <a:ext cx="3632736" cy="501317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0"/>
            <a:ext cx="6840760" cy="836712"/>
          </a:xfrm>
        </p:spPr>
        <p:txBody>
          <a:bodyPr>
            <a:noAutofit/>
          </a:bodyPr>
          <a:lstStyle/>
          <a:p>
            <a:r>
              <a:rPr lang="ru-RU" sz="4800" b="1" u="sng" dirty="0" smtClean="0">
                <a:latin typeface="Times New Roman" pitchFamily="18" charset="0"/>
                <a:cs typeface="Times New Roman" pitchFamily="18" charset="0"/>
              </a:rPr>
              <a:t>ФОМ</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graphicFrame>
        <p:nvGraphicFramePr>
          <p:cNvPr id="4" name="Диаграмма 3"/>
          <p:cNvGraphicFramePr/>
          <p:nvPr/>
        </p:nvGraphicFramePr>
        <p:xfrm>
          <a:off x="0" y="764704"/>
          <a:ext cx="8964488" cy="609329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836712"/>
          </a:xfrm>
        </p:spPr>
        <p:txBody>
          <a:bodyPr>
            <a:noAutofit/>
          </a:bodyPr>
          <a:lstStyle/>
          <a:p>
            <a:r>
              <a:rPr lang="ru-RU" sz="4800" b="1" u="sng" dirty="0" smtClean="0">
                <a:latin typeface="Times New Roman" pitchFamily="18" charset="0"/>
                <a:cs typeface="Times New Roman" pitchFamily="18" charset="0"/>
              </a:rPr>
              <a:t>ФОМ</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graphicFrame>
        <p:nvGraphicFramePr>
          <p:cNvPr id="5" name="Диаграмма 4"/>
          <p:cNvGraphicFramePr/>
          <p:nvPr/>
        </p:nvGraphicFramePr>
        <p:xfrm>
          <a:off x="0" y="645641"/>
          <a:ext cx="9144000" cy="621235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74638"/>
            <a:ext cx="6563072" cy="1143000"/>
          </a:xfrm>
        </p:spPr>
        <p:txBody>
          <a:bodyPr>
            <a:normAutofit/>
          </a:bodyPr>
          <a:lstStyle/>
          <a:p>
            <a:r>
              <a:rPr lang="ru-RU" sz="4800" b="1" u="sng" dirty="0" smtClean="0">
                <a:latin typeface="Times New Roman" pitchFamily="18" charset="0"/>
                <a:cs typeface="Times New Roman" pitchFamily="18" charset="0"/>
              </a:rPr>
              <a:t>Проблема</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339752" y="1600200"/>
            <a:ext cx="6347048" cy="4525963"/>
          </a:xfrm>
        </p:spPr>
        <p:txBody>
          <a:bodyPr>
            <a:normAutofit/>
          </a:bodyPr>
          <a:lstStyle/>
          <a:p>
            <a:pPr algn="ctr">
              <a:buNone/>
            </a:pPr>
            <a:r>
              <a:rPr lang="ru-RU" sz="4000" i="1" dirty="0" smtClean="0">
                <a:latin typeface="Times New Roman" pitchFamily="18" charset="0"/>
                <a:cs typeface="Times New Roman" pitchFamily="18" charset="0"/>
              </a:rPr>
              <a:t>Сталин - продукт эпохи или эпоха – продукт Сталина?</a:t>
            </a:r>
            <a:endParaRPr lang="ru-RU" sz="4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95736" y="332656"/>
            <a:ext cx="6491064" cy="5793507"/>
          </a:xfrm>
        </p:spPr>
        <p:txBody>
          <a:bodyPr>
            <a:noAutofit/>
          </a:bodyPr>
          <a:lstStyle/>
          <a:p>
            <a:pPr>
              <a:buNone/>
            </a:pPr>
            <a:r>
              <a:rPr lang="ru-RU" sz="2000" dirty="0" smtClean="0">
                <a:latin typeface="Times New Roman" pitchFamily="18" charset="0"/>
                <a:cs typeface="Times New Roman" pitchFamily="18" charset="0"/>
              </a:rPr>
              <a:t>      Я родом оттуда, где серп опирался на молот,</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А разум на чудо, а вождь на </a:t>
            </a:r>
            <a:r>
              <a:rPr lang="ru-RU" sz="2000" dirty="0" err="1" smtClean="0">
                <a:latin typeface="Times New Roman" pitchFamily="18" charset="0"/>
                <a:cs typeface="Times New Roman" pitchFamily="18" charset="0"/>
              </a:rPr>
              <a:t>бездумие</a:t>
            </a:r>
            <a:r>
              <a:rPr lang="ru-RU" sz="2000" dirty="0" smtClean="0">
                <a:latin typeface="Times New Roman" pitchFamily="18" charset="0"/>
                <a:cs typeface="Times New Roman" pitchFamily="18" charset="0"/>
              </a:rPr>
              <a:t> стай,</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старых и малых по сёлам выкашивал голод,</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стала </a:t>
            </a:r>
            <a:r>
              <a:rPr lang="ru-RU" sz="2000" dirty="0" err="1" smtClean="0">
                <a:latin typeface="Times New Roman" pitchFamily="18" charset="0"/>
                <a:cs typeface="Times New Roman" pitchFamily="18" charset="0"/>
              </a:rPr>
              <a:t>евангельем</a:t>
            </a:r>
            <a:r>
              <a:rPr lang="ru-RU" sz="2000" dirty="0" smtClean="0">
                <a:latin typeface="Times New Roman" pitchFamily="18" charset="0"/>
                <a:cs typeface="Times New Roman" pitchFamily="18" charset="0"/>
              </a:rPr>
              <a:t> «Как </a:t>
            </a:r>
            <a:r>
              <a:rPr lang="ru-RU" sz="2000" dirty="0" err="1" smtClean="0">
                <a:latin typeface="Times New Roman" pitchFamily="18" charset="0"/>
                <a:cs typeface="Times New Roman" pitchFamily="18" charset="0"/>
              </a:rPr>
              <a:t>закалялася</a:t>
            </a:r>
            <a:r>
              <a:rPr lang="ru-RU" sz="2000" dirty="0" smtClean="0">
                <a:latin typeface="Times New Roman" pitchFamily="18" charset="0"/>
                <a:cs typeface="Times New Roman" pitchFamily="18" charset="0"/>
              </a:rPr>
              <a:t> сталь»,</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дар и задумчивость с детства взяты под охрану,</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музыка глохла под залпами мусорных зим,</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в яростной бурке Чапаев скакал по экрану</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И щёлкал шары </a:t>
            </a:r>
            <a:r>
              <a:rPr lang="ru-RU" sz="2000" dirty="0" err="1" smtClean="0">
                <a:latin typeface="Times New Roman" pitchFamily="18" charset="0"/>
                <a:cs typeface="Times New Roman" pitchFamily="18" charset="0"/>
              </a:rPr>
              <a:t>звонкощёкий</a:t>
            </a:r>
            <a:r>
              <a:rPr lang="ru-RU" sz="2000" dirty="0" smtClean="0">
                <a:latin typeface="Times New Roman" pitchFamily="18" charset="0"/>
                <a:cs typeface="Times New Roman" pitchFamily="18" charset="0"/>
              </a:rPr>
              <a:t> подпольщик Максим,</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жизнь обрывалась, чудовищной верой </a:t>
            </a:r>
            <a:r>
              <a:rPr lang="ru-RU" sz="2000" dirty="0" err="1" smtClean="0">
                <a:latin typeface="Times New Roman" pitchFamily="18" charset="0"/>
                <a:cs typeface="Times New Roman" pitchFamily="18" charset="0"/>
              </a:rPr>
              <a:t>исполнясь</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нежно прижавшись, прошли нищета и любовь,</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пела Орлова и Чкалов летел через полюс,</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А в чёртовых ямах никто не считал черепов,</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вздохи ровесников стали земной атмосферой,</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Винясь перед нами, а я перед ними в долгу,</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Где всё это было моими любовью и верой,</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Которых из сердца я выдрать ещё не могу. </a:t>
            </a:r>
          </a:p>
          <a:p>
            <a:pPr algn="r">
              <a:buNone/>
            </a:pPr>
            <a:r>
              <a:rPr lang="ru-RU" sz="2000" i="1" dirty="0" smtClean="0">
                <a:latin typeface="Times New Roman" pitchFamily="18" charset="0"/>
                <a:cs typeface="Times New Roman" pitchFamily="18" charset="0"/>
              </a:rPr>
              <a:t>Чичибабин Б.</a:t>
            </a:r>
            <a:r>
              <a:rPr lang="ru-RU" sz="2000" dirty="0" smtClean="0">
                <a:latin typeface="Times New Roman" pitchFamily="18" charset="0"/>
                <a:cs typeface="Times New Roman" pitchFamily="18" charset="0"/>
              </a:rPr>
              <a:t> </a:t>
            </a:r>
          </a:p>
          <a:p>
            <a:pPr>
              <a:buNone/>
            </a:pPr>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74638"/>
            <a:ext cx="6563072" cy="1143000"/>
          </a:xfrm>
        </p:spPr>
        <p:txBody>
          <a:bodyPr>
            <a:normAutofit/>
          </a:bodyPr>
          <a:lstStyle/>
          <a:p>
            <a:r>
              <a:rPr lang="ru-RU" sz="4800" b="1" u="sng" dirty="0" smtClean="0">
                <a:latin typeface="Times New Roman" pitchFamily="18" charset="0"/>
                <a:cs typeface="Times New Roman" pitchFamily="18" charset="0"/>
              </a:rPr>
              <a:t>Проблема</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339752" y="1600200"/>
            <a:ext cx="6347048" cy="4525963"/>
          </a:xfrm>
        </p:spPr>
        <p:txBody>
          <a:bodyPr>
            <a:normAutofit/>
          </a:bodyPr>
          <a:lstStyle/>
          <a:p>
            <a:pPr algn="ctr">
              <a:buNone/>
            </a:pPr>
            <a:r>
              <a:rPr lang="ru-RU" sz="4000" i="1" dirty="0" smtClean="0">
                <a:latin typeface="Times New Roman" pitchFamily="18" charset="0"/>
                <a:cs typeface="Times New Roman" pitchFamily="18" charset="0"/>
              </a:rPr>
              <a:t>Сталин- продукт эпохи или эпоха – продукт Сталина?</a:t>
            </a:r>
            <a:endParaRPr lang="ru-RU" sz="4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74638"/>
            <a:ext cx="6635080" cy="1143000"/>
          </a:xfrm>
        </p:spPr>
        <p:txBody>
          <a:bodyPr>
            <a:normAutofit/>
          </a:bodyPr>
          <a:lstStyle/>
          <a:p>
            <a:r>
              <a:rPr lang="ru-RU" sz="4800" b="1" u="sng" dirty="0" smtClean="0">
                <a:latin typeface="Times New Roman" pitchFamily="18" charset="0"/>
                <a:cs typeface="Times New Roman" pitchFamily="18" charset="0"/>
              </a:rPr>
              <a:t>Иосиф Джугашвили </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3074" name="Picture 2" descr="http://rnns.ru/uploads/posts/2010-07/1279449613_31302e30352e33302d31382e30332e31322d353939342e6a7067.jpg"/>
          <p:cNvPicPr>
            <a:picLocks noChangeAspect="1" noChangeArrowheads="1"/>
          </p:cNvPicPr>
          <p:nvPr/>
        </p:nvPicPr>
        <p:blipFill>
          <a:blip r:embed="rId3" cstate="print"/>
          <a:srcRect/>
          <a:stretch>
            <a:fillRect/>
          </a:stretch>
        </p:blipFill>
        <p:spPr bwMode="auto">
          <a:xfrm>
            <a:off x="3707904" y="1412776"/>
            <a:ext cx="3471573" cy="489654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691680" y="1052736"/>
            <a:ext cx="7056784" cy="5073427"/>
          </a:xfrm>
        </p:spPr>
        <p:txBody>
          <a:bodyPr>
            <a:noAutofit/>
          </a:bodyPr>
          <a:lstStyle/>
          <a:p>
            <a:pPr indent="0" algn="ctr">
              <a:spcBef>
                <a:spcPts val="0"/>
              </a:spcBef>
              <a:buNone/>
            </a:pPr>
            <a:r>
              <a:rPr lang="ru-RU" sz="2800" i="1" dirty="0" smtClean="0">
                <a:latin typeface="Times New Roman" pitchFamily="18" charset="0"/>
                <a:cs typeface="Times New Roman" pitchFamily="18" charset="0"/>
              </a:rPr>
              <a:t>«Сталин</a:t>
            </a:r>
            <a:r>
              <a:rPr lang="ru-RU" sz="2800" i="1" dirty="0" smtClean="0">
                <a:latin typeface="Times New Roman" pitchFamily="18" charset="0"/>
                <a:cs typeface="Times New Roman" pitchFamily="18" charset="0"/>
              </a:rPr>
              <a:t>, сведя постепенно на нет все зачатки советского </a:t>
            </a:r>
            <a:r>
              <a:rPr lang="ru-RU" sz="2800" i="1" dirty="0" smtClean="0">
                <a:latin typeface="Times New Roman" pitchFamily="18" charset="0"/>
                <a:cs typeface="Times New Roman" pitchFamily="18" charset="0"/>
              </a:rPr>
              <a:t>демократизма</a:t>
            </a:r>
            <a:r>
              <a:rPr lang="ru-RU" sz="2800" i="1" dirty="0" smtClean="0">
                <a:latin typeface="Times New Roman" pitchFamily="18" charset="0"/>
                <a:cs typeface="Times New Roman" pitchFamily="18" charset="0"/>
              </a:rPr>
              <a:t>, создавшиеся было в последние ленинские годы, довел </a:t>
            </a:r>
            <a:r>
              <a:rPr lang="ru-RU" sz="2800" i="1" dirty="0" smtClean="0">
                <a:latin typeface="Times New Roman" pitchFamily="18" charset="0"/>
                <a:cs typeface="Times New Roman" pitchFamily="18" charset="0"/>
              </a:rPr>
              <a:t>до крайнего </a:t>
            </a:r>
            <a:r>
              <a:rPr lang="ru-RU" sz="2800" i="1" dirty="0" smtClean="0">
                <a:latin typeface="Times New Roman" pitchFamily="18" charset="0"/>
                <a:cs typeface="Times New Roman" pitchFamily="18" charset="0"/>
              </a:rPr>
              <a:t>выражения самодержавие партии в стране.</a:t>
            </a:r>
          </a:p>
          <a:p>
            <a:pPr indent="0" algn="ctr">
              <a:spcBef>
                <a:spcPts val="0"/>
              </a:spcBef>
              <a:buNone/>
            </a:pPr>
            <a:r>
              <a:rPr lang="ru-RU" sz="2800" i="1" dirty="0" smtClean="0">
                <a:latin typeface="Times New Roman" pitchFamily="18" charset="0"/>
                <a:cs typeface="Times New Roman" pitchFamily="18" charset="0"/>
              </a:rPr>
              <a:t>В то же время в самой партии централизация была доведена </a:t>
            </a:r>
            <a:r>
              <a:rPr lang="ru-RU" sz="2800" i="1" dirty="0" smtClean="0">
                <a:latin typeface="Times New Roman" pitchFamily="18" charset="0"/>
                <a:cs typeface="Times New Roman" pitchFamily="18" charset="0"/>
              </a:rPr>
              <a:t>до крайних </a:t>
            </a:r>
            <a:r>
              <a:rPr lang="ru-RU" sz="2800" i="1" dirty="0" smtClean="0">
                <a:latin typeface="Times New Roman" pitchFamily="18" charset="0"/>
                <a:cs typeface="Times New Roman" pitchFamily="18" charset="0"/>
              </a:rPr>
              <a:t>своих выражений</a:t>
            </a:r>
            <a:r>
              <a:rPr lang="ru-RU" sz="2800" i="1" dirty="0" smtClean="0">
                <a:latin typeface="Times New Roman" pitchFamily="18" charset="0"/>
                <a:cs typeface="Times New Roman" pitchFamily="18" charset="0"/>
              </a:rPr>
              <a:t>...»</a:t>
            </a:r>
          </a:p>
          <a:p>
            <a:pPr indent="0" algn="r">
              <a:spcBef>
                <a:spcPts val="0"/>
              </a:spcBef>
              <a:buNone/>
            </a:pPr>
            <a:r>
              <a:rPr lang="ru-RU" sz="2800" i="1" dirty="0" smtClean="0">
                <a:latin typeface="Times New Roman" pitchFamily="18" charset="0"/>
                <a:cs typeface="Times New Roman" pitchFamily="18" charset="0"/>
              </a:rPr>
              <a:t>Дмитриевский С.</a:t>
            </a:r>
          </a:p>
          <a:p>
            <a:pPr indent="0" algn="r">
              <a:spcBef>
                <a:spcPts val="0"/>
              </a:spcBef>
              <a:buNone/>
            </a:pPr>
            <a:endParaRPr lang="ru-RU" sz="2800" i="1" dirty="0" smtClean="0">
              <a:latin typeface="Times New Roman" pitchFamily="18" charset="0"/>
              <a:cs typeface="Times New Roman" pitchFamily="18" charset="0"/>
            </a:endParaRPr>
          </a:p>
          <a:p>
            <a:pPr indent="0" algn="ctr">
              <a:spcBef>
                <a:spcPts val="0"/>
              </a:spcBef>
              <a:buNone/>
            </a:pPr>
            <a:r>
              <a:rPr lang="ru-RU" sz="2800" i="1" dirty="0" smtClean="0">
                <a:latin typeface="Times New Roman" pitchFamily="18" charset="0"/>
                <a:cs typeface="Times New Roman" pitchFamily="18" charset="0"/>
              </a:rPr>
              <a:t>Какова ваша точка зрения по данной проблеме?</a:t>
            </a:r>
          </a:p>
          <a:p>
            <a:pPr indent="0">
              <a:spcBef>
                <a:spcPts val="0"/>
              </a:spcBef>
              <a:buNone/>
            </a:pPr>
            <a:endParaRPr lang="ru-RU" sz="2800" i="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74638"/>
            <a:ext cx="6635080" cy="1143000"/>
          </a:xfrm>
        </p:spPr>
        <p:txBody>
          <a:bodyPr>
            <a:normAutofit/>
          </a:bodyPr>
          <a:lstStyle/>
          <a:p>
            <a:r>
              <a:rPr lang="ru-RU" sz="4800" b="1" u="sng" dirty="0" smtClean="0">
                <a:latin typeface="Times New Roman" pitchFamily="18" charset="0"/>
                <a:cs typeface="Times New Roman" pitchFamily="18" charset="0"/>
              </a:rPr>
              <a:t>Борьба за власть</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9218" name="Picture 2" descr="http://ok-t.ru/studopediaru/baza10/1558785085342.files/image001.jpg"/>
          <p:cNvPicPr>
            <a:picLocks noChangeAspect="1" noChangeArrowheads="1"/>
          </p:cNvPicPr>
          <p:nvPr/>
        </p:nvPicPr>
        <p:blipFill>
          <a:blip r:embed="rId3" cstate="print">
            <a:lum contrast="10000"/>
          </a:blip>
          <a:srcRect l="1512" t="52720" r="1721" b="6058"/>
          <a:stretch>
            <a:fillRect/>
          </a:stretch>
        </p:blipFill>
        <p:spPr bwMode="auto">
          <a:xfrm>
            <a:off x="2411760" y="1196752"/>
            <a:ext cx="6161827" cy="5391599"/>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1025" name="Rectangle 1"/>
          <p:cNvSpPr>
            <a:spLocks noChangeArrowheads="1"/>
          </p:cNvSpPr>
          <p:nvPr/>
        </p:nvSpPr>
        <p:spPr bwMode="auto">
          <a:xfrm>
            <a:off x="2123728" y="1052155"/>
            <a:ext cx="662473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025900" algn="l"/>
              </a:tabLst>
            </a:pPr>
            <a:r>
              <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«Всевластие революции , ни за что ни про что доставшееся ему, окончательно его развратило. Но во всем, что он делал, был протест против всего человеческого. Что обозлило его? Может быть так выразился бунт посредственности, решившей отомстить за все свои нули». </a:t>
            </a:r>
          </a:p>
          <a:p>
            <a:pPr marL="0" marR="0" lvl="0" indent="0" algn="r" defTabSz="914400" rtl="0" eaLnBrk="1" fontAlgn="base" latinLnBrk="0" hangingPunct="1">
              <a:lnSpc>
                <a:spcPct val="100000"/>
              </a:lnSpc>
              <a:spcBef>
                <a:spcPct val="0"/>
              </a:spcBef>
              <a:spcAft>
                <a:spcPct val="0"/>
              </a:spcAft>
              <a:buClrTx/>
              <a:buSzTx/>
              <a:buFontTx/>
              <a:buNone/>
              <a:tabLst>
                <a:tab pos="4025900" algn="l"/>
              </a:tabLst>
            </a:pPr>
            <a:r>
              <a:rPr lang="ru-RU" sz="2800" i="1" dirty="0" err="1" smtClean="0">
                <a:latin typeface="Times New Roman" pitchFamily="18" charset="0"/>
                <a:ea typeface="Calibri" pitchFamily="34" charset="0"/>
                <a:cs typeface="Times New Roman" pitchFamily="18" charset="0"/>
              </a:rPr>
              <a:t>Ципко</a:t>
            </a:r>
            <a:r>
              <a:rPr lang="ru-RU" sz="2800" i="1" dirty="0" smtClean="0">
                <a:latin typeface="Times New Roman" pitchFamily="18" charset="0"/>
                <a:ea typeface="Calibri" pitchFamily="34" charset="0"/>
                <a:cs typeface="Times New Roman" pitchFamily="18" charset="0"/>
              </a:rPr>
              <a:t> А.</a:t>
            </a:r>
            <a:endPar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025900" algn="l"/>
              </a:tabLst>
            </a:pPr>
            <a:r>
              <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 как думаете вы? Согласны ли вы с таким подходом к личности Сталина?</a:t>
            </a:r>
            <a:r>
              <a:rPr kumimoji="0" lang="ru-RU" sz="2800" b="0" i="0"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74638"/>
            <a:ext cx="6768752" cy="1282154"/>
          </a:xfrm>
        </p:spPr>
        <p:txBody>
          <a:bodyPr>
            <a:noAutofit/>
          </a:bodyPr>
          <a:lstStyle/>
          <a:p>
            <a:r>
              <a:rPr lang="ru-RU" sz="4800" b="1" u="sng" dirty="0" smtClean="0">
                <a:latin typeface="Times New Roman" pitchFamily="18" charset="0"/>
                <a:cs typeface="Times New Roman" pitchFamily="18" charset="0"/>
              </a:rPr>
              <a:t>Сталинская индустриализация</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179512" y="1810512"/>
          <a:ext cx="8712968" cy="4626864"/>
        </p:xfrm>
        <a:graphic>
          <a:graphicData uri="http://schemas.openxmlformats.org/drawingml/2006/table">
            <a:tbl>
              <a:tblPr/>
              <a:tblGrid>
                <a:gridCol w="2304256"/>
                <a:gridCol w="2052228"/>
                <a:gridCol w="2052228"/>
                <a:gridCol w="2304256"/>
              </a:tblGrid>
              <a:tr h="705678">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Продукция </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1928г.</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1932г.</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1932 к 1928 (%)</a:t>
                      </a:r>
                      <a:br>
                        <a:rPr lang="ru-RU" sz="2400" b="1" dirty="0">
                          <a:solidFill>
                            <a:srgbClr val="000000"/>
                          </a:solidFill>
                          <a:latin typeface="Times New Roman"/>
                          <a:ea typeface="Times New Roman"/>
                          <a:cs typeface="Times New Roman"/>
                        </a:rPr>
                      </a:br>
                      <a:r>
                        <a:rPr lang="ru-RU" sz="2400" b="1" dirty="0">
                          <a:solidFill>
                            <a:srgbClr val="000000"/>
                          </a:solidFill>
                          <a:latin typeface="Times New Roman"/>
                          <a:ea typeface="Times New Roman"/>
                          <a:cs typeface="Times New Roman"/>
                        </a:rPr>
                        <a:t>1-я пятилетка</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839">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Чугун, млн. т.</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3,3</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6,2</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188 %</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839">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Сталь, млн. т.</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4,3</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5,9</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137 %</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05678">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Прокат чёрных металлов, млн. т.</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3,4</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4,4</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129 %</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839">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Уголь, млн. т.</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35,5</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64,4</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181 %</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839">
                <a:tc>
                  <a:txBody>
                    <a:bodyPr/>
                    <a:lstStyle/>
                    <a:p>
                      <a:pPr algn="ctr">
                        <a:lnSpc>
                          <a:spcPct val="115000"/>
                        </a:lnSpc>
                        <a:spcAft>
                          <a:spcPts val="0"/>
                        </a:spcAft>
                      </a:pPr>
                      <a:r>
                        <a:rPr lang="ru-RU" sz="2400" b="1">
                          <a:solidFill>
                            <a:srgbClr val="000000"/>
                          </a:solidFill>
                          <a:latin typeface="Times New Roman"/>
                          <a:ea typeface="Times New Roman"/>
                          <a:cs typeface="Times New Roman"/>
                        </a:rPr>
                        <a:t>Нефть, млн. т.</a:t>
                      </a:r>
                      <a:endParaRPr lang="ru-RU" sz="2400" b="1">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11,6</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21,4</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184 %</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05678">
                <a:tc>
                  <a:txBody>
                    <a:bodyPr/>
                    <a:lstStyle/>
                    <a:p>
                      <a:pPr algn="ctr">
                        <a:lnSpc>
                          <a:spcPct val="115000"/>
                        </a:lnSpc>
                        <a:spcAft>
                          <a:spcPts val="0"/>
                        </a:spcAft>
                      </a:pPr>
                      <a:r>
                        <a:rPr lang="ru-RU" sz="2400" b="1" dirty="0">
                          <a:solidFill>
                            <a:srgbClr val="000000"/>
                          </a:solidFill>
                          <a:latin typeface="Times New Roman"/>
                          <a:ea typeface="Times New Roman"/>
                          <a:cs typeface="Times New Roman"/>
                        </a:rPr>
                        <a:t>Электроэнергия, </a:t>
                      </a:r>
                      <a:r>
                        <a:rPr lang="ru-RU" sz="2400" b="1" dirty="0" err="1">
                          <a:solidFill>
                            <a:srgbClr val="000000"/>
                          </a:solidFill>
                          <a:latin typeface="Times New Roman"/>
                          <a:ea typeface="Times New Roman"/>
                          <a:cs typeface="Times New Roman"/>
                        </a:rPr>
                        <a:t>млрд</a:t>
                      </a:r>
                      <a:r>
                        <a:rPr lang="ru-RU" sz="2400" b="1" dirty="0">
                          <a:solidFill>
                            <a:srgbClr val="000000"/>
                          </a:solidFill>
                          <a:latin typeface="Times New Roman"/>
                          <a:ea typeface="Times New Roman"/>
                          <a:cs typeface="Times New Roman"/>
                        </a:rPr>
                        <a:t> кВт·ч</a:t>
                      </a:r>
                      <a:endParaRPr lang="ru-RU" sz="2400" b="1"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5,0</a:t>
                      </a:r>
                      <a:endParaRPr lang="ru-RU" sz="240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13,5</a:t>
                      </a:r>
                      <a:endParaRPr lang="ru-RU" sz="2400"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270 %</a:t>
                      </a:r>
                      <a:endParaRPr lang="ru-RU" sz="2400" dirty="0">
                        <a:latin typeface="Calibri"/>
                        <a:ea typeface="Calibri"/>
                        <a:cs typeface="Times New Roman"/>
                      </a:endParaRPr>
                    </a:p>
                  </a:txBody>
                  <a:tcPr marL="27305" marR="27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74638"/>
            <a:ext cx="6635080" cy="1143000"/>
          </a:xfrm>
        </p:spPr>
        <p:txBody>
          <a:bodyPr>
            <a:normAutofit/>
          </a:bodyPr>
          <a:lstStyle/>
          <a:p>
            <a:r>
              <a:rPr lang="ru-RU" sz="4800" b="1" u="sng" dirty="0" smtClean="0">
                <a:latin typeface="Times New Roman" pitchFamily="18" charset="0"/>
                <a:cs typeface="Times New Roman" pitchFamily="18" charset="0"/>
              </a:rPr>
              <a:t>Массовые репрессии</a:t>
            </a:r>
            <a:endParaRPr lang="ru-RU" sz="4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2051720" y="1484784"/>
            <a:ext cx="6635080" cy="4641379"/>
          </a:xfrm>
        </p:spPr>
        <p:txBody>
          <a:bodyPr>
            <a:normAutofit/>
          </a:bodyPr>
          <a:lstStyle/>
          <a:p>
            <a:pPr algn="ctr">
              <a:buNone/>
            </a:pPr>
            <a:r>
              <a:rPr lang="ru-RU" sz="2400" i="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21505" name="Rectangle 1"/>
          <p:cNvSpPr>
            <a:spLocks noChangeArrowheads="1"/>
          </p:cNvSpPr>
          <p:nvPr/>
        </p:nvSpPr>
        <p:spPr bwMode="auto">
          <a:xfrm>
            <a:off x="2195736" y="1550983"/>
            <a:ext cx="6624736"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считаю, что к жертвам репрессий нельзя отнести только тех, кто сидел в лагерях или погиб. В принципе жертвой репрессий был весь народ»</a:t>
            </a:r>
          </a:p>
          <a:p>
            <a:pPr marL="0" marR="0" lvl="0" indent="0" algn="r" defTabSz="914400" rtl="0" eaLnBrk="1" fontAlgn="base" latinLnBrk="0" hangingPunct="1">
              <a:lnSpc>
                <a:spcPct val="100000"/>
              </a:lnSpc>
              <a:spcBef>
                <a:spcPct val="0"/>
              </a:spcBef>
              <a:spcAft>
                <a:spcPct val="0"/>
              </a:spcAft>
              <a:buClrTx/>
              <a:buSzTx/>
              <a:buFontTx/>
              <a:buNone/>
              <a:tabLst/>
            </a:pPr>
            <a:r>
              <a:rPr lang="ru-RU" sz="2800" i="1" dirty="0" smtClean="0">
                <a:latin typeface="Times New Roman" pitchFamily="18" charset="0"/>
                <a:ea typeface="Calibri" pitchFamily="34" charset="0"/>
                <a:cs typeface="Times New Roman" pitchFamily="18" charset="0"/>
              </a:rPr>
              <a:t>Р. Медведев</a:t>
            </a:r>
            <a:endPar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0" i="1"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Поддерживаете ли вы данную позицию? Обоснуйте свое мнение. </a:t>
            </a:r>
            <a:endParaRPr kumimoji="0" lang="ru-RU" sz="2800" b="0" i="0"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340</Words>
  <Application>Microsoft Office PowerPoint</Application>
  <PresentationFormat>Экран (4:3)</PresentationFormat>
  <Paragraphs>67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Сталин в оценках современников и историков</vt:lpstr>
      <vt:lpstr>Слайд 2</vt:lpstr>
      <vt:lpstr>Проблема</vt:lpstr>
      <vt:lpstr>Иосиф Джугашвили </vt:lpstr>
      <vt:lpstr>Слайд 5</vt:lpstr>
      <vt:lpstr>Борьба за власть</vt:lpstr>
      <vt:lpstr>Слайд 7</vt:lpstr>
      <vt:lpstr>Сталинская индустриализация</vt:lpstr>
      <vt:lpstr>Массовые репрессии</vt:lpstr>
      <vt:lpstr>Массовые репрессии</vt:lpstr>
      <vt:lpstr>Верховный Главнокомандующий</vt:lpstr>
      <vt:lpstr>ФОМ</vt:lpstr>
      <vt:lpstr>ФОМ</vt:lpstr>
      <vt:lpstr>Проблема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Сталин в оценках современников и историков</dc:title>
  <dc:creator>анна борисова</dc:creator>
  <cp:lastModifiedBy>анна борисова</cp:lastModifiedBy>
  <cp:revision>5</cp:revision>
  <dcterms:created xsi:type="dcterms:W3CDTF">2017-03-24T11:10:11Z</dcterms:created>
  <dcterms:modified xsi:type="dcterms:W3CDTF">2017-04-06T10:05:57Z</dcterms:modified>
</cp:coreProperties>
</file>