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5" r:id="rId21"/>
    <p:sldId id="274" r:id="rId22"/>
    <p:sldId id="276" r:id="rId23"/>
    <p:sldId id="281" r:id="rId24"/>
    <p:sldId id="278" r:id="rId25"/>
    <p:sldId id="27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AD31-4C25-41C3-825E-41B03C83ADA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C067-EFE3-4E0A-89BA-CB91B36788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s-education-school-literature-481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707655"/>
            <a:ext cx="5832648" cy="10801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35647"/>
            <a:ext cx="6084168" cy="110251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Arial Narrow" pitchFamily="34" charset="0"/>
                <a:cs typeface="David" pitchFamily="34" charset="-79"/>
              </a:rPr>
              <a:t>РУССКИЙ ЯЗЫК</a:t>
            </a:r>
            <a:endParaRPr lang="ru-RU" sz="6000" b="1" dirty="0">
              <a:latin typeface="Arial Narrow" pitchFamily="34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43796053_7ce0c4e2c6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1" cy="5143500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411510"/>
            <a:ext cx="4176464" cy="439248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4048" y="1131590"/>
            <a:ext cx="3898776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СИНЯЯ ШЛЯПА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/>
              <a:t>Символизирует </a:t>
            </a:r>
            <a:r>
              <a:rPr lang="ru-RU" sz="2800" b="1" dirty="0"/>
              <a:t>цвет мудрости и знания. Синяя шляпа означает размышления, контроль над мыслительным процессом, подведение итогов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07021e64fe062fbd631b9ba85c4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55526"/>
            <a:ext cx="3131840" cy="4386797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323528" y="1131590"/>
            <a:ext cx="2592288" cy="1656184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Выбери одну из шляп мышления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339752" y="2283718"/>
            <a:ext cx="2520280" cy="158417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Подбери необходимую информация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067944" y="3507854"/>
            <a:ext cx="2592288" cy="151216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Найди решение,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исходя из шляпы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123478"/>
            <a:ext cx="5256584" cy="864096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0"/>
            <a:ext cx="608416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АЛГОРИТМ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107504" y="411510"/>
            <a:ext cx="6192688" cy="4104456"/>
          </a:xfrm>
          <a:prstGeom prst="cloud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b4cc5d3800e60dd98be5f5580ed6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5486"/>
            <a:ext cx="2306845" cy="4731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1275606"/>
            <a:ext cx="235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203598"/>
            <a:ext cx="540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j-lt"/>
                <a:ea typeface="+mj-ea"/>
                <a:cs typeface="+mj-cs"/>
              </a:rPr>
              <a:t>К_Р_НДАШ   К_РТИНА  З_МЛЯ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Р_БЯТА  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ГОР_Д   Д_ЖДИ  </a:t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200" b="0" dirty="0" smtClean="0"/>
              <a:t>  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П_НЁК   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Р_ДЫ   Л_ГУШКА</a:t>
            </a:r>
            <a:endParaRPr lang="ru-RU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355726"/>
            <a:ext cx="143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3979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a85c209e3d55f08a372c8cf20e94a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275606"/>
            <a:ext cx="2376264" cy="375399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9622"/>
            <a:ext cx="2592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cs typeface="Arial" charset="0"/>
              </a:rPr>
              <a:t>к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а</a:t>
            </a:r>
            <a:r>
              <a:rPr lang="ru-RU" sz="4000" b="1" dirty="0" smtClean="0">
                <a:cs typeface="Arial" charset="0"/>
              </a:rPr>
              <a:t>р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а</a:t>
            </a:r>
            <a:r>
              <a:rPr lang="ru-RU" sz="4000" b="1" dirty="0" smtClean="0">
                <a:cs typeface="Arial" charset="0"/>
              </a:rPr>
              <a:t>ндаш</a:t>
            </a:r>
            <a:endParaRPr lang="ru-RU" sz="4000" b="1" dirty="0" smtClean="0">
              <a:cs typeface="Arial" charset="0"/>
            </a:endParaRPr>
          </a:p>
          <a:p>
            <a:r>
              <a:rPr lang="ru-RU" sz="4000" b="1" dirty="0" smtClean="0">
                <a:cs typeface="Arial" charset="0"/>
              </a:rPr>
              <a:t>к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а</a:t>
            </a:r>
            <a:r>
              <a:rPr lang="ru-RU" sz="4000" b="1" dirty="0" smtClean="0">
                <a:cs typeface="Arial" charset="0"/>
              </a:rPr>
              <a:t>ртина</a:t>
            </a:r>
            <a:endParaRPr lang="ru-RU" sz="4000" b="1" dirty="0" smtClean="0">
              <a:cs typeface="Arial" charset="0"/>
            </a:endParaRPr>
          </a:p>
          <a:p>
            <a:r>
              <a:rPr lang="ru-RU" sz="4000" b="1" dirty="0" smtClean="0">
                <a:cs typeface="Arial" charset="0"/>
              </a:rPr>
              <a:t>р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е</a:t>
            </a:r>
            <a:r>
              <a:rPr lang="ru-RU" sz="4000" b="1" dirty="0" smtClean="0">
                <a:cs typeface="Arial" charset="0"/>
              </a:rPr>
              <a:t>бята</a:t>
            </a:r>
            <a:endParaRPr lang="ru-RU" sz="4000" b="1" dirty="0" smtClean="0">
              <a:cs typeface="Arial" charset="0"/>
            </a:endParaRPr>
          </a:p>
          <a:p>
            <a:r>
              <a:rPr lang="ru-RU" sz="4000" b="1" dirty="0" smtClean="0">
                <a:cs typeface="Arial" charset="0"/>
              </a:rPr>
              <a:t>г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о</a:t>
            </a:r>
            <a:r>
              <a:rPr lang="ru-RU" sz="4000" b="1" dirty="0" smtClean="0">
                <a:cs typeface="Arial" charset="0"/>
              </a:rPr>
              <a:t>род</a:t>
            </a:r>
          </a:p>
          <a:p>
            <a:r>
              <a:rPr lang="ru-RU" sz="4000" b="1" dirty="0" smtClean="0">
                <a:cs typeface="Arial" charset="0"/>
              </a:rPr>
              <a:t>л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я</a:t>
            </a:r>
            <a:r>
              <a:rPr lang="ru-RU" sz="4000" b="1" dirty="0" smtClean="0">
                <a:cs typeface="Arial" charset="0"/>
              </a:rPr>
              <a:t>гушка</a:t>
            </a:r>
            <a:endParaRPr lang="ru-RU" sz="4000" b="1" dirty="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95486"/>
            <a:ext cx="4896544" cy="864096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latin typeface="Arial Narrow" pitchFamily="34" charset="0"/>
                <a:cs typeface="David" pitchFamily="34" charset="-79"/>
              </a:rPr>
              <a:t>ПРОВЕРКА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347614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cs typeface="Arial" charset="0"/>
              </a:rPr>
              <a:t>з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е</a:t>
            </a:r>
            <a:r>
              <a:rPr lang="ru-RU" sz="4000" b="1" dirty="0" smtClean="0">
                <a:cs typeface="Arial" charset="0"/>
              </a:rPr>
              <a:t>мля</a:t>
            </a:r>
            <a:endParaRPr lang="ru-RU" sz="4000" b="1" dirty="0" smtClean="0">
              <a:cs typeface="Arial" charset="0"/>
            </a:endParaRPr>
          </a:p>
          <a:p>
            <a:r>
              <a:rPr lang="ru-RU" sz="4000" b="1" dirty="0" smtClean="0">
                <a:cs typeface="Arial" charset="0"/>
              </a:rPr>
              <a:t>д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о</a:t>
            </a:r>
            <a:r>
              <a:rPr lang="ru-RU" sz="4000" b="1" dirty="0" smtClean="0">
                <a:cs typeface="Arial" charset="0"/>
              </a:rPr>
              <a:t>жди</a:t>
            </a:r>
          </a:p>
          <a:p>
            <a:r>
              <a:rPr lang="ru-RU" sz="4000" b="1" dirty="0">
                <a:cs typeface="Arial" charset="0"/>
              </a:rPr>
              <a:t>п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е</a:t>
            </a:r>
            <a:r>
              <a:rPr lang="ru-RU" sz="4000" b="1" dirty="0" smtClean="0">
                <a:cs typeface="Arial" charset="0"/>
              </a:rPr>
              <a:t>нёк</a:t>
            </a:r>
            <a:endParaRPr lang="ru-RU" sz="4000" b="1" dirty="0" smtClean="0">
              <a:cs typeface="Arial" charset="0"/>
            </a:endParaRPr>
          </a:p>
          <a:p>
            <a:r>
              <a:rPr lang="ru-RU" sz="4000" b="1" dirty="0" smtClean="0">
                <a:cs typeface="Arial" charset="0"/>
              </a:rPr>
              <a:t>р</a:t>
            </a:r>
            <a:r>
              <a:rPr lang="ru-RU" sz="4000" b="1" u="sng" dirty="0" smtClean="0">
                <a:solidFill>
                  <a:srgbClr val="FF0000"/>
                </a:solidFill>
                <a:cs typeface="Arial" charset="0"/>
              </a:rPr>
              <a:t>я</a:t>
            </a:r>
            <a:r>
              <a:rPr lang="ru-RU" sz="4000" b="1" dirty="0" smtClean="0">
                <a:cs typeface="Arial" charset="0"/>
              </a:rPr>
              <a:t>ды</a:t>
            </a:r>
            <a:endParaRPr lang="ru-RU" sz="4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17a031acbc39de51de020d48ee8ee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776864" cy="50367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71750"/>
            <a:ext cx="5832648" cy="857250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chemeClr val="bg1"/>
                </a:solidFill>
                <a:latin typeface="Arial Narrow" pitchFamily="34" charset="0"/>
                <a:cs typeface="David" pitchFamily="34" charset="-79"/>
              </a:rPr>
              <a:t>ТЕМА </a:t>
            </a:r>
            <a:r>
              <a:rPr lang="ru-RU" sz="5000" dirty="0" smtClean="0">
                <a:solidFill>
                  <a:schemeClr val="bg1"/>
                </a:solidFill>
                <a:latin typeface="Arial Narrow" pitchFamily="34" charset="0"/>
                <a:cs typeface="David" pitchFamily="34" charset="-79"/>
              </a:rPr>
              <a:t>УРОКА: «Безударная гласная в корне слова»</a:t>
            </a:r>
            <a:endParaRPr lang="ru-RU" sz="5000" dirty="0">
              <a:solidFill>
                <a:schemeClr val="bg1"/>
              </a:solidFill>
              <a:latin typeface="Arial Narrow" pitchFamily="34" charset="0"/>
              <a:cs typeface="David" pitchFamily="34" charset="-79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851670"/>
            <a:ext cx="5112568" cy="216024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1550"/>
            <a:ext cx="4211960" cy="857250"/>
          </a:xfrm>
        </p:spPr>
        <p:txBody>
          <a:bodyPr>
            <a:normAutofit/>
          </a:bodyPr>
          <a:lstStyle/>
          <a:p>
            <a:r>
              <a:rPr lang="ru-RU" sz="5000" b="1" dirty="0">
                <a:latin typeface="Arial Narrow" pitchFamily="34" charset="0"/>
                <a:cs typeface="David" pitchFamily="34" charset="-79"/>
              </a:rPr>
              <a:t>ЦЕЛЬ </a:t>
            </a:r>
            <a:r>
              <a:rPr lang="ru-RU" sz="5000" b="1" dirty="0" smtClean="0">
                <a:latin typeface="Arial Narrow" pitchFamily="34" charset="0"/>
                <a:cs typeface="David" pitchFamily="34" charset="-79"/>
              </a:rPr>
              <a:t>УРОКА</a:t>
            </a:r>
            <a:endParaRPr lang="ru-RU" sz="5000" b="1" dirty="0">
              <a:latin typeface="Arial Narrow" pitchFamily="34" charset="0"/>
              <a:cs typeface="David" pitchFamily="34" charset="-79"/>
            </a:endParaRPr>
          </a:p>
        </p:txBody>
      </p:sp>
      <p:pic>
        <p:nvPicPr>
          <p:cNvPr id="4" name="Содержимое 3" descr="5d59aae9d2e136d85c03d12950e51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987574"/>
            <a:ext cx="2911427" cy="403244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27776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1851670"/>
            <a:ext cx="484882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dirty="0" smtClean="0"/>
              <a:t> Повторить  </a:t>
            </a:r>
            <a:r>
              <a:rPr lang="ru-RU" sz="2500" dirty="0"/>
              <a:t>и закрепить </a:t>
            </a:r>
            <a:r>
              <a:rPr lang="ru-RU" sz="2500" dirty="0" smtClean="0"/>
              <a:t>тему</a:t>
            </a:r>
          </a:p>
          <a:p>
            <a:pPr algn="just">
              <a:buFont typeface="Wingdings" pitchFamily="2" charset="2"/>
              <a:buChar char="Ø"/>
            </a:pPr>
            <a:endParaRPr lang="ru-RU" sz="25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500" dirty="0" smtClean="0"/>
              <a:t> Учиться проверять  и грамотно писать слова с безударной гласной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6635080" cy="1069627"/>
          </a:xfrm>
          <a:solidFill>
            <a:schemeClr val="bg1">
              <a:lumMod val="85000"/>
              <a:alpha val="57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Все ли гласные в корне</a:t>
            </a:r>
            <a:br>
              <a:rPr lang="ru-RU" dirty="0" smtClean="0"/>
            </a:br>
            <a:r>
              <a:rPr lang="ru-RU" dirty="0" smtClean="0"/>
              <a:t> нужно проверять?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steshka.ru/wp-content/uploads/2014/05/bukv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7654"/>
            <a:ext cx="1127387" cy="1078260"/>
          </a:xfrm>
          <a:prstGeom prst="rect">
            <a:avLst/>
          </a:prstGeom>
          <a:noFill/>
        </p:spPr>
      </p:pic>
      <p:pic>
        <p:nvPicPr>
          <p:cNvPr id="3076" name="Picture 4" descr="http://deti.jofo.me/data/userfiles/4988/images/473055-bukvayui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63838"/>
            <a:ext cx="1435648" cy="1076514"/>
          </a:xfrm>
          <a:prstGeom prst="rect">
            <a:avLst/>
          </a:prstGeom>
          <a:noFill/>
        </p:spPr>
      </p:pic>
      <p:pic>
        <p:nvPicPr>
          <p:cNvPr id="3078" name="Picture 6" descr="http://rukadelkino.ru/uploads/posts/2016-03/thumbs/1457423825_1-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63838"/>
            <a:ext cx="1081084" cy="1066801"/>
          </a:xfrm>
          <a:prstGeom prst="rect">
            <a:avLst/>
          </a:prstGeom>
          <a:noFill/>
        </p:spPr>
      </p:pic>
      <p:pic>
        <p:nvPicPr>
          <p:cNvPr id="3080" name="Picture 8" descr="http://alphabetonline.ru/images/letters2/yu/yu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63838"/>
            <a:ext cx="1368152" cy="1042094"/>
          </a:xfrm>
          <a:prstGeom prst="rect">
            <a:avLst/>
          </a:prstGeom>
          <a:noFill/>
        </p:spPr>
      </p:pic>
      <p:pic>
        <p:nvPicPr>
          <p:cNvPr id="3082" name="Picture 10" descr="https://ds02.infourok.ru/uploads/ex/0a95/0008346c-dee453d1/hello_html_27969d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707654"/>
            <a:ext cx="944441" cy="1112243"/>
          </a:xfrm>
          <a:prstGeom prst="rect">
            <a:avLst/>
          </a:prstGeom>
          <a:noFill/>
        </p:spPr>
      </p:pic>
      <p:pic>
        <p:nvPicPr>
          <p:cNvPr id="3084" name="Picture 12" descr="http://steshka.ru/wp-content/uploads/2014/05/bukva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91830"/>
            <a:ext cx="1152306" cy="1149459"/>
          </a:xfrm>
          <a:prstGeom prst="rect">
            <a:avLst/>
          </a:prstGeom>
          <a:noFill/>
        </p:spPr>
      </p:pic>
      <p:pic>
        <p:nvPicPr>
          <p:cNvPr id="3088" name="Picture 16" descr="http://obzorfoto.ru/photos/aHR0cDovL3N0ZXNoa2EucnUvd3AtY29udGVudC91cGxvYWRzLzIwMTQvMDUvYnVrdmFhLmpwZw==/shablony-dlya-vyrezaniya-iz-bumagi-bukv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707654"/>
            <a:ext cx="1224136" cy="1107277"/>
          </a:xfrm>
          <a:prstGeom prst="rect">
            <a:avLst/>
          </a:prstGeom>
          <a:noFill/>
        </p:spPr>
      </p:pic>
      <p:pic>
        <p:nvPicPr>
          <p:cNvPr id="3090" name="Picture 18" descr="http://alphabetonline.ru/images/letters2/eh/eh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291830"/>
            <a:ext cx="1008112" cy="1172139"/>
          </a:xfrm>
          <a:prstGeom prst="rect">
            <a:avLst/>
          </a:prstGeom>
          <a:noFill/>
        </p:spPr>
      </p:pic>
      <p:pic>
        <p:nvPicPr>
          <p:cNvPr id="3092" name="Picture 20" descr="http://steshka.ru/wp-content/uploads/2014/05/bukva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85232">
            <a:off x="7366680" y="1690826"/>
            <a:ext cx="1150710" cy="1172938"/>
          </a:xfrm>
          <a:prstGeom prst="rect">
            <a:avLst/>
          </a:prstGeom>
          <a:noFill/>
        </p:spPr>
      </p:pic>
      <p:pic>
        <p:nvPicPr>
          <p:cNvPr id="3096" name="Picture 24" descr="http://steshka.ru/wp-content/uploads/2014/05/bukvae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1491630"/>
            <a:ext cx="936104" cy="134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10"/>
          <p:cNvSpPr>
            <a:spLocks noChangeArrowheads="1"/>
          </p:cNvSpPr>
          <p:nvPr/>
        </p:nvSpPr>
        <p:spPr bwMode="auto">
          <a:xfrm>
            <a:off x="884238" y="1576388"/>
            <a:ext cx="1866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dirty="0">
                <a:latin typeface="+mj-lt"/>
              </a:rPr>
              <a:t>Что?                        </a:t>
            </a:r>
          </a:p>
          <a:p>
            <a:pPr>
              <a:lnSpc>
                <a:spcPct val="80000"/>
              </a:lnSpc>
              <a:defRPr/>
            </a:pPr>
            <a:endParaRPr lang="ru-RU" sz="4000" b="1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4000" b="1" dirty="0">
                <a:latin typeface="+mj-lt"/>
              </a:rPr>
              <a:t>Где ? </a:t>
            </a:r>
          </a:p>
          <a:p>
            <a:pPr>
              <a:lnSpc>
                <a:spcPct val="80000"/>
              </a:lnSpc>
              <a:defRPr/>
            </a:pPr>
            <a:r>
              <a:rPr lang="ru-RU" sz="4000" b="1" dirty="0">
                <a:latin typeface="+mj-lt"/>
              </a:rPr>
              <a:t>                       </a:t>
            </a:r>
          </a:p>
          <a:p>
            <a:pPr>
              <a:lnSpc>
                <a:spcPct val="80000"/>
              </a:lnSpc>
              <a:defRPr/>
            </a:pPr>
            <a:r>
              <a:rPr lang="ru-RU" sz="4000" b="1" dirty="0">
                <a:latin typeface="+mj-lt"/>
              </a:rPr>
              <a:t>Как ?                       </a:t>
            </a: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3563888" y="0"/>
            <a:ext cx="571500" cy="5047536"/>
          </a:xfrm>
          <a:prstGeom prst="rect">
            <a:avLst/>
          </a:prstGeom>
          <a:noFill/>
          <a:ln w="4699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Н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А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Д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О </a:t>
            </a:r>
          </a:p>
          <a:p>
            <a:pPr algn="ctr">
              <a:spcBef>
                <a:spcPct val="50000"/>
              </a:spcBef>
            </a:pPr>
            <a:endParaRPr lang="ru-RU" sz="1600" b="1" dirty="0" smtClean="0">
              <a:solidFill>
                <a:srgbClr val="0000FF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latin typeface="+mj-lt"/>
              </a:rPr>
              <a:t>П</a:t>
            </a:r>
            <a:endParaRPr lang="ru-RU" sz="1600" b="1" dirty="0">
              <a:solidFill>
                <a:srgbClr val="0000FF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Р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В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Е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Р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Я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Т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+mj-lt"/>
              </a:rPr>
              <a:t>Ь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H="1" flipV="1">
            <a:off x="2143125" y="1875235"/>
            <a:ext cx="1214438" cy="160734"/>
          </a:xfrm>
          <a:prstGeom prst="line">
            <a:avLst/>
          </a:prstGeom>
          <a:noFill/>
          <a:ln w="4699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 flipH="1">
            <a:off x="2267744" y="2571750"/>
            <a:ext cx="1224136" cy="106537"/>
          </a:xfrm>
          <a:prstGeom prst="line">
            <a:avLst/>
          </a:prstGeom>
          <a:noFill/>
          <a:ln w="4699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0122" name="Line 8"/>
          <p:cNvSpPr>
            <a:spLocks noChangeShapeType="1"/>
          </p:cNvSpPr>
          <p:nvPr/>
        </p:nvSpPr>
        <p:spPr bwMode="auto">
          <a:xfrm flipH="1">
            <a:off x="2339752" y="3291830"/>
            <a:ext cx="1335088" cy="315515"/>
          </a:xfrm>
          <a:prstGeom prst="line">
            <a:avLst/>
          </a:prstGeom>
          <a:noFill/>
          <a:ln w="4699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1938" y="1576388"/>
            <a:ext cx="4862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atin typeface="+mj-lt"/>
              </a:rPr>
              <a:t>безударные </a:t>
            </a:r>
            <a:r>
              <a:rPr lang="ru-RU" sz="4000" b="1" dirty="0" err="1">
                <a:solidFill>
                  <a:srgbClr val="FF0000"/>
                </a:solidFill>
                <a:latin typeface="+mj-lt"/>
              </a:rPr>
              <a:t>а,о,и,е,я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6701" y="2209800"/>
            <a:ext cx="1887889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dirty="0">
                <a:latin typeface="+mj-lt"/>
              </a:rPr>
              <a:t>в корне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895786"/>
            <a:ext cx="50760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dirty="0">
                <a:latin typeface="+mj-lt"/>
              </a:rPr>
              <a:t>подбирать однокоренные слова </a:t>
            </a:r>
            <a:endParaRPr lang="ru-RU" sz="3600" b="1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3600" b="1" dirty="0" smtClean="0">
                <a:latin typeface="+mj-lt"/>
              </a:rPr>
              <a:t>с </a:t>
            </a:r>
            <a:r>
              <a:rPr lang="ru-RU" sz="3600" b="1" dirty="0">
                <a:latin typeface="+mj-lt"/>
              </a:rPr>
              <a:t>ударным                            проверяемым </a:t>
            </a:r>
            <a:r>
              <a:rPr lang="ru-RU" sz="3600" b="1" dirty="0" smtClean="0">
                <a:latin typeface="+mj-lt"/>
              </a:rPr>
              <a:t> гласным</a:t>
            </a:r>
            <a:endParaRPr lang="ru-RU" sz="3600" b="1" dirty="0">
              <a:latin typeface="+mj-lt"/>
            </a:endParaRPr>
          </a:p>
        </p:txBody>
      </p:sp>
      <p:pic>
        <p:nvPicPr>
          <p:cNvPr id="1026" name="Picture 2" descr="C:\Users\User\Desktop\0f8a6a4e25c1ea55860fff5083708f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1944216" cy="1395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6249888" cy="1584175"/>
          </a:xfrm>
        </p:spPr>
        <p:txBody>
          <a:bodyPr>
            <a:noAutofit/>
          </a:bodyPr>
          <a:lstStyle/>
          <a:p>
            <a:pPr marL="514350" indent="-514350" algn="l" fontAlgn="auto">
              <a:spcBef>
                <a:spcPts val="0"/>
              </a:spcBef>
              <a:spcAft>
                <a:spcPts val="0"/>
              </a:spcAft>
              <a:tabLst>
                <a:tab pos="981075" algn="l"/>
              </a:tabLst>
              <a:defRPr/>
            </a:pPr>
            <a:r>
              <a:rPr lang="ru-RU" sz="2800" b="1" u="sng" dirty="0" smtClean="0">
                <a:cs typeface="Times New Roman" pitchFamily="18" charset="0"/>
              </a:rPr>
              <a:t>Самостоятельная работа</a:t>
            </a:r>
            <a:r>
              <a:rPr lang="ru-RU" sz="2800" b="1" u="sng" dirty="0">
                <a:cs typeface="Times New Roman" pitchFamily="18" charset="0"/>
              </a:rPr>
              <a:t/>
            </a:r>
            <a:br>
              <a:rPr lang="ru-RU" sz="2800" b="1" u="sng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Запиши проверочное слово. </a:t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Вставь безударную </a:t>
            </a:r>
            <a:r>
              <a:rPr lang="ru-RU" sz="2800" b="1" dirty="0" smtClean="0">
                <a:cs typeface="Times New Roman" pitchFamily="18" charset="0"/>
              </a:rPr>
              <a:t>гласную.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Укажи </a:t>
            </a:r>
            <a:r>
              <a:rPr lang="ru-RU" sz="2800" b="1" dirty="0">
                <a:cs typeface="Times New Roman" pitchFamily="18" charset="0"/>
              </a:rPr>
              <a:t>способ проверки.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4b4cc5d3800e60dd98be5f5580ed63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386128"/>
            <a:ext cx="2088232" cy="4283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6296" y="2427734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9662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,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отв</a:t>
            </a: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8" name="Прямоугольник 4"/>
          <p:cNvSpPr>
            <a:spLocks noChangeArrowheads="1"/>
          </p:cNvSpPr>
          <p:nvPr/>
        </p:nvSpPr>
        <p:spPr bwMode="auto">
          <a:xfrm>
            <a:off x="2286000" y="232886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89" name="Прямоугольник 5"/>
          <p:cNvSpPr>
            <a:spLocks noChangeArrowheads="1"/>
          </p:cNvSpPr>
          <p:nvPr/>
        </p:nvSpPr>
        <p:spPr bwMode="auto">
          <a:xfrm>
            <a:off x="2286000" y="232886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90" name="TextBox 6"/>
          <p:cNvSpPr txBox="1">
            <a:spLocks noChangeArrowheads="1"/>
          </p:cNvSpPr>
          <p:nvPr/>
        </p:nvSpPr>
        <p:spPr bwMode="auto">
          <a:xfrm>
            <a:off x="2714625" y="214313"/>
            <a:ext cx="371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ПРОВЕРКА</a:t>
            </a:r>
          </a:p>
        </p:txBody>
      </p:sp>
      <p:sp>
        <p:nvSpPr>
          <p:cNvPr id="93191" name="TextBox 7"/>
          <p:cNvSpPr txBox="1">
            <a:spLocks noChangeArrowheads="1"/>
          </p:cNvSpPr>
          <p:nvPr/>
        </p:nvSpPr>
        <p:spPr bwMode="auto">
          <a:xfrm>
            <a:off x="1143000" y="857250"/>
            <a:ext cx="75009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 ч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сы- час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а-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оды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ро -перья, р</a:t>
            </a:r>
            <a:r>
              <a:rPr lang="ru-RU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ды – ряд,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вяжет.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1034337">
            <a:off x="5946433" y="1135049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1034337">
            <a:off x="5298169" y="2134999"/>
            <a:ext cx="130739" cy="21552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1034337">
            <a:off x="2130009" y="2143160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1034337">
            <a:off x="5897928" y="3141511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1034337">
            <a:off x="2706073" y="1135049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Арка 20"/>
          <p:cNvSpPr/>
          <p:nvPr/>
        </p:nvSpPr>
        <p:spPr>
          <a:xfrm>
            <a:off x="3286126" y="1125141"/>
            <a:ext cx="1285875" cy="270272"/>
          </a:xfrm>
          <a:prstGeom prst="blockArc">
            <a:avLst>
              <a:gd name="adj1" fmla="val 10933682"/>
              <a:gd name="adj2" fmla="val 0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1187624" y="2211710"/>
            <a:ext cx="864096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4860032" y="1131590"/>
            <a:ext cx="928688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1259632" y="1131590"/>
            <a:ext cx="1143000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>
            <a:off x="1331639" y="4155926"/>
            <a:ext cx="792088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Арка 29"/>
          <p:cNvSpPr/>
          <p:nvPr/>
        </p:nvSpPr>
        <p:spPr>
          <a:xfrm>
            <a:off x="5796136" y="2211710"/>
            <a:ext cx="857250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4283968" y="2211710"/>
            <a:ext cx="792088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2771800" y="2211710"/>
            <a:ext cx="785812" cy="293837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3131840" y="3219822"/>
            <a:ext cx="857250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>
            <a:off x="6500814" y="1125141"/>
            <a:ext cx="928687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Арка 34"/>
          <p:cNvSpPr/>
          <p:nvPr/>
        </p:nvSpPr>
        <p:spPr>
          <a:xfrm>
            <a:off x="1115616" y="3219822"/>
            <a:ext cx="936104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>
            <a:off x="5004049" y="3147814"/>
            <a:ext cx="720080" cy="270272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1034337">
            <a:off x="2274025" y="3151272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1034337">
            <a:off x="1673707" y="4159382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034337">
            <a:off x="3138121" y="2143159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1034337">
            <a:off x="6234464" y="2143160"/>
            <a:ext cx="107950" cy="1881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ttps://wtf.jpg.wtf/4b/94/1476557893-4b94352ea4107398bc5b6a97aa680519.png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wtf.jpg.wtf/4b/94/1476557893-4b94352ea4107398bc5b6a97aa6805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164553"/>
            <a:ext cx="9433048" cy="5367914"/>
          </a:xfrm>
          <a:prstGeom prst="rect">
            <a:avLst/>
          </a:prstGeom>
          <a:noFill/>
        </p:spPr>
      </p:pic>
      <p:sp>
        <p:nvSpPr>
          <p:cNvPr id="30726" name="AutoShape 6" descr="http://ru.stockfresh.com/thumbs/zeffss/1538441_%D0%BA%D0%BE%D0%BD%D0%B2%D0%B5%D1%80%D1%82-%D0%B7%D0%BD%D0%B0%D1%87%D0%BE%D0%BA-%D1%81%D0%B8%D0%BD%D0%B8%D0%B9-%D1%81%D1%82%D0%B5%D0%BA%D0%BB%D0%B0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ru.stockfresh.com/thumbs/zeffss/1538441_%D0%BA%D0%BE%D0%BD%D0%B2%D0%B5%D1%80%D1%82-%D0%B7%D0%BD%D0%B0%D1%87%D0%BE%D0%BA-%D1%81%D0%B8%D0%BD%D0%B8%D0%B9-%D1%81%D1%82%D0%B5%D0%BA%D0%BB%D0%B0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ru.stockfresh.com/thumbs/zeffss/1538441_%D0%BA%D0%BE%D0%BD%D0%B2%D0%B5%D1%80%D1%82-%D0%B7%D0%BD%D0%B0%D1%87%D0%BE%D0%BA-%D1%81%D0%B8%D0%BD%D0%B8%D0%B9-%D1%81%D1%82%D0%B5%D0%BA%D0%BB%D0%B0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ru.stockfresh.com/thumbs/zeffss/1538441_%D0%BA%D0%BE%D0%BD%D0%B2%D0%B5%D1%80%D1%82-%D0%B7%D0%BD%D0%B0%D1%87%D0%BE%D0%BA-%D1%81%D0%B8%D0%BD%D0%B8%D0%B9-%D1%81%D1%82%D0%B5%D0%BA%D0%BB%D0%B0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://ru.stockfresh.com/thumbs/zeffss/1538441_%D0%BA%D0%BE%D0%BD%D0%B2%D0%B5%D1%80%D1%82-%D0%B7%D0%BD%D0%B0%D1%87%D0%BE%D0%BA-%D1%81%D0%B8%D0%BD%D0%B8%D0%B9-%D1%81%D1%82%D0%B5%D0%BA%D0%BB%D0%B0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5" name="Picture 15" descr="C:\Users\User\Desktop\1538441_конверт-значок-синий-стекла-белый-ф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1510"/>
            <a:ext cx="750937" cy="750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352800" y="171450"/>
            <a:ext cx="1905000" cy="514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ПРОЧИТАЮ</a:t>
            </a:r>
          </a:p>
          <a:p>
            <a:pPr algn="ctr"/>
            <a:r>
              <a:rPr lang="ru-RU" sz="2000" b="1">
                <a:latin typeface="Calibri" pitchFamily="34" charset="0"/>
              </a:rPr>
              <a:t> СЛОВО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438400" y="1143000"/>
            <a:ext cx="3733800" cy="62865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Calibri" pitchFamily="34" charset="0"/>
              </a:rPr>
              <a:t>НАПИСАНИЕ СЛОВА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ВЫЗЫВАЕТ СОМНЕНИЕ?</a:t>
            </a:r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6324600" y="1657350"/>
            <a:ext cx="1219200" cy="6286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Calibri" pitchFamily="34" charset="0"/>
              </a:rPr>
              <a:t>ПОСТАВЛЮ</a:t>
            </a:r>
          </a:p>
          <a:p>
            <a:pPr algn="ctr"/>
            <a:r>
              <a:rPr lang="ru-RU" sz="1600" b="1">
                <a:latin typeface="Calibri" pitchFamily="34" charset="0"/>
              </a:rPr>
              <a:t>УДАРЕНИЕ</a:t>
            </a: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6324600" y="2571750"/>
            <a:ext cx="1219200" cy="628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Calibri" pitchFamily="34" charset="0"/>
              </a:rPr>
              <a:t>ВЫДЕЛЮ</a:t>
            </a:r>
          </a:p>
          <a:p>
            <a:pPr algn="ctr"/>
            <a:r>
              <a:rPr lang="ru-RU" sz="1600" b="1">
                <a:latin typeface="Calibri" pitchFamily="34" charset="0"/>
              </a:rPr>
              <a:t>КОРЕНЬ</a:t>
            </a: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5029200" y="3486150"/>
            <a:ext cx="3733800" cy="62865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Calibri" pitchFamily="34" charset="0"/>
              </a:rPr>
              <a:t>ИЗМЕНЮ СЛОВО ИЛИ </a:t>
            </a:r>
          </a:p>
          <a:p>
            <a:pPr algn="ctr"/>
            <a:r>
              <a:rPr lang="ru-RU" sz="1600" b="1">
                <a:latin typeface="Calibri" pitchFamily="34" charset="0"/>
              </a:rPr>
              <a:t>ПОДБЕРУ ОДНОКОРЕННОЕ СЛОВО</a:t>
            </a: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6019800" y="4343400"/>
            <a:ext cx="1752600" cy="67662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Calibri" pitchFamily="34" charset="0"/>
              </a:rPr>
              <a:t>НАЙДУ</a:t>
            </a:r>
          </a:p>
          <a:p>
            <a:pPr algn="ctr"/>
            <a:r>
              <a:rPr lang="ru-RU" sz="1600" b="1" dirty="0">
                <a:latin typeface="Calibri" pitchFamily="34" charset="0"/>
              </a:rPr>
              <a:t>ПРОВЕРОЧНОЕ </a:t>
            </a:r>
          </a:p>
          <a:p>
            <a:pPr algn="ctr"/>
            <a:r>
              <a:rPr lang="ru-RU" sz="1600" b="1" dirty="0">
                <a:latin typeface="Calibri" pitchFamily="34" charset="0"/>
              </a:rPr>
              <a:t>СЛОВО</a:t>
            </a: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685800" y="2057400"/>
            <a:ext cx="1219200" cy="6286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ПИШУ</a:t>
            </a:r>
          </a:p>
          <a:p>
            <a:pPr algn="ctr"/>
            <a:r>
              <a:rPr lang="ru-RU" sz="2000" b="1">
                <a:latin typeface="Calibri" pitchFamily="34" charset="0"/>
              </a:rPr>
              <a:t>СЛОВО</a:t>
            </a:r>
          </a:p>
        </p:txBody>
      </p:sp>
      <p:cxnSp>
        <p:nvCxnSpPr>
          <p:cNvPr id="95242" name="AutoShape 11"/>
          <p:cNvCxnSpPr>
            <a:cxnSpLocks noChangeShapeType="1"/>
            <a:stCxn id="95235" idx="2"/>
            <a:endCxn id="95236" idx="0"/>
          </p:cNvCxnSpPr>
          <p:nvPr/>
        </p:nvCxnSpPr>
        <p:spPr bwMode="auto">
          <a:xfrm>
            <a:off x="4305300" y="685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3" name="AutoShape 12"/>
          <p:cNvCxnSpPr>
            <a:cxnSpLocks noChangeShapeType="1"/>
            <a:stCxn id="95237" idx="2"/>
            <a:endCxn id="95238" idx="0"/>
          </p:cNvCxnSpPr>
          <p:nvPr/>
        </p:nvCxnSpPr>
        <p:spPr bwMode="auto">
          <a:xfrm>
            <a:off x="6934200" y="2286000"/>
            <a:ext cx="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4" name="AutoShape 14"/>
          <p:cNvCxnSpPr>
            <a:cxnSpLocks noChangeShapeType="1"/>
            <a:stCxn id="95238" idx="2"/>
          </p:cNvCxnSpPr>
          <p:nvPr/>
        </p:nvCxnSpPr>
        <p:spPr bwMode="auto">
          <a:xfrm>
            <a:off x="6934200" y="3200400"/>
            <a:ext cx="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5" name="AutoShape 15"/>
          <p:cNvCxnSpPr>
            <a:cxnSpLocks noChangeShapeType="1"/>
            <a:stCxn id="95239" idx="2"/>
            <a:endCxn id="95240" idx="0"/>
          </p:cNvCxnSpPr>
          <p:nvPr/>
        </p:nvCxnSpPr>
        <p:spPr bwMode="auto">
          <a:xfrm>
            <a:off x="6896100" y="4114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246" name="AutoShape 16"/>
          <p:cNvCxnSpPr>
            <a:cxnSpLocks noChangeShapeType="1"/>
            <a:stCxn id="95236" idx="3"/>
            <a:endCxn id="95237" idx="0"/>
          </p:cNvCxnSpPr>
          <p:nvPr/>
        </p:nvCxnSpPr>
        <p:spPr bwMode="auto">
          <a:xfrm>
            <a:off x="6172200" y="1457325"/>
            <a:ext cx="762000" cy="2000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5247" name="AutoShape 17"/>
          <p:cNvCxnSpPr>
            <a:cxnSpLocks noChangeShapeType="1"/>
            <a:stCxn id="95236" idx="1"/>
            <a:endCxn id="95241" idx="0"/>
          </p:cNvCxnSpPr>
          <p:nvPr/>
        </p:nvCxnSpPr>
        <p:spPr bwMode="auto">
          <a:xfrm rot="10800000" flipV="1">
            <a:off x="1295400" y="1457325"/>
            <a:ext cx="1143000" cy="6000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5248" name="AutoShape 18"/>
          <p:cNvCxnSpPr>
            <a:cxnSpLocks noChangeShapeType="1"/>
            <a:stCxn id="95240" idx="1"/>
            <a:endCxn id="95241" idx="2"/>
          </p:cNvCxnSpPr>
          <p:nvPr/>
        </p:nvCxnSpPr>
        <p:spPr bwMode="auto">
          <a:xfrm rot="10800000">
            <a:off x="1295400" y="2686051"/>
            <a:ext cx="4724400" cy="199566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524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95536" y="339502"/>
            <a:ext cx="8305800" cy="39088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	</a:t>
            </a:r>
          </a:p>
          <a:p>
            <a:pPr eaLnBrk="1" hangingPunct="1">
              <a:buFontTx/>
              <a:buNone/>
            </a:pPr>
            <a:r>
              <a:rPr lang="ru-RU" dirty="0" smtClean="0"/>
              <a:t>		 </a:t>
            </a:r>
            <a:r>
              <a:rPr lang="ru-RU" sz="3600" b="1" dirty="0" smtClean="0">
                <a:solidFill>
                  <a:srgbClr val="FF0000"/>
                </a:solidFill>
              </a:rPr>
              <a:t>НЕТ	</a:t>
            </a:r>
            <a:r>
              <a:rPr lang="ru-RU" sz="2000" dirty="0" smtClean="0"/>
              <a:t>	</a:t>
            </a:r>
            <a:r>
              <a:rPr lang="ru-RU" sz="2000" b="1" dirty="0" smtClean="0"/>
              <a:t>			</a:t>
            </a:r>
            <a:r>
              <a:rPr lang="ru-RU" sz="2000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95250" name="Line 42"/>
          <p:cNvSpPr>
            <a:spLocks noChangeShapeType="1"/>
          </p:cNvSpPr>
          <p:nvPr/>
        </p:nvSpPr>
        <p:spPr bwMode="auto">
          <a:xfrm flipH="1">
            <a:off x="5857875" y="3321844"/>
            <a:ext cx="71438" cy="1071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4b4cc5d3800e60dd98be5f5580ed6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203598"/>
            <a:ext cx="1842505" cy="3779497"/>
          </a:xfrm>
          <a:prstGeom prst="rect">
            <a:avLst/>
          </a:prstGeom>
        </p:spPr>
      </p:pic>
      <p:sp>
        <p:nvSpPr>
          <p:cNvPr id="94211" name="Заголовок 1"/>
          <p:cNvSpPr>
            <a:spLocks noGrp="1"/>
          </p:cNvSpPr>
          <p:nvPr>
            <p:ph type="title"/>
          </p:nvPr>
        </p:nvSpPr>
        <p:spPr>
          <a:xfrm>
            <a:off x="857250" y="205979"/>
            <a:ext cx="7829550" cy="8572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179513" y="-161925"/>
            <a:ext cx="78488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0000FF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словах предложения 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вставьте пропущенные безударные гласные.</a:t>
            </a:r>
          </a:p>
          <a:p>
            <a:pPr>
              <a:buFont typeface="Arial" charset="0"/>
              <a:buChar char="•"/>
            </a:pP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 Спишите. Подчеркните грамматическую основу.</a:t>
            </a:r>
          </a:p>
          <a:p>
            <a:endParaRPr lang="ru-RU" sz="2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4213" name="Rectangle 1"/>
          <p:cNvSpPr>
            <a:spLocks noGrp="1" noChangeArrowheads="1"/>
          </p:cNvSpPr>
          <p:nvPr>
            <p:ph idx="1"/>
          </p:nvPr>
        </p:nvSpPr>
        <p:spPr>
          <a:xfrm>
            <a:off x="785813" y="3646319"/>
            <a:ext cx="8215312" cy="830997"/>
          </a:xfrm>
        </p:spPr>
        <p:txBody>
          <a:bodyPr anchor="ctr">
            <a:spAutoFit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1563638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 smtClean="0">
                <a:ea typeface="Times New Roman" pitchFamily="18" charset="0"/>
                <a:cs typeface="Arial" charset="0"/>
              </a:rPr>
              <a:t>М_рские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 змеи ловят добычу в </a:t>
            </a:r>
            <a:r>
              <a:rPr lang="ru-RU" sz="3200" b="1" dirty="0" err="1" smtClean="0">
                <a:ea typeface="Times New Roman" pitchFamily="18" charset="0"/>
                <a:cs typeface="Arial" charset="0"/>
              </a:rPr>
              <a:t>в_де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. </a:t>
            </a:r>
            <a:endParaRPr lang="ru-RU" sz="3200" b="1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2067694"/>
            <a:ext cx="7715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ea typeface="Times New Roman" pitchFamily="18" charset="0"/>
                <a:cs typeface="Arial" charset="0"/>
              </a:rPr>
              <a:t>Они часто засовывают </a:t>
            </a:r>
            <a:r>
              <a:rPr lang="ru-RU" sz="3200" b="1" dirty="0" err="1" smtClean="0">
                <a:ea typeface="Times New Roman" pitchFamily="18" charset="0"/>
                <a:cs typeface="Arial" charset="0"/>
              </a:rPr>
              <a:t>гол_ву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 во все норы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. </a:t>
            </a:r>
            <a:endParaRPr lang="ru-RU" sz="3200" b="1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3154804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Times New Roman" pitchFamily="18" charset="0"/>
                <a:cs typeface="Arial" charset="0"/>
              </a:rPr>
              <a:t>Ужи питаются маленькими рыбками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. </a:t>
            </a:r>
            <a:endParaRPr lang="ru-RU" sz="3200" b="1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4217" name="TextBox 9"/>
          <p:cNvSpPr txBox="1">
            <a:spLocks noChangeArrowheads="1"/>
          </p:cNvSpPr>
          <p:nvPr/>
        </p:nvSpPr>
        <p:spPr bwMode="auto">
          <a:xfrm>
            <a:off x="5000625" y="28932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8945" y="4228924"/>
            <a:ext cx="6310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 smtClean="0">
                <a:ea typeface="Times New Roman" pitchFamily="18" charset="0"/>
                <a:cs typeface="Arial" charset="0"/>
              </a:rPr>
              <a:t>З_мой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 ужи спят</a:t>
            </a:r>
            <a:r>
              <a:rPr lang="ru-RU" sz="3200" b="1" dirty="0" smtClean="0">
                <a:ea typeface="Times New Roman" pitchFamily="18" charset="0"/>
                <a:cs typeface="Arial" charset="0"/>
              </a:rPr>
              <a:t>. </a:t>
            </a:r>
            <a:endParaRPr lang="ru-RU" sz="3200" b="1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2931790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keygeek.ru/wp-content/uploads/2016/04/virusy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2" y="2836862"/>
            <a:ext cx="2306638" cy="2306638"/>
          </a:xfrm>
          <a:prstGeom prst="rect">
            <a:avLst/>
          </a:prstGeom>
          <a:noFill/>
        </p:spPr>
      </p:pic>
      <p:sp>
        <p:nvSpPr>
          <p:cNvPr id="96259" name="TextBox 1"/>
          <p:cNvSpPr txBox="1">
            <a:spLocks noChangeArrowheads="1"/>
          </p:cNvSpPr>
          <p:nvPr/>
        </p:nvSpPr>
        <p:spPr bwMode="auto">
          <a:xfrm>
            <a:off x="2000251" y="214313"/>
            <a:ext cx="1980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0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339502"/>
            <a:ext cx="74986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1.Проверять нужно 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безударные</a:t>
            </a:r>
            <a:endParaRPr lang="ru-RU" sz="3600" b="1" dirty="0">
              <a:latin typeface="+mj-lt"/>
              <a:cs typeface="Times New Roman" pitchFamily="18" charset="0"/>
            </a:endParaRP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гласные 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  о  и  е  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2211710"/>
            <a:ext cx="763277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3. Чтобы проверить безударную</a:t>
            </a: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гласную, нужно подобрать</a:t>
            </a: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 такое слово, чтобы</a:t>
            </a:r>
          </a:p>
          <a:p>
            <a:r>
              <a:rPr lang="ru-RU" sz="3600" b="1" dirty="0">
                <a:latin typeface="+mj-lt"/>
                <a:cs typeface="Times New Roman" pitchFamily="18" charset="0"/>
              </a:rPr>
              <a:t> безударная стала 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ударной</a:t>
            </a:r>
            <a:r>
              <a:rPr lang="ru-RU" sz="3600" b="1" dirty="0">
                <a:latin typeface="+mj-lt"/>
                <a:cs typeface="Times New Roman" pitchFamily="18" charset="0"/>
              </a:rPr>
              <a:t>.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0"/>
            <a:ext cx="39275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Итог   урока: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923678"/>
            <a:ext cx="8001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  <a:cs typeface="Times New Roman" pitchFamily="18" charset="0"/>
              </a:rPr>
              <a:t>2. Проверять   их в корне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-RFgdfux0Frw/URZiGvZKLxI/AAAAAAAAtmY/nJUp7XVi4vo/s1600/clipart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57175"/>
            <a:ext cx="8750300" cy="5400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275606"/>
            <a:ext cx="3285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СПАСИБО!</a:t>
            </a:r>
            <a:endParaRPr lang="ru-RU" sz="5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5400600" cy="857250"/>
          </a:xfrm>
        </p:spPr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00151"/>
            <a:ext cx="7211144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+mj-lt"/>
                <a:cs typeface="Arial" charset="0"/>
              </a:rPr>
              <a:t>   </a:t>
            </a:r>
            <a:r>
              <a:rPr lang="ru-RU" sz="4000" dirty="0" smtClean="0">
                <a:latin typeface="+mj-lt"/>
                <a:cs typeface="Arial" charset="0"/>
              </a:rPr>
              <a:t>Нарисовать </a:t>
            </a:r>
            <a:r>
              <a:rPr lang="ru-RU" sz="4000" dirty="0">
                <a:latin typeface="+mj-lt"/>
                <a:cs typeface="Arial" charset="0"/>
              </a:rPr>
              <a:t>картинку, опорную </a:t>
            </a:r>
            <a:r>
              <a:rPr lang="ru-RU" sz="4000" dirty="0" smtClean="0">
                <a:latin typeface="+mj-lt"/>
                <a:cs typeface="Arial" charset="0"/>
              </a:rPr>
              <a:t>схему</a:t>
            </a:r>
            <a:r>
              <a:rPr lang="ru-RU" sz="4000" dirty="0">
                <a:latin typeface="+mj-lt"/>
                <a:cs typeface="Arial" charset="0"/>
              </a:rPr>
              <a:t> </a:t>
            </a:r>
            <a:r>
              <a:rPr lang="ru-RU" sz="4000" dirty="0" smtClean="0">
                <a:latin typeface="+mj-lt"/>
                <a:cs typeface="Arial" charset="0"/>
              </a:rPr>
              <a:t>на</a:t>
            </a:r>
            <a:r>
              <a:rPr lang="ru-RU" sz="4000" dirty="0" smtClean="0">
                <a:latin typeface="+mj-lt"/>
                <a:cs typeface="Arial" charset="0"/>
              </a:rPr>
              <a:t> </a:t>
            </a:r>
            <a:r>
              <a:rPr lang="ru-RU" sz="4000" dirty="0">
                <a:latin typeface="+mj-lt"/>
                <a:cs typeface="Arial" charset="0"/>
              </a:rPr>
              <a:t>правило проверки  безударной гласной в корне.</a:t>
            </a:r>
            <a:endParaRPr lang="ru-RU" sz="4000" dirty="0">
              <a:latin typeface="+mj-lt"/>
            </a:endParaRPr>
          </a:p>
        </p:txBody>
      </p:sp>
      <p:pic>
        <p:nvPicPr>
          <p:cNvPr id="31745" name="Picture 1" descr="C:\Users\User\Desktop\b7e2743ed1b846549926c888560a5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6" y="195486"/>
            <a:ext cx="1607854" cy="2232248"/>
          </a:xfrm>
          <a:prstGeom prst="rect">
            <a:avLst/>
          </a:prstGeom>
          <a:noFill/>
        </p:spPr>
      </p:pic>
      <p:pic>
        <p:nvPicPr>
          <p:cNvPr id="31746" name="Picture 2" descr="C:\Users\User\Desktop\917e5cc3d12c23487b2f1b30da29ce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988" y="195487"/>
            <a:ext cx="117206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cd75e89fcfa69587b045f18218d7d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75606"/>
            <a:ext cx="3563888" cy="2500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291830"/>
            <a:ext cx="3250704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Рефлексия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5486"/>
            <a:ext cx="5472608" cy="4752528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Сегодня </a:t>
            </a:r>
            <a:r>
              <a:rPr lang="ru-RU" b="1" dirty="0">
                <a:latin typeface="+mj-lt"/>
                <a:cs typeface="Arial" pitchFamily="34" charset="0"/>
              </a:rPr>
              <a:t>на уроке 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latin typeface="+mj-lt"/>
              <a:cs typeface="Arial" pitchFamily="34" charset="0"/>
            </a:endParaRPr>
          </a:p>
          <a:p>
            <a:pPr indent="627063">
              <a:spcBef>
                <a:spcPts val="0"/>
              </a:spcBef>
              <a:defRPr/>
            </a:pPr>
            <a:r>
              <a:rPr lang="ru-RU" dirty="0">
                <a:latin typeface="+mj-lt"/>
                <a:cs typeface="Arial" pitchFamily="34" charset="0"/>
              </a:rPr>
              <a:t>Учился …</a:t>
            </a:r>
          </a:p>
          <a:p>
            <a:pPr indent="627063">
              <a:spcBef>
                <a:spcPts val="0"/>
              </a:spcBef>
              <a:defRPr/>
            </a:pPr>
            <a:r>
              <a:rPr lang="ru-RU" dirty="0">
                <a:latin typeface="+mj-lt"/>
                <a:cs typeface="Arial" pitchFamily="34" charset="0"/>
              </a:rPr>
              <a:t>Было интересно …</a:t>
            </a:r>
          </a:p>
          <a:p>
            <a:pPr indent="627063">
              <a:spcBef>
                <a:spcPts val="0"/>
              </a:spcBef>
              <a:defRPr/>
            </a:pPr>
            <a:r>
              <a:rPr lang="ru-RU" dirty="0">
                <a:latin typeface="+mj-lt"/>
                <a:cs typeface="Arial" pitchFamily="34" charset="0"/>
              </a:rPr>
              <a:t>Было трудно …</a:t>
            </a:r>
          </a:p>
          <a:p>
            <a:pPr indent="627063">
              <a:spcBef>
                <a:spcPts val="0"/>
              </a:spcBef>
              <a:defRPr/>
            </a:pPr>
            <a:r>
              <a:rPr lang="ru-RU" dirty="0">
                <a:latin typeface="+mj-lt"/>
                <a:cs typeface="Arial" pitchFamily="34" charset="0"/>
              </a:rPr>
              <a:t>Мои ощущения …</a:t>
            </a:r>
          </a:p>
          <a:p>
            <a:pPr indent="627063">
              <a:spcBef>
                <a:spcPts val="0"/>
              </a:spcBef>
              <a:defRPr/>
            </a:pPr>
            <a:r>
              <a:rPr lang="ru-RU" dirty="0">
                <a:latin typeface="+mj-lt"/>
                <a:cs typeface="Arial" pitchFamily="34" charset="0"/>
              </a:rPr>
              <a:t>Где я могу  применить полученные знания?</a:t>
            </a:r>
          </a:p>
        </p:txBody>
      </p:sp>
      <p:pic>
        <p:nvPicPr>
          <p:cNvPr id="29700" name="Picture 4" descr="C:\Users\User\Desktop\фото\solntse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2347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027513192_3c425238bc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11510"/>
            <a:ext cx="4176464" cy="439248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9702"/>
            <a:ext cx="3898776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«</a:t>
            </a:r>
            <a:r>
              <a:rPr lang="ru-RU" sz="2400" b="1" dirty="0" smtClean="0"/>
              <a:t>Дорогие ребята!</a:t>
            </a:r>
            <a:br>
              <a:rPr lang="ru-RU" sz="2400" b="1" dirty="0" smtClean="0"/>
            </a:br>
            <a:r>
              <a:rPr lang="ru-RU" sz="2400" b="1" dirty="0" smtClean="0"/>
              <a:t>Пожалуйста</a:t>
            </a:r>
            <a:r>
              <a:rPr lang="ru-RU" sz="2400" b="1" dirty="0"/>
              <a:t>, помогите нам. Хитрый и зловредный вирус хочет заразить нас, чтобы мы исчезли. Мы не можем освободиться от него. Если вы сегодня приложите все знания и умения, и справитесь с предложенными заданиями на уроке, то мы будем свободны и сможем вместе победить этот </a:t>
            </a:r>
            <a:r>
              <a:rPr lang="ru-RU" sz="2400" b="1" dirty="0" smtClean="0"/>
              <a:t>вирус»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27776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107504" y="411510"/>
            <a:ext cx="6192688" cy="4104456"/>
          </a:xfrm>
          <a:prstGeom prst="cloud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b4cc5d3800e60dd98be5f5580ed6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5486"/>
            <a:ext cx="2306845" cy="4731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1275606"/>
            <a:ext cx="235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203598"/>
            <a:ext cx="540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j-lt"/>
                <a:ea typeface="+mj-ea"/>
                <a:cs typeface="+mj-cs"/>
              </a:rPr>
              <a:t>К_Р_НДАШ   К_РТИНА   З_МЛЯ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Р_БЯТА  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ГОР_Д   Д_ЖДИ  </a:t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200" b="0" dirty="0" smtClean="0"/>
              <a:t>  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3000" b="1" dirty="0" smtClean="0"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atin typeface="+mj-lt"/>
                <a:ea typeface="+mj-ea"/>
                <a:cs typeface="+mj-cs"/>
              </a:rPr>
              <a:t>П_НЁК   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Р_ДЫ   Л_ГУШКА</a:t>
            </a:r>
            <a:endParaRPr lang="ru-RU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355726"/>
            <a:ext cx="143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g-jKTeo0_rk/UPOj8L1tWII/AAAAAAAAAS8/99x43bVHCbU/s1600/misc_6hat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6172200" cy="4057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9502"/>
            <a:ext cx="5220072" cy="230425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ДУМАТЕЛЬНЫЕ </a:t>
            </a:r>
            <a:br>
              <a:rPr lang="ru-RU" sz="5400" b="1" dirty="0" smtClean="0"/>
            </a:br>
            <a:r>
              <a:rPr lang="ru-RU" sz="5400" b="1" dirty="0" smtClean="0"/>
              <a:t>ШЛЯПЫ</a:t>
            </a:r>
            <a:endParaRPr lang="ru-RU" sz="5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13688375_61bef73b4c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411510"/>
            <a:ext cx="4176464" cy="439248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4048" y="1131590"/>
            <a:ext cx="3898776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БЕЛАЯ ШЛЯПА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/>
              <a:t>Символизирует </a:t>
            </a:r>
            <a:r>
              <a:rPr lang="ru-RU" sz="2800" b="1" dirty="0"/>
              <a:t>чистоту, правду. Это цвет информации. Надевая белую шляпу, вы собираете факты, цифры, информацию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03191050_d7e22ed7d7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5074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627534"/>
            <a:ext cx="4176464" cy="403244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43558"/>
            <a:ext cx="397078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ЗЕЛЕНАЯ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ШЛЯПА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800" b="1" dirty="0">
                <a:latin typeface="+mj-lt"/>
                <a:ea typeface="+mj-ea"/>
                <a:cs typeface="+mj-cs"/>
              </a:rPr>
              <a:t>Символизирует </a:t>
            </a:r>
            <a:r>
              <a:rPr lang="ru-RU" sz="4800" b="1" dirty="0" smtClean="0">
                <a:latin typeface="+mj-lt"/>
                <a:ea typeface="+mj-ea"/>
                <a:cs typeface="+mj-cs"/>
              </a:rPr>
              <a:t>обновление</a:t>
            </a:r>
            <a:r>
              <a:rPr lang="ru-RU" sz="4800" b="1" dirty="0">
                <a:latin typeface="+mj-lt"/>
                <a:ea typeface="+mj-ea"/>
                <a:cs typeface="+mj-cs"/>
              </a:rPr>
              <a:t>, рост. Это цвет исследований, новых идей: что можно предпринять в данном случае? Есть ли другие варианты решения проблемы?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27776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48773592_8d3fb4b3af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5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411510"/>
            <a:ext cx="4176464" cy="396044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8024" y="1131590"/>
            <a:ext cx="41148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КРАСНАЯ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ШЛЯПА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800" b="1" dirty="0" smtClean="0"/>
              <a:t>Символизирует </a:t>
            </a:r>
            <a:r>
              <a:rPr lang="ru-RU" sz="2800" b="1" dirty="0"/>
              <a:t>цвет жизни, любви, чувственности. Мыслитель в красной шляпе опирается на чувства, ощущения, интуицию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8615554_4970b5f48d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5861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771550"/>
            <a:ext cx="4176464" cy="396044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771550"/>
            <a:ext cx="41148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ЖЕЛТАЯ ШЛЯПА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FF9900"/>
                </a:solidFill>
              </a:rPr>
              <a:t> </a:t>
            </a:r>
            <a:r>
              <a:rPr lang="ru-RU" sz="3000" b="1" dirty="0">
                <a:latin typeface="+mj-lt"/>
                <a:ea typeface="+mj-ea"/>
                <a:cs typeface="+mj-cs"/>
              </a:rPr>
              <a:t>Ц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вет </a:t>
            </a:r>
            <a:r>
              <a:rPr lang="ru-RU" sz="3000" b="1" dirty="0">
                <a:latin typeface="+mj-lt"/>
                <a:ea typeface="+mj-ea"/>
                <a:cs typeface="+mj-cs"/>
              </a:rPr>
              <a:t>солнца, тепла, золота, выгоды. Человек, надевший желтую шляпу, спрашивает себя: с какой целью это делается? Каковы будут результаты? Кто от этого выиграет? В чем будет заключаться выгода?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27776" y="0"/>
            <a:ext cx="2016224" cy="59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David" pitchFamily="34" charset="-79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331</Words>
  <Application>Microsoft Office PowerPoint</Application>
  <PresentationFormat>Экран (16:9)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РУССКИЙ ЯЗЫК</vt:lpstr>
      <vt:lpstr>Презентация PowerPoint</vt:lpstr>
      <vt:lpstr>«Дорогие ребята! Пожалуйста, помогите нам. Хитрый и зловредный вирус хочет заразить нас, чтобы мы исчезли. Мы не можем освободиться от него. Если вы сегодня приложите все знания и умения, и справитесь с предложенными заданиями на уроке, то мы будем свободны и сможем вместе победить этот вирус»</vt:lpstr>
      <vt:lpstr>Презентация PowerPoint</vt:lpstr>
      <vt:lpstr>ДУМАТЕЛЬНЫЕ  ШЛЯПЫ</vt:lpstr>
      <vt:lpstr>БЕЛАЯ ШЛЯПА  Символизирует чистоту, правду. Это цвет информации. Надевая белую шляпу, вы собираете факты, цифры, информацию</vt:lpstr>
      <vt:lpstr>Презентация PowerPoint</vt:lpstr>
      <vt:lpstr>КРАСНАЯ ШЛЯПА Символизирует цвет жизни, любви, чувственности. Мыслитель в красной шляпе опирается на чувства, ощущения, интуицию</vt:lpstr>
      <vt:lpstr>Презентация PowerPoint</vt:lpstr>
      <vt:lpstr>СИНЯЯ ШЛЯПА  Символизирует цвет мудрости и знания. Синяя шляпа означает размышления, контроль над мыслительным процессом, подведение итогов</vt:lpstr>
      <vt:lpstr>Презентация PowerPoint</vt:lpstr>
      <vt:lpstr>Презентация PowerPoint</vt:lpstr>
      <vt:lpstr>ПРОВЕРКА</vt:lpstr>
      <vt:lpstr>ТЕМА УРОКА: «Безударная гласная в корне слова»</vt:lpstr>
      <vt:lpstr>ЦЕЛЬ УРОКА</vt:lpstr>
      <vt:lpstr>Все ли гласные в корне  нужно проверять?</vt:lpstr>
      <vt:lpstr>Презентация PowerPoint</vt:lpstr>
      <vt:lpstr>Самостоятельная работа Запиши проверочное слово.  Вставь безударную гласную. Укажи способ проверки.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Рефлексия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Пользователь</cp:lastModifiedBy>
  <cp:revision>50</cp:revision>
  <dcterms:created xsi:type="dcterms:W3CDTF">2016-12-02T19:58:20Z</dcterms:created>
  <dcterms:modified xsi:type="dcterms:W3CDTF">2017-04-05T10:56:24Z</dcterms:modified>
</cp:coreProperties>
</file>