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2"/>
  </p:notesMasterIdLst>
  <p:sldIdLst>
    <p:sldId id="360" r:id="rId2"/>
    <p:sldId id="258" r:id="rId3"/>
    <p:sldId id="306" r:id="rId4"/>
    <p:sldId id="291" r:id="rId5"/>
    <p:sldId id="261" r:id="rId6"/>
    <p:sldId id="259" r:id="rId7"/>
    <p:sldId id="257" r:id="rId8"/>
    <p:sldId id="330" r:id="rId9"/>
    <p:sldId id="263" r:id="rId10"/>
    <p:sldId id="357" r:id="rId11"/>
    <p:sldId id="335" r:id="rId12"/>
    <p:sldId id="336" r:id="rId13"/>
    <p:sldId id="338" r:id="rId14"/>
    <p:sldId id="344" r:id="rId15"/>
    <p:sldId id="359" r:id="rId16"/>
    <p:sldId id="323" r:id="rId17"/>
    <p:sldId id="297" r:id="rId18"/>
    <p:sldId id="318" r:id="rId19"/>
    <p:sldId id="353" r:id="rId20"/>
    <p:sldId id="28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33CC"/>
    <a:srgbClr val="660066"/>
    <a:srgbClr val="000066"/>
    <a:srgbClr val="000099"/>
    <a:srgbClr val="3399FF"/>
    <a:srgbClr val="FFFF00"/>
    <a:srgbClr val="000000"/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432" autoAdjust="0"/>
    <p:restoredTop sz="90821" autoAdjust="0"/>
  </p:normalViewPr>
  <p:slideViewPr>
    <p:cSldViewPr>
      <p:cViewPr>
        <p:scale>
          <a:sx n="66" d="100"/>
          <a:sy n="66" d="100"/>
        </p:scale>
        <p:origin x="-298" y="-3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5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61C3401-7CEE-4283-89B4-5F920D2A8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EAB92-5B27-4A6C-B1A7-557D0E16B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0E49C-9FAA-494A-B288-6F0F0FEEB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BB0A5-BEDA-4A29-AB14-525D9FB35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6ED1-32B1-47BC-86CD-545133F6A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BE29-C9EF-4BE8-A938-244B90779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CB987-55B5-42DC-ADA2-583A773C7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5566D-3C4B-4FCB-B890-04309B987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091FC-77E7-46AB-A3C6-BB4E5FBD2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1BAF8-8EB3-48FA-A325-752F56B56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75BD-0889-4CBA-9FF9-8A0F85A95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6EE03-3E8C-4599-B79B-9DFE80B6B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80E21-9B88-48AA-9BB7-9F73E3A22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71A2-D77C-4BE7-84BE-1B3551B24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15DCA-1BDC-458C-93E3-8AE23B986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D7516A4-4A30-4427-B452-0A0055D84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9" r:id="rId1"/>
    <p:sldLayoutId id="2147484043" r:id="rId2"/>
    <p:sldLayoutId id="2147484050" r:id="rId3"/>
    <p:sldLayoutId id="2147484044" r:id="rId4"/>
    <p:sldLayoutId id="2147484051" r:id="rId5"/>
    <p:sldLayoutId id="2147484045" r:id="rId6"/>
    <p:sldLayoutId id="2147484046" r:id="rId7"/>
    <p:sldLayoutId id="2147484052" r:id="rId8"/>
    <p:sldLayoutId id="2147484053" r:id="rId9"/>
    <p:sldLayoutId id="2147484047" r:id="rId10"/>
    <p:sldLayoutId id="2147484048" r:id="rId11"/>
    <p:sldLayoutId id="2147484054" r:id="rId12"/>
    <p:sldLayoutId id="2147484055" r:id="rId13"/>
    <p:sldLayoutId id="2147484056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0072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ommons.wikimedia.org/w/index.php?title=File:Bundesarchiv_Bild_183-J17737,_Russland,_Kampf_um_Stalingrad,_Luftangriff.jpg&amp;filetimestamp=20091130233312&amp;uselang=ru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commons.wikimedia.org/w/index.php?title=File:Bundesarchiv_Bild_183-W0506-316,_Russland,_Kampf_um_Stalingrad,_Siegesflagge.jpg&amp;filetimestamp=20110620180911&amp;uselang=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86063" y="4214813"/>
            <a:ext cx="6138862" cy="1514475"/>
          </a:xfr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Сталинградская святая память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 той войны никак не отпускает.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Н. Н. Мазанов «Сталинградская память»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285750" y="428625"/>
            <a:ext cx="8858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СТАЛИНГРАДСКАЯ БИТВА: 17 июля 1942 года -2 февраля 1943 года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23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августа 1942 г. 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Фашисты бомбят Сталинград</a:t>
            </a:r>
          </a:p>
        </p:txBody>
      </p:sp>
      <p:pic>
        <p:nvPicPr>
          <p:cNvPr id="20483" name="Рисунок 3" descr="http://upload.wikimedia.org/wikipedia/commons/thumb/a/a0/Bundesarchiv_Bild_183-J17737%2C_Russland%2C_Kampf_um_Stalingrad%2C_Luftangriff.jpg/220px-Bundesarchiv_Bild_183-J17737%2C_Russland%2C_Kampf_um_Stalingrad%2C_Luftangriff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73238"/>
            <a:ext cx="8243887" cy="4702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4176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Сталинград. 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Август 1942 г.</a:t>
            </a:r>
          </a:p>
        </p:txBody>
      </p:sp>
      <p:pic>
        <p:nvPicPr>
          <p:cNvPr id="21507" name="Picture 4" descr="5_RIAN_008656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8172450" cy="4787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11318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Центр города после 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авианалёта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4" descr="9_RIAN_003089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8243888" cy="4894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Жилой дом</a:t>
            </a:r>
          </a:p>
        </p:txBody>
      </p:sp>
      <p:pic>
        <p:nvPicPr>
          <p:cNvPr id="23555" name="Picture 4" descr="8_RIAN_000022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00213"/>
            <a:ext cx="8027987" cy="464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Центр города. 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1942</a:t>
            </a:r>
            <a:r>
              <a:rPr sz="400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г.</a:t>
            </a:r>
          </a:p>
        </p:txBody>
      </p:sp>
      <p:pic>
        <p:nvPicPr>
          <p:cNvPr id="24579" name="Picture 4" descr="13_RIAN_000023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8459787" cy="495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Администратор\Рабочий стол\Я РАБОТА\Сталинградская битва\3_RIAN_00404278.LR.r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4437062" cy="6453188"/>
          </a:xfrm>
          <a:noFill/>
          <a:ln>
            <a:solidFill>
              <a:srgbClr val="00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4263" y="1341438"/>
            <a:ext cx="4249737" cy="43926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Бои шли в цехах заводов: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Тракторного, Баррикады, 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Красный Октябрь.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Вокзал.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1942г – уличные бои</a:t>
            </a:r>
          </a:p>
        </p:txBody>
      </p:sp>
      <p:pic>
        <p:nvPicPr>
          <p:cNvPr id="26627" name="Picture 4" descr="879_430137165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73238"/>
            <a:ext cx="7812087" cy="4821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m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7200900" cy="465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755650" y="1000109"/>
            <a:ext cx="80835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Бои за Мамаев курган продолжались 135 суток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8710" name="Text Box 6"/>
          <p:cNvSpPr txBox="1">
            <a:spLocks noChangeArrowheads="1"/>
          </p:cNvSpPr>
          <p:nvPr/>
        </p:nvSpPr>
        <p:spPr bwMode="auto">
          <a:xfrm>
            <a:off x="395288" y="214290"/>
            <a:ext cx="8516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районе Мамаева кургана 2 февраля 1943 года закончилась Сталинградская битва.</a:t>
            </a:r>
          </a:p>
          <a:p>
            <a:pPr>
              <a:defRPr/>
            </a:pPr>
            <a:endParaRPr lang="ru-RU" sz="24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Пленение Паулюса</a:t>
            </a:r>
          </a:p>
        </p:txBody>
      </p:sp>
      <p:pic>
        <p:nvPicPr>
          <p:cNvPr id="28675" name="Picture 4" descr="154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628775"/>
            <a:ext cx="6769100" cy="4694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Содержимое 3" descr="http://upload.wikimedia.org/wikipedia/commons/thumb/2/29/Bundesarchiv_Bild_183-W0506-316%2C_Russland%2C_Kampf_um_Stalingrad%2C_Siegesflagge.jpg/250px-Bundesarchiv_Bild_183-W0506-316%2C_Russland%2C_Kampf_um_Stalingrad%2C_Siegesflagg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1285860"/>
            <a:ext cx="7572428" cy="4929222"/>
          </a:xfrm>
          <a:ln>
            <a:solidFill>
              <a:srgbClr val="00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Флаг над освобожденным городом 1943г.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2" name="Rectangle 8"/>
          <p:cNvSpPr>
            <a:spLocks noGrp="1" noChangeArrowheads="1"/>
          </p:cNvSpPr>
          <p:nvPr>
            <p:ph type="title"/>
          </p:nvPr>
        </p:nvSpPr>
        <p:spPr>
          <a:xfrm>
            <a:off x="214313" y="500063"/>
            <a:ext cx="8929687" cy="9175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chemeClr val="tx1"/>
                </a:solidFill>
              </a:rPr>
              <a:t/>
            </a:r>
            <a:br>
              <a:rPr lang="ru-RU" sz="4000" b="1" smtClean="0">
                <a:solidFill>
                  <a:schemeClr val="tx1"/>
                </a:solidFill>
              </a:rPr>
            </a:br>
            <a:r>
              <a:rPr lang="ru-RU" sz="4000" b="1" smtClean="0">
                <a:solidFill>
                  <a:schemeClr val="accent2">
                    <a:lumMod val="50000"/>
                  </a:schemeClr>
                </a:solidFill>
              </a:rPr>
              <a:t>Цель немецкого командования:</a:t>
            </a:r>
            <a:r>
              <a:rPr lang="ru-RU" sz="5400" b="1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5400" b="1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5400" b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5593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323850" y="1557338"/>
            <a:ext cx="8496300" cy="467995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dirty="0" smtClean="0"/>
              <a:t>  </a:t>
            </a:r>
            <a:r>
              <a:rPr lang="ru-RU" sz="3200" b="1" dirty="0" smtClean="0"/>
              <a:t>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/>
              <a:t>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овладеть промышленным городом, предприятия которого выпускали военную продукцию. 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		Этот замысел Гитлер планирует осуществить силами одной 6-й полевой армии Паулюса всего за неделю — к 25 июля 1942 г.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200" b="1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b="1" dirty="0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36"/>
            <a:ext cx="5076825" cy="5099064"/>
          </a:xfrm>
        </p:spPr>
        <p:txBody>
          <a:bodyPr>
            <a:normAutofit fontScale="92500"/>
          </a:bodyPr>
          <a:lstStyle/>
          <a:p>
            <a:pPr marL="274320" indent="-274320" algn="ctr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   		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дни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битвы на Волге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бойцы сохранили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приумножили лучшие традиции российского воинства.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ctr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юбовь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Родине, честь и воинский долг,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воля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победе, мужество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храбрость, воинское братство народов нашей страны, стали священными для защитников Сталинграда... </a:t>
            </a:r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Звания Героя Советского Союза удостоены   127   человек. </a:t>
            </a:r>
          </a:p>
        </p:txBody>
      </p:sp>
      <p:pic>
        <p:nvPicPr>
          <p:cNvPr id="30724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557338"/>
            <a:ext cx="3127375" cy="5084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Паулю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5175"/>
            <a:ext cx="3884612" cy="5514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067175" y="2205038"/>
            <a:ext cx="52578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Командующий 6-й германской армией генерал Паулюс.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4438" y="0"/>
            <a:ext cx="19359563" cy="1064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39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Сталинград защищали две армии:</a:t>
            </a:r>
            <a:r>
              <a:rPr lang="ru-RU" sz="3600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4339" name="Picture 10" descr="shumilov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3571875"/>
            <a:ext cx="2844800" cy="3143250"/>
          </a:xfrm>
          <a:noFill/>
          <a:ln>
            <a:solidFill>
              <a:srgbClr val="000000"/>
            </a:solidFill>
          </a:ln>
        </p:spPr>
      </p:pic>
      <p:pic>
        <p:nvPicPr>
          <p:cNvPr id="14340" name="Picture 12" descr="chuikov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29250" y="3500438"/>
            <a:ext cx="2857500" cy="3214687"/>
          </a:xfrm>
          <a:noFill/>
          <a:ln>
            <a:solidFill>
              <a:srgbClr val="000000"/>
            </a:solidFill>
          </a:ln>
        </p:spPr>
      </p:pic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5003800" y="1214438"/>
            <a:ext cx="38163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62-я под командованием В.И. Чуйкова</a:t>
            </a:r>
          </a:p>
          <a:p>
            <a:pPr algn="just"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ЧУЙКОВ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Василий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Иванович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1900-1982)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Маршал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оветского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Союза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дважды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Герой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Советского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Союза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Rectangle 14"/>
          <p:cNvSpPr>
            <a:spLocks noChangeArrowheads="1"/>
          </p:cNvSpPr>
          <p:nvPr/>
        </p:nvSpPr>
        <p:spPr bwMode="auto">
          <a:xfrm>
            <a:off x="142875" y="1428750"/>
            <a:ext cx="4105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64-я под командованием М.С. Шумилова</a:t>
            </a:r>
          </a:p>
          <a:p>
            <a:pPr algn="just"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ШУМИЛОВ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Михаил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Степанович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(1895-1975)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генерал-полковник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Герой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Советского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Союза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8302625" cy="4932362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 июля 1942 года</a:t>
            </a: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Сталинградская область была объявлена на осадном положении.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17 июля 1942 года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День начала Сталинградской битвы. </a:t>
            </a:r>
          </a:p>
        </p:txBody>
      </p:sp>
      <p:sp>
        <p:nvSpPr>
          <p:cNvPr id="15363" name="Rectangle 13"/>
          <p:cNvSpPr>
            <a:spLocks noGrp="1" noChangeArrowheads="1"/>
          </p:cNvSpPr>
          <p:nvPr>
            <p:ph sz="quarter" idx="2"/>
          </p:nvPr>
        </p:nvSpPr>
        <p:spPr>
          <a:xfrm>
            <a:off x="4572000" y="1916113"/>
            <a:ext cx="4194175" cy="42497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smtClean="0"/>
              <a:t>  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8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8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8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8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8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8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8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8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8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8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8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8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4" grpId="0" build="p"/>
      <p:bldP spid="198664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8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14375"/>
            <a:ext cx="4445000" cy="4929188"/>
          </a:xfrm>
        </p:spPr>
        <p:txBody>
          <a:bodyPr>
            <a:normAutofit/>
          </a:bodyPr>
          <a:lstStyle/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    	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своим масштабам и ожесточенности она превзошла все прошлые битвы: на территории почти в сто тысяч квадратных километров сражались более двух миллионов человек. </a:t>
            </a: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По приблизительным подсчётам, суммарные потери обеих сторон в этом сражении превышают 2 миллиона человек.</a:t>
            </a:r>
          </a:p>
        </p:txBody>
      </p:sp>
      <p:pic>
        <p:nvPicPr>
          <p:cNvPr id="16387" name="Picture 14" descr="Fot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476250"/>
            <a:ext cx="4208462" cy="5832475"/>
          </a:xfrm>
          <a:noFill/>
          <a:ln>
            <a:solidFill>
              <a:srgbClr val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74638"/>
            <a:ext cx="8472487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Советские военнопленные под Сталинградом</a:t>
            </a:r>
          </a:p>
        </p:txBody>
      </p:sp>
      <p:pic>
        <p:nvPicPr>
          <p:cNvPr id="17411" name="Picture 4" descr="сов пленные Сталинг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8027988" cy="4954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9" descr="image1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4" y="0"/>
            <a:ext cx="3943365" cy="2627313"/>
          </a:xfrm>
          <a:noFill/>
          <a:ln>
            <a:solidFill>
              <a:srgbClr val="000000"/>
            </a:solidFill>
          </a:ln>
        </p:spPr>
      </p:pic>
      <p:pic>
        <p:nvPicPr>
          <p:cNvPr id="19459" name="Picture 23" descr="Foto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4" y="2571744"/>
            <a:ext cx="3710017" cy="2368556"/>
          </a:xfrm>
          <a:noFill/>
          <a:ln>
            <a:solidFill>
              <a:srgbClr val="000000"/>
            </a:solidFill>
          </a:ln>
        </p:spPr>
      </p:pic>
      <p:sp>
        <p:nvSpPr>
          <p:cNvPr id="218129" name="Rectangle 17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5202238"/>
            <a:ext cx="8540750" cy="1655762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23 августа 1942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 в 16 часов 18 минут силами немецкого 4-го воздушного флота началась массированная бомбардировка Сталинграда. В течение дня было произведено 2 тысячи  вылетов самолётов. Город был разрушен на 90%, в этот день погибло более 40 тысяч мирных жителей.</a:t>
            </a:r>
          </a:p>
        </p:txBody>
      </p:sp>
      <p:pic>
        <p:nvPicPr>
          <p:cNvPr id="19461" name="Picture 22" descr="Через руины дома Заболотного просматривается дом Павло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643182"/>
            <a:ext cx="3495705" cy="22987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</TotalTime>
  <Words>199</Words>
  <Application>Microsoft PowerPoint</Application>
  <PresentationFormat>Экран (4:3)</PresentationFormat>
  <Paragraphs>42</Paragraphs>
  <Slides>20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Слайд 1</vt:lpstr>
      <vt:lpstr> Цель немецкого командования: </vt:lpstr>
      <vt:lpstr>Слайд 3</vt:lpstr>
      <vt:lpstr>Слайд 4</vt:lpstr>
      <vt:lpstr>Сталинград защищали две армии: </vt:lpstr>
      <vt:lpstr>Слайд 6</vt:lpstr>
      <vt:lpstr>Слайд 7</vt:lpstr>
      <vt:lpstr>Советские военнопленные под Сталинградом</vt:lpstr>
      <vt:lpstr>Слайд 9</vt:lpstr>
      <vt:lpstr>23 августа 1942 г.   Фашисты бомбят Сталинград</vt:lpstr>
      <vt:lpstr>Сталинград.  Август 1942 г.</vt:lpstr>
      <vt:lpstr>Центр города после  авианалёта</vt:lpstr>
      <vt:lpstr>Жилой дом</vt:lpstr>
      <vt:lpstr>Центр города.  1942 г.</vt:lpstr>
      <vt:lpstr>Бои шли в цехах заводов:  Тракторного, Баррикады,  Красный Октябрь. </vt:lpstr>
      <vt:lpstr>Вокзал.  1942г – уличные бои</vt:lpstr>
      <vt:lpstr>Слайд 17</vt:lpstr>
      <vt:lpstr>Пленение Паулюса</vt:lpstr>
      <vt:lpstr>Флаг над освобожденным городом 1943г.</vt:lpstr>
      <vt:lpstr>Звания Героя Советского Союза удостоены   127   человек.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Focus</dc:creator>
  <cp:lastModifiedBy>Focus</cp:lastModifiedBy>
  <cp:revision>89</cp:revision>
  <dcterms:created xsi:type="dcterms:W3CDTF">1601-01-01T00:00:00Z</dcterms:created>
  <dcterms:modified xsi:type="dcterms:W3CDTF">2017-03-28T18:17:29Z</dcterms:modified>
</cp:coreProperties>
</file>