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2" r:id="rId12"/>
    <p:sldId id="273" r:id="rId13"/>
    <p:sldId id="279" r:id="rId14"/>
    <p:sldId id="275" r:id="rId15"/>
    <p:sldId id="280" r:id="rId16"/>
    <p:sldId id="276" r:id="rId17"/>
    <p:sldId id="281" r:id="rId18"/>
    <p:sldId id="277" r:id="rId19"/>
    <p:sldId id="278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2E0F-D772-4A48-80DE-2D90E48DECC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357A-04A4-4FC8-BEC9-D2C6BC25F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6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2E0F-D772-4A48-80DE-2D90E48DECC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357A-04A4-4FC8-BEC9-D2C6BC25F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1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2E0F-D772-4A48-80DE-2D90E48DECC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357A-04A4-4FC8-BEC9-D2C6BC25F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7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2E0F-D772-4A48-80DE-2D90E48DECC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357A-04A4-4FC8-BEC9-D2C6BC25F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7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2E0F-D772-4A48-80DE-2D90E48DECC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357A-04A4-4FC8-BEC9-D2C6BC25F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9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2E0F-D772-4A48-80DE-2D90E48DECC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357A-04A4-4FC8-BEC9-D2C6BC25F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3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2E0F-D772-4A48-80DE-2D90E48DECC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357A-04A4-4FC8-BEC9-D2C6BC25F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0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2E0F-D772-4A48-80DE-2D90E48DECC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357A-04A4-4FC8-BEC9-D2C6BC25F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7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2E0F-D772-4A48-80DE-2D90E48DECC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357A-04A4-4FC8-BEC9-D2C6BC25F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1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2E0F-D772-4A48-80DE-2D90E48DECC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357A-04A4-4FC8-BEC9-D2C6BC25F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6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2E0F-D772-4A48-80DE-2D90E48DECC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357A-04A4-4FC8-BEC9-D2C6BC25F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6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2E0F-D772-4A48-80DE-2D90E48DECC8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357A-04A4-4FC8-BEC9-D2C6BC25F0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0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ved=0ahUKEwjx-r6_jOrLAhUJZCwKHcc7B9kQjRwIBw&amp;url=http://www.gazetairkutsk.ru/2015/02/03/id111969/&amp;bvm=bv.118353311,d.bGg&amp;psig=AFQjCNGaTn1Ln9o15t0NzALD9nbMLqM46A&amp;ust=145948519646972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rct=j&amp;q=&amp;esrc=s&amp;source=images&amp;cd=&amp;cad=rja&amp;uact=8&amp;ved=0ahUKEwjc6pzzjOrLAhXGVSwKHYmiDv0QjRwIBw&amp;url=http://www.nexplorer.ru/news__11345.htm&amp;bvm=bv.118353311,d.bGg&amp;psig=AFQjCNHZ3oQoH_b4Q0hjpquFKu6idi0_OA&amp;ust=145948537385932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rct=j&amp;q=&amp;esrc=s&amp;source=images&amp;cd=&amp;cad=rja&amp;uact=8&amp;ved=0ahUKEwiSlufKlOrLAhVDkiwKHeuvAB4QjRwIBw&amp;url=http://grammzolota.ru/vidy/proverka-yodom-ochistit-domashnih-usloviyah.html&amp;bvm=bv.118353311,d.bGg&amp;psig=AFQjCNGcxhvXFVZcITmAQLKCFO6igCZVkQ&amp;ust=1459487383816292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ru/url?sa=i&amp;rct=j&amp;q=&amp;esrc=s&amp;source=images&amp;cd=&amp;cad=rja&amp;uact=8&amp;ved=0ahUKEwjQzpjIlerLAhXGkCwKHXJEAfwQjRwIBw&amp;url=https://www.youtube.com/watch?v=Ey3X4POql9I&amp;bvm=bv.118353311,d.bGg&amp;psig=AFQjCNFzVsPrUn_v7St4jUsBQ-3UurJ2pg&amp;ust=1459487681641113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icroscope.tkat.ru/?mod=articles&amp;act=full&amp;id_article=31958&amp;src=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ru/url?sa=i&amp;rct=j&amp;q=&amp;esrc=s&amp;source=images&amp;cd=&amp;cad=rja&amp;uact=8&amp;ved=0ahUKEwjb8_y5merLAhWFhSwKHcc7CnkQjRwIBw&amp;url=http://www.yaklass.ru/p/fizika/7-klass/stroenie-veshchestva-11123/diffuziia-11333/re-0f912520-31c3-45af-b2cf-cd4b019a848a&amp;bvm=bv.118353311,d.bGg&amp;psig=AFQjCNFx8yB9vNgLA70kEFwIGGv-KMCsBA&amp;ust=145948875451819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jb5rjsmerLAhUDjywKHcM4A9AQjRwIBw&amp;url=http://900igr.net/prezentatsii/fizika/Razdel-molekuljarnaja-fizika/011-Robert-Broun-V-1827-g.-Nabljudal-v-lupu-s-bolshim-uvelicheniem-za.html&amp;bvm=bv.118353311,d.bGg&amp;psig=AFQjCNFh0ZQuxRU13oW2qYC5iUuS0iQoqw&amp;ust=145948868563842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ru/url?sa=i&amp;rct=j&amp;q=&amp;esrc=s&amp;source=images&amp;cd=&amp;cad=rja&amp;uact=8&amp;ved=0ahUKEwi3r-LH9IjMAhVJVSwKHUuuBngQjRwIBw&amp;url=http://www.dreamstime.com/stock-photos-silver-pen-blank-page-notebook-image23152913&amp;bvm=bv.119028448,d.bGg&amp;psig=AFQjCNGJDhp8HNnPqxA-cb99PV634mKc2Q&amp;ust=1460543920394756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ubavyshka.ru/photo/1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637" b="14621"/>
          <a:stretch/>
        </p:blipFill>
        <p:spPr bwMode="auto">
          <a:xfrm>
            <a:off x="179512" y="1340768"/>
            <a:ext cx="89644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0098" y="1124744"/>
            <a:ext cx="61045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 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а  б  л  ю  д е   н  и  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537321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 Источник знаний о явлениях природы.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127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2890" y="500042"/>
            <a:ext cx="61157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диффузия?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636"/>
            <a:ext cx="82670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Где диффузия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используется?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643182"/>
            <a:ext cx="4825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чего зависит?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7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zetairkutsk.ru/files/2015/02/ked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65821"/>
            <a:ext cx="7200800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2428" y="5229200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Гостеприимные древние кедры</a:t>
            </a:r>
          </a:p>
          <a:p>
            <a:r>
              <a:rPr lang="ru-RU" sz="3600" dirty="0"/>
              <a:t>Благоухают смолою целебной.</a:t>
            </a:r>
          </a:p>
          <a:p>
            <a:pPr algn="r"/>
            <a:r>
              <a:rPr lang="ru-RU" dirty="0"/>
              <a:t>(древнеиндийский поэт Калидаса. </a:t>
            </a:r>
            <a:r>
              <a:rPr lang="en-US" dirty="0"/>
              <a:t>V</a:t>
            </a:r>
            <a:r>
              <a:rPr lang="ru-RU" dirty="0"/>
              <a:t> век)</a:t>
            </a:r>
          </a:p>
        </p:txBody>
      </p:sp>
    </p:spTree>
    <p:extLst>
      <p:ext uri="{BB962C8B-B14F-4D97-AF65-F5344CB8AC3E}">
        <p14:creationId xmlns:p14="http://schemas.microsoft.com/office/powerpoint/2010/main" val="29995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110" y="5229200"/>
            <a:ext cx="7335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По запаху лотосов вышел к саду,</a:t>
            </a:r>
          </a:p>
          <a:p>
            <a:r>
              <a:rPr lang="ru-RU" sz="3600" dirty="0"/>
              <a:t>Так сладко пахли они.</a:t>
            </a:r>
          </a:p>
          <a:p>
            <a:pPr algn="r"/>
            <a:r>
              <a:rPr lang="ru-RU" dirty="0"/>
              <a:t>(вьетнамский поэт </a:t>
            </a:r>
            <a:r>
              <a:rPr lang="ru-RU" dirty="0" err="1"/>
              <a:t>Зиап</a:t>
            </a:r>
            <a:r>
              <a:rPr lang="ru-RU" dirty="0"/>
              <a:t> Хай)</a:t>
            </a:r>
          </a:p>
        </p:txBody>
      </p:sp>
      <p:pic>
        <p:nvPicPr>
          <p:cNvPr id="2050" name="Picture 2" descr="http://www.nexplorer.ru/load/Image/0613/lotos_4_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728" y="260648"/>
            <a:ext cx="72368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97960"/>
            <a:ext cx="65589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запахи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Распространяются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воздухе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3430" y="1340768"/>
            <a:ext cx="573131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Молекулы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газов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находятся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непрерывном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26708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rammzolota.ru/wp-content/uploads/2015/01/Jeksperim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81000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2348880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Опыт: </a:t>
            </a:r>
            <a:endParaRPr lang="ru-RU" dirty="0"/>
          </a:p>
          <a:p>
            <a:r>
              <a:rPr lang="ru-RU" dirty="0"/>
              <a:t>В стакан с водой </a:t>
            </a:r>
            <a:r>
              <a:rPr lang="ru-RU" dirty="0" smtClean="0"/>
              <a:t>добавьте </a:t>
            </a:r>
            <a:r>
              <a:rPr lang="ru-RU" dirty="0"/>
              <a:t>несколько капель </a:t>
            </a:r>
            <a:r>
              <a:rPr lang="ru-RU" dirty="0" smtClean="0"/>
              <a:t>йода</a:t>
            </a:r>
            <a:r>
              <a:rPr lang="en-US" dirty="0" smtClean="0"/>
              <a:t>, </a:t>
            </a:r>
            <a:r>
              <a:rPr lang="ru-RU" dirty="0" smtClean="0"/>
              <a:t>пронаблюдайте </a:t>
            </a:r>
            <a:r>
              <a:rPr lang="ru-RU" dirty="0"/>
              <a:t>явление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 </a:t>
            </a:r>
            <a:r>
              <a:rPr lang="ru-RU" b="1" u="sng" dirty="0"/>
              <a:t>Сделайте вывод.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479715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solidFill>
                  <a:srgbClr val="660066"/>
                </a:solidFill>
              </a:rPr>
              <a:t>Вывод: </a:t>
            </a:r>
            <a:r>
              <a:rPr lang="ru-RU" dirty="0" smtClean="0">
                <a:solidFill>
                  <a:srgbClr val="660066"/>
                </a:solidFill>
              </a:rPr>
              <a:t>молекулы жидкости движутся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700808"/>
            <a:ext cx="8352928" cy="30963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185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b="1" u="sng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Диффузия</a:t>
            </a:r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явление, </a:t>
            </a:r>
          </a:p>
          <a:p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котором происходит</a:t>
            </a:r>
          </a:p>
          <a:p>
            <a:r>
              <a:rPr lang="ru-RU" sz="1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заимное проникновение</a:t>
            </a:r>
          </a:p>
          <a:p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молекул одного вещества</a:t>
            </a:r>
          </a:p>
          <a:p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между молекулами другого</a:t>
            </a:r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6432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Диффузия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 латинского глагола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«распространять»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420888"/>
            <a:ext cx="85440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происходит ли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диффузия в твердых телах?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66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Ey3X4POql9I/maxresdefault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352" y="2388093"/>
            <a:ext cx="7794595" cy="40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2906" y="1166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Опыт: </a:t>
            </a:r>
            <a:endParaRPr lang="ru-RU" dirty="0"/>
          </a:p>
          <a:p>
            <a:r>
              <a:rPr lang="ru-RU" dirty="0" smtClean="0"/>
              <a:t>Возьмите </a:t>
            </a:r>
            <a:r>
              <a:rPr lang="ru-RU" dirty="0"/>
              <a:t>два стакана – один с холодной, а другой с теплой водой, </a:t>
            </a:r>
            <a:r>
              <a:rPr lang="ru-RU" dirty="0" smtClean="0"/>
              <a:t>опустите в </a:t>
            </a:r>
            <a:r>
              <a:rPr lang="ru-RU" dirty="0"/>
              <a:t>них пакетики чая, </a:t>
            </a:r>
            <a:r>
              <a:rPr lang="ru-RU" dirty="0" smtClean="0"/>
              <a:t>пронаблюдайте </a:t>
            </a:r>
            <a:r>
              <a:rPr lang="ru-RU" dirty="0"/>
              <a:t>явление.  </a:t>
            </a:r>
            <a:endParaRPr lang="ru-RU" dirty="0" smtClean="0"/>
          </a:p>
          <a:p>
            <a:endParaRPr lang="ru-RU" dirty="0" smtClean="0"/>
          </a:p>
          <a:p>
            <a:r>
              <a:rPr lang="ru-RU" b="1" u="sng" dirty="0" smtClean="0"/>
              <a:t>Сделайте  </a:t>
            </a:r>
            <a:r>
              <a:rPr lang="ru-RU" b="1" u="sng" dirty="0"/>
              <a:t>вывод.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0941" y="178151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solidFill>
                  <a:srgbClr val="660066"/>
                </a:solidFill>
              </a:rPr>
              <a:t>Вывод: </a:t>
            </a:r>
            <a:r>
              <a:rPr lang="ru-RU" dirty="0" smtClean="0">
                <a:solidFill>
                  <a:srgbClr val="660066"/>
                </a:solidFill>
              </a:rPr>
              <a:t>скорость диффузии зависит от температуры, </a:t>
            </a:r>
          </a:p>
          <a:p>
            <a:r>
              <a:rPr lang="ru-RU" dirty="0" smtClean="0">
                <a:solidFill>
                  <a:srgbClr val="660066"/>
                </a:solidFill>
              </a:rPr>
              <a:t>чем выше температура, тем быстрее идет диффузия.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Учащиеся начальной школы проделали следующий опыт</a:t>
            </a:r>
            <a:r>
              <a:rPr lang="ru-RU" b="1" dirty="0"/>
              <a:t>: </a:t>
            </a:r>
            <a:endParaRPr lang="ru-RU" dirty="0"/>
          </a:p>
          <a:p>
            <a:r>
              <a:rPr lang="ru-RU" dirty="0"/>
              <a:t>Небольшое количество молока </a:t>
            </a:r>
            <a:r>
              <a:rPr lang="ru-RU" dirty="0" smtClean="0"/>
              <a:t>разбавили </a:t>
            </a:r>
            <a:r>
              <a:rPr lang="ru-RU" dirty="0"/>
              <a:t>водой. Капельку раствора </a:t>
            </a:r>
            <a:r>
              <a:rPr lang="ru-RU" dirty="0" smtClean="0"/>
              <a:t>поместили между </a:t>
            </a:r>
            <a:r>
              <a:rPr lang="ru-RU" dirty="0"/>
              <a:t>двумя предметными стеклами и </a:t>
            </a:r>
            <a:r>
              <a:rPr lang="ru-RU" dirty="0" smtClean="0"/>
              <a:t>рассмотрели в </a:t>
            </a:r>
            <a:r>
              <a:rPr lang="ru-RU" dirty="0"/>
              <a:t>микроскоп. </a:t>
            </a:r>
            <a:endParaRPr lang="ru-RU" dirty="0" smtClean="0"/>
          </a:p>
          <a:p>
            <a:endParaRPr lang="ru-RU" dirty="0"/>
          </a:p>
          <a:p>
            <a:r>
              <a:rPr lang="ru-RU" b="1" i="1" dirty="0">
                <a:solidFill>
                  <a:srgbClr val="660066"/>
                </a:solidFill>
              </a:rPr>
              <a:t>Что </a:t>
            </a:r>
            <a:r>
              <a:rPr lang="ru-RU" b="1" i="1" dirty="0" smtClean="0">
                <a:solidFill>
                  <a:srgbClr val="660066"/>
                </a:solidFill>
              </a:rPr>
              <a:t>они увидели</a:t>
            </a:r>
            <a:r>
              <a:rPr lang="ru-RU" b="1" i="1" dirty="0">
                <a:solidFill>
                  <a:srgbClr val="660066"/>
                </a:solidFill>
              </a:rPr>
              <a:t>? Как наблюдаемое явление можно объяснить</a:t>
            </a:r>
            <a:r>
              <a:rPr lang="ru-RU" b="1" i="1" dirty="0" smtClean="0">
                <a:solidFill>
                  <a:srgbClr val="660066"/>
                </a:solidFill>
              </a:rPr>
              <a:t>?</a:t>
            </a: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1026" name="Picture 2" descr="http://web-3.ru/data/articles/31958/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8768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xmbkxacdb7tv.cloudfront.net/dceebd93-5a5c-4e36-bbae-c3fcf7d32fa4/pic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582106" cy="554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900igr.net/datas/fizika/Razdel-molekuljarnaja-fizika/0011-011-Robert-Broun-V-1827-g.-Nabljudal-v-lupu-s-bolshim-uvelicheniem-za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5" y="404664"/>
            <a:ext cx="8740511" cy="55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499506"/>
            <a:ext cx="7632848" cy="1980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185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b="1" u="sng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Броуновское движение</a:t>
            </a:r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движение твердых частиц, </a:t>
            </a:r>
          </a:p>
          <a:p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находящихся в жидкости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7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637" b="14621"/>
          <a:stretch/>
        </p:blipFill>
        <p:spPr bwMode="auto">
          <a:xfrm>
            <a:off x="179512" y="1340768"/>
            <a:ext cx="89644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0098" y="1124744"/>
            <a:ext cx="61045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а  б  л  ю  д е   н  и  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125" y="1558898"/>
            <a:ext cx="48478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  е  м  о  к  р  и  т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37321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</a:t>
            </a:r>
            <a:r>
              <a:rPr lang="ru-RU" sz="2800" dirty="0" smtClean="0"/>
              <a:t>.  Кто назвал мельчайшие частицы вещества атомами</a:t>
            </a:r>
            <a:r>
              <a:rPr lang="ru-RU" sz="2800" dirty="0" smtClean="0">
                <a:latin typeface="Calibri"/>
              </a:rPr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26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humbs.dreamstime.com/z/silver-pen-blank-page-notebook-2315291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32656"/>
            <a:ext cx="861438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2427050"/>
            <a:ext cx="4062608" cy="1984866"/>
          </a:xfrm>
          <a:prstGeom prst="rect">
            <a:avLst/>
          </a:prstGeom>
        </p:spPr>
        <p:txBody>
          <a:bodyPr wrap="square">
            <a:prstTxWarp prst="textCascadeDown">
              <a:avLst/>
            </a:prstTxWarp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Д/з - § 9-10 </a:t>
            </a:r>
          </a:p>
        </p:txBody>
      </p:sp>
    </p:spTree>
    <p:extLst>
      <p:ext uri="{BB962C8B-B14F-4D97-AF65-F5344CB8AC3E}">
        <p14:creationId xmlns:p14="http://schemas.microsoft.com/office/powerpoint/2010/main" val="35228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iubavyshka.ru/_ph/17/2/15123807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24" y="76199"/>
            <a:ext cx="8834564" cy="66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5444" y="4941168"/>
            <a:ext cx="5044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6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637" b="14621"/>
          <a:stretch/>
        </p:blipFill>
        <p:spPr bwMode="auto">
          <a:xfrm>
            <a:off x="179512" y="1340768"/>
            <a:ext cx="89644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0098" y="1124744"/>
            <a:ext cx="61045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а  б  л  ю  д е   н  и  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125" y="1558898"/>
            <a:ext cx="48478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  е  м  о  к  р  и  т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7605" y="1993429"/>
            <a:ext cx="3552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и  з  и  к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37321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3</a:t>
            </a:r>
            <a:r>
              <a:rPr lang="ru-RU" sz="2800" dirty="0" smtClean="0"/>
              <a:t>.  Одна из основных наук о природе.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889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637" b="14621"/>
          <a:stretch/>
        </p:blipFill>
        <p:spPr bwMode="auto">
          <a:xfrm>
            <a:off x="179512" y="1340768"/>
            <a:ext cx="89644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0098" y="1124744"/>
            <a:ext cx="61045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а  б  л  ю  д е   н  и  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125" y="1558898"/>
            <a:ext cx="48478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  е  м  о  к  р  и  т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7605" y="1993429"/>
            <a:ext cx="3552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и  з  и  к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8293" y="2408927"/>
            <a:ext cx="5330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е  о  г  р  а  ф  и  я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37321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4</a:t>
            </a:r>
            <a:r>
              <a:rPr lang="ru-RU" sz="2800" dirty="0" smtClean="0"/>
              <a:t>.  Наука о природе, изучающая землю.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8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637" b="14621"/>
          <a:stretch/>
        </p:blipFill>
        <p:spPr bwMode="auto">
          <a:xfrm>
            <a:off x="179512" y="1340768"/>
            <a:ext cx="89644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0098" y="1124744"/>
            <a:ext cx="61045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а  б  л  ю  д е   н  и  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125" y="1558898"/>
            <a:ext cx="48478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  е  м  о  к  р  и  т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7605" y="1993429"/>
            <a:ext cx="3552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и  з  и  к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8293" y="2408927"/>
            <a:ext cx="5330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е  о  г  р  а  ф  и  я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7064" y="2831126"/>
            <a:ext cx="47644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о  л  е  к  у  л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37321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5</a:t>
            </a:r>
            <a:r>
              <a:rPr lang="ru-RU" sz="2800" dirty="0" smtClean="0"/>
              <a:t>.  Мельчайшая частица вещества, сохраняющая его свойства.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262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637" b="14621"/>
          <a:stretch/>
        </p:blipFill>
        <p:spPr bwMode="auto">
          <a:xfrm>
            <a:off x="179512" y="1340768"/>
            <a:ext cx="89644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0098" y="1124744"/>
            <a:ext cx="61045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а  б  л  ю  д е   н  и  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125" y="1558898"/>
            <a:ext cx="48478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  е  м  о  к  р  и  т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7605" y="1993429"/>
            <a:ext cx="3552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и  з  и  к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8293" y="2408927"/>
            <a:ext cx="5330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е  о  г  р  а  ф  и  я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7064" y="2831126"/>
            <a:ext cx="47644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о  л  е  к  у  л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0576" y="3262607"/>
            <a:ext cx="4714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е  н  з  у  р  к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537321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6</a:t>
            </a:r>
            <a:r>
              <a:rPr lang="ru-RU" sz="2800" dirty="0" smtClean="0"/>
              <a:t>.  Прибор для измерения объема жидкости.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16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637" b="14621"/>
          <a:stretch/>
        </p:blipFill>
        <p:spPr bwMode="auto">
          <a:xfrm>
            <a:off x="179512" y="1340768"/>
            <a:ext cx="89644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0098" y="1124744"/>
            <a:ext cx="61045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а  б  л  ю  д е   н  и  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125" y="1558898"/>
            <a:ext cx="48478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  е  м  о  к  р  и  т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7605" y="1993429"/>
            <a:ext cx="3552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и  з  и  к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8293" y="2408927"/>
            <a:ext cx="5330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е  о  г  р  а  ф  и  я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7064" y="2831126"/>
            <a:ext cx="47644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о  л  е  к  у  л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0576" y="3262607"/>
            <a:ext cx="4714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е  н  з  у  р  к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99515" y="3711353"/>
            <a:ext cx="29658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л  и  н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537321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sz="2800" dirty="0" smtClean="0"/>
              <a:t>.  Физическая величина, измеряемая в метрах.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48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637" b="14621"/>
          <a:stretch/>
        </p:blipFill>
        <p:spPr bwMode="auto">
          <a:xfrm>
            <a:off x="179512" y="1340768"/>
            <a:ext cx="89644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0098" y="1124744"/>
            <a:ext cx="61045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а  б  л  ю  д е   н  и  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8125" y="1558898"/>
            <a:ext cx="48478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  е  м  о  к  р  и  т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7605" y="1993429"/>
            <a:ext cx="3552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и  з  и  к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8293" y="2408927"/>
            <a:ext cx="5330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е  о  г  р  а  ф  и  я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7064" y="2831126"/>
            <a:ext cx="47644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о  л  е  к  у  л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0576" y="3262607"/>
            <a:ext cx="4714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е  н  з  у  р  к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99515" y="3711353"/>
            <a:ext cx="29658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л  и  н  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96045" y="4172640"/>
            <a:ext cx="40895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в  л  е  н  и  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537321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8.  Изменение, происходящее с веществом или телом в окружающем мире.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2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7110" y="2276872"/>
            <a:ext cx="7196522" cy="1938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Диффузия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85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580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2016-03-30T05:29:52Z</dcterms:created>
  <dcterms:modified xsi:type="dcterms:W3CDTF">2017-03-09T09:45:07Z</dcterms:modified>
</cp:coreProperties>
</file>