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28E0B-4701-420C-8A24-976DF989D09C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39F7AE4-EAD2-4C13-A5C0-D19B1A3951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E91BB7-7B66-476D-899D-672F122BFCF1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0A83-6576-4C01-B454-F354D3303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574C8D-D5FA-48CA-A59B-D057E352F041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C0D2E-2991-4692-9F5F-7E815A16F9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58C46-4B35-4E95-9849-36F4BCF943EE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213C5CA-7EE0-4826-8D75-EA3DED5A53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BB894-F6BC-44F4-89B6-F79998739C4B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095ED-F583-49EA-8043-76C4F5F5EB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CEF87-7735-4942-AF0F-B35A9B4DEA41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E93DB-3187-400B-B5B1-6FB617AD8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605713-6B64-47D3-BE17-4420420989BB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543AACDC-B6E8-474D-A8F0-5D3862A5BA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2A3EF8-6815-4643-B247-0A29E2212F0D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C3218-1063-4A38-8238-BF1DA8C26C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6B5C-9435-4F71-A3B4-FB5CA75BB0CF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CB9D7-28C2-4ACB-877C-B16176B9E2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61D89B-C19D-4B22-866C-4836007E3A03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77A4D-F086-409A-8847-989934C416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BF24D-B909-450B-9D32-C1EA3AF6327C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757F0-356A-487D-ACF9-BB7F80F82F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E054C78-8806-4B0A-9492-EF3948F9ECBA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CF40A36-3237-448E-96B0-38105DC8AA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Источники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фразеологизмов.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класс.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Загляни в словарь.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8.</a:t>
            </a:r>
            <a:r>
              <a:rPr lang="ru-RU" dirty="0" smtClean="0"/>
              <a:t> Допишите  фразеологизмы:</a:t>
            </a:r>
          </a:p>
          <a:p>
            <a:pPr>
              <a:buNone/>
            </a:pPr>
            <a:endParaRPr lang="ru-RU" sz="1500" dirty="0" smtClean="0"/>
          </a:p>
          <a:p>
            <a:pPr>
              <a:buNone/>
            </a:pPr>
            <a:r>
              <a:rPr lang="ru-RU" dirty="0" smtClean="0"/>
              <a:t> дрожит …</a:t>
            </a:r>
            <a:r>
              <a:rPr lang="ru-RU" i="1" dirty="0" smtClean="0"/>
              <a:t>; </a:t>
            </a:r>
          </a:p>
          <a:p>
            <a:pPr>
              <a:buNone/>
            </a:pPr>
            <a:r>
              <a:rPr lang="ru-RU" dirty="0" smtClean="0"/>
              <a:t>надулся </a:t>
            </a:r>
            <a:r>
              <a:rPr lang="ru-RU" i="1" dirty="0" smtClean="0"/>
              <a:t>…; </a:t>
            </a:r>
          </a:p>
          <a:p>
            <a:pPr>
              <a:buNone/>
            </a:pPr>
            <a:r>
              <a:rPr lang="ru-RU" dirty="0" smtClean="0"/>
              <a:t>кататься </a:t>
            </a:r>
            <a:r>
              <a:rPr lang="ru-RU" i="1" dirty="0" smtClean="0"/>
              <a:t>…; </a:t>
            </a:r>
          </a:p>
          <a:p>
            <a:pPr>
              <a:buNone/>
            </a:pPr>
            <a:r>
              <a:rPr lang="ru-RU" dirty="0" smtClean="0"/>
              <a:t>путеводная </a:t>
            </a:r>
            <a:r>
              <a:rPr lang="ru-RU" i="1" dirty="0" smtClean="0"/>
              <a:t>…; </a:t>
            </a:r>
          </a:p>
          <a:p>
            <a:pPr>
              <a:buNone/>
            </a:pPr>
            <a:r>
              <a:rPr lang="ru-RU" dirty="0" smtClean="0"/>
              <a:t>вариться </a:t>
            </a:r>
            <a:r>
              <a:rPr lang="ru-RU" i="1" dirty="0" smtClean="0"/>
              <a:t>…; </a:t>
            </a:r>
          </a:p>
          <a:p>
            <a:pPr>
              <a:buNone/>
            </a:pPr>
            <a:r>
              <a:rPr lang="ru-RU" dirty="0" smtClean="0"/>
              <a:t>втирать </a:t>
            </a:r>
            <a:r>
              <a:rPr lang="ru-RU" i="1" dirty="0" smtClean="0"/>
              <a:t>…; </a:t>
            </a:r>
          </a:p>
          <a:p>
            <a:pPr>
              <a:buNone/>
            </a:pPr>
            <a:r>
              <a:rPr lang="ru-RU" dirty="0" smtClean="0"/>
              <a:t>кривить </a:t>
            </a:r>
            <a:r>
              <a:rPr lang="ru-RU" i="1" dirty="0" smtClean="0"/>
              <a:t>…;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dirty="0" smtClean="0"/>
              <a:t>первая </a:t>
            </a:r>
            <a:r>
              <a:rPr lang="ru-RU" i="1" dirty="0" smtClean="0"/>
              <a:t>…; </a:t>
            </a:r>
          </a:p>
          <a:p>
            <a:pPr>
              <a:buNone/>
            </a:pPr>
            <a:r>
              <a:rPr lang="ru-RU" dirty="0" smtClean="0"/>
              <a:t>стреляный </a:t>
            </a:r>
            <a:r>
              <a:rPr lang="ru-RU" i="1" dirty="0" smtClean="0"/>
              <a:t>…;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143116"/>
            <a:ext cx="4343400" cy="41814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мокрая …</a:t>
            </a:r>
            <a:r>
              <a:rPr lang="ru-RU" i="1" dirty="0" smtClean="0"/>
              <a:t>; </a:t>
            </a:r>
          </a:p>
          <a:p>
            <a:pPr>
              <a:buNone/>
            </a:pPr>
            <a:r>
              <a:rPr lang="ru-RU" dirty="0" smtClean="0"/>
              <a:t>умирающий …;</a:t>
            </a:r>
          </a:p>
          <a:p>
            <a:pPr>
              <a:buNone/>
            </a:pPr>
            <a:r>
              <a:rPr lang="ru-RU" dirty="0" smtClean="0"/>
              <a:t> белая </a:t>
            </a:r>
            <a:r>
              <a:rPr lang="ru-RU" i="1" dirty="0" smtClean="0"/>
              <a:t>…;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кануть </a:t>
            </a:r>
            <a:r>
              <a:rPr lang="ru-RU" i="1" dirty="0" smtClean="0"/>
              <a:t>…; </a:t>
            </a:r>
          </a:p>
          <a:p>
            <a:pPr>
              <a:buNone/>
            </a:pPr>
            <a:r>
              <a:rPr lang="ru-RU" dirty="0" smtClean="0"/>
              <a:t>скрепя …</a:t>
            </a:r>
            <a:r>
              <a:rPr lang="ru-RU" i="1" dirty="0" smtClean="0"/>
              <a:t>; </a:t>
            </a:r>
          </a:p>
          <a:p>
            <a:pPr>
              <a:buNone/>
            </a:pPr>
            <a:r>
              <a:rPr lang="ru-RU" dirty="0" smtClean="0"/>
              <a:t>до мозга …</a:t>
            </a:r>
            <a:r>
              <a:rPr lang="ru-RU" i="1" dirty="0" smtClean="0"/>
              <a:t>;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dirty="0" smtClean="0"/>
              <a:t>ни к селу …</a:t>
            </a:r>
            <a:r>
              <a:rPr lang="ru-RU" i="1" dirty="0" smtClean="0"/>
              <a:t>;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dirty="0" smtClean="0"/>
              <a:t>закадычный </a:t>
            </a:r>
            <a:r>
              <a:rPr lang="ru-RU" i="1" dirty="0" smtClean="0"/>
              <a:t>…;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dirty="0" smtClean="0"/>
              <a:t>страдная </a:t>
            </a:r>
            <a:r>
              <a:rPr lang="ru-RU" i="1" dirty="0" smtClean="0"/>
              <a:t>…;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dirty="0" smtClean="0"/>
              <a:t>угрызения </a:t>
            </a:r>
            <a:r>
              <a:rPr lang="ru-RU" i="1" dirty="0" smtClean="0"/>
              <a:t>…          .</a:t>
            </a:r>
            <a:endParaRPr lang="ru-RU" dirty="0"/>
          </a:p>
        </p:txBody>
      </p:sp>
      <p:sp>
        <p:nvSpPr>
          <p:cNvPr id="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165850"/>
            <a:ext cx="1008062" cy="431800"/>
          </a:xfrm>
          <a:prstGeom prst="actionButtonForwardNext">
            <a:avLst/>
          </a:prstGeom>
          <a:gradFill rotWithShape="1">
            <a:gsLst>
              <a:gs pos="0">
                <a:srgbClr val="00CC99"/>
              </a:gs>
              <a:gs pos="100000">
                <a:srgbClr val="005E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200" b="1">
              <a:solidFill>
                <a:srgbClr val="00FF99"/>
              </a:solidFill>
              <a:latin typeface="Cranberry Cyr" pitchFamily="2" charset="0"/>
            </a:endParaRPr>
          </a:p>
        </p:txBody>
      </p:sp>
      <p:pic>
        <p:nvPicPr>
          <p:cNvPr id="27649" name="Picture 1" descr="E:\Documents\Desktop\9807bb3ecaf3cdbabd2da4ec114f55d7_i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0"/>
            <a:ext cx="3143240" cy="1928802"/>
          </a:xfrm>
          <a:prstGeom prst="rect">
            <a:avLst/>
          </a:prstGeom>
          <a:noFill/>
        </p:spPr>
      </p:pic>
      <p:pic>
        <p:nvPicPr>
          <p:cNvPr id="27650" name="Picture 2" descr="E:\Documents\Desktop\322728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8399" y="2428868"/>
            <a:ext cx="1906352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70" decel="100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770" decel="100000"/>
                                        <p:tgtEl>
                                          <p:spTgt spid="276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3" dur="77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Загляни в словарь.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9. Выясните значение и источники заимствованных фразеологизмов </a:t>
            </a:r>
          </a:p>
          <a:p>
            <a:pPr>
              <a:buNone/>
            </a:pPr>
            <a:r>
              <a:rPr lang="ru-RU" dirty="0" smtClean="0"/>
              <a:t>   1) Смотреть сквозь пальцы. </a:t>
            </a:r>
          </a:p>
          <a:p>
            <a:pPr>
              <a:buNone/>
            </a:pPr>
            <a:r>
              <a:rPr lang="ru-RU" dirty="0" smtClean="0"/>
              <a:t>       Откладывать в долгий ящик. </a:t>
            </a:r>
          </a:p>
          <a:p>
            <a:pPr>
              <a:buNone/>
            </a:pPr>
            <a:r>
              <a:rPr lang="ru-RU" dirty="0" smtClean="0"/>
              <a:t>   2) Не в своей тарелке.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</a:t>
            </a:r>
            <a:r>
              <a:rPr lang="ru-RU" dirty="0" smtClean="0"/>
              <a:t>С высоты птичьего полёта</a:t>
            </a:r>
            <a:r>
              <a:rPr lang="ru-RU" b="1" dirty="0" smtClean="0"/>
              <a:t> </a:t>
            </a:r>
            <a:r>
              <a:rPr lang="ru-RU" i="1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165850"/>
            <a:ext cx="1008062" cy="431800"/>
          </a:xfrm>
          <a:prstGeom prst="actionButtonForwardNext">
            <a:avLst/>
          </a:prstGeom>
          <a:gradFill rotWithShape="1">
            <a:gsLst>
              <a:gs pos="0">
                <a:srgbClr val="00CC99"/>
              </a:gs>
              <a:gs pos="100000">
                <a:srgbClr val="005E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200" b="1">
              <a:solidFill>
                <a:srgbClr val="00FF99"/>
              </a:solidFill>
              <a:latin typeface="Cranberry Cyr" pitchFamily="2" charset="0"/>
            </a:endParaRPr>
          </a:p>
        </p:txBody>
      </p:sp>
      <p:pic>
        <p:nvPicPr>
          <p:cNvPr id="26625" name="Picture 1" descr="E:\Documents\Desktop\i_02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447238"/>
            <a:ext cx="4619620" cy="2606785"/>
          </a:xfrm>
          <a:prstGeom prst="rect">
            <a:avLst/>
          </a:prstGeom>
          <a:noFill/>
        </p:spPr>
      </p:pic>
      <p:pic>
        <p:nvPicPr>
          <p:cNvPr id="26626" name="Picture 2" descr="E:\Documents\Desktop\0014-008-Otkladyvat-v-dolgij-jaschi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786322"/>
            <a:ext cx="3143272" cy="20716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500198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</a:rPr>
              <a:t>Откуда к нам пришли </a:t>
            </a:r>
          </a:p>
          <a:p>
            <a:pPr algn="ctr"/>
            <a:r>
              <a:rPr lang="ru-RU" sz="4800" b="1" dirty="0" smtClean="0">
                <a:solidFill>
                  <a:srgbClr val="FFC000"/>
                </a:solidFill>
              </a:rPr>
              <a:t>фразеологизмы?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28794" y="1857364"/>
            <a:ext cx="4643470" cy="500067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 smtClean="0"/>
              <a:t>ИСКОННО РУССКИЕ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428868"/>
            <a:ext cx="4857784" cy="571504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История нашей Родины,  обычаи наших предков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3214686"/>
            <a:ext cx="4857784" cy="642942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Устное народное творчество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4071942"/>
            <a:ext cx="4857784" cy="785818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Крылатые фразы из литературных произведений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5143512"/>
            <a:ext cx="4857784" cy="642942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Русские  ремесла (профессии)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500198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</a:rPr>
              <a:t>Откуда к нам пришли </a:t>
            </a:r>
          </a:p>
          <a:p>
            <a:pPr algn="ctr"/>
            <a:r>
              <a:rPr lang="ru-RU" sz="4800" b="1" dirty="0" smtClean="0">
                <a:solidFill>
                  <a:srgbClr val="FFC000"/>
                </a:solidFill>
              </a:rPr>
              <a:t>фразеологизмы?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643174" y="1857364"/>
            <a:ext cx="3786214" cy="71438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       ЗАИМСТВОВАННЫЕ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2714620"/>
            <a:ext cx="3714776" cy="571504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Мифы Древней Греции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3500438"/>
            <a:ext cx="3714776" cy="1000132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Библия ( Ветхий Завет- древнееврейский;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Новый Завет – греческий)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4857760"/>
            <a:ext cx="3714776" cy="571504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Иностранные языки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dirty="0" smtClean="0"/>
              <a:t> «Словарь - это вся Вселенная в алфавитном порядке». Анатоль Франс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Творческое задание (дифференцированное).</a:t>
            </a:r>
          </a:p>
          <a:p>
            <a:r>
              <a:rPr lang="ru-RU" dirty="0" smtClean="0"/>
              <a:t>1. Написать новый  рассказ о приключениях </a:t>
            </a:r>
            <a:r>
              <a:rPr lang="ru-RU" dirty="0" err="1" smtClean="0"/>
              <a:t>Ошибкина</a:t>
            </a:r>
            <a:r>
              <a:rPr lang="ru-RU" dirty="0" smtClean="0"/>
              <a:t>, используя фразеологизмы. </a:t>
            </a:r>
          </a:p>
          <a:p>
            <a:r>
              <a:rPr lang="ru-RU" dirty="0" smtClean="0"/>
              <a:t>2. Сочинение-размышление о роли словарей в жизни людей ( в качестве эпиграфа можно взять слова Анатоля Франса).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выполнена </a:t>
            </a:r>
            <a:br>
              <a:rPr lang="ru-RU" dirty="0" smtClean="0"/>
            </a:br>
            <a:r>
              <a:rPr lang="ru-RU" sz="1800" dirty="0" smtClean="0"/>
              <a:t>учителем русского языка и литературы</a:t>
            </a:r>
            <a:br>
              <a:rPr lang="ru-RU" sz="1800" dirty="0" smtClean="0"/>
            </a:br>
            <a:r>
              <a:rPr lang="ru-RU" sz="1800" dirty="0" err="1" smtClean="0"/>
              <a:t>Чемаевой</a:t>
            </a:r>
            <a:r>
              <a:rPr lang="ru-RU" sz="1800" dirty="0" smtClean="0"/>
              <a:t> Светланой Ивановной.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Выберите поле и номер задания.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3" y="1571612"/>
          <a:ext cx="8758239" cy="4429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413"/>
                <a:gridCol w="2919413"/>
                <a:gridCol w="2919413"/>
              </a:tblGrid>
              <a:tr h="1476385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FF0000"/>
                          </a:solidFill>
                          <a:hlinkClick r:id="rId3" action="ppaction://hlinksldjump"/>
                        </a:rPr>
                        <a:t>1</a:t>
                      </a:r>
                      <a:endParaRPr lang="ru-RU" sz="7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FF0000"/>
                          </a:solidFill>
                          <a:hlinkClick r:id="rId4" action="ppaction://hlinksldjump"/>
                        </a:rPr>
                        <a:t>2</a:t>
                      </a:r>
                      <a:endParaRPr lang="ru-RU" sz="7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FF0000"/>
                          </a:solidFill>
                          <a:hlinkClick r:id="rId5" action="ppaction://hlinksldjump"/>
                        </a:rPr>
                        <a:t>3</a:t>
                      </a:r>
                      <a:endParaRPr lang="ru-RU" sz="7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476385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0000"/>
                          </a:solidFill>
                          <a:hlinkClick r:id="rId6" action="ppaction://hlinksldjump"/>
                        </a:rPr>
                        <a:t>4</a:t>
                      </a:r>
                      <a:endParaRPr lang="ru-RU" sz="7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0000"/>
                          </a:solidFill>
                          <a:hlinkClick r:id="rId7" action="ppaction://hlinksldjump"/>
                        </a:rPr>
                        <a:t>5</a:t>
                      </a:r>
                      <a:endParaRPr lang="ru-RU" sz="7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0000"/>
                          </a:solidFill>
                          <a:hlinkClick r:id="rId8" action="ppaction://hlinksldjump"/>
                        </a:rPr>
                        <a:t>6</a:t>
                      </a:r>
                      <a:endParaRPr lang="ru-RU" sz="7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476385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0000"/>
                          </a:solidFill>
                          <a:hlinkClick r:id="rId9" action="ppaction://hlinksldjump"/>
                        </a:rPr>
                        <a:t>7</a:t>
                      </a:r>
                      <a:endParaRPr lang="ru-RU" sz="7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i="0" dirty="0" smtClean="0">
                          <a:solidFill>
                            <a:srgbClr val="FF0000"/>
                          </a:solidFill>
                          <a:hlinkClick r:id="rId10" action="ppaction://hlinksldjump"/>
                        </a:rPr>
                        <a:t>8</a:t>
                      </a:r>
                      <a:endParaRPr lang="ru-RU" sz="7200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0000"/>
                          </a:solidFill>
                          <a:hlinkClick r:id="rId11" action="ppaction://hlinksldjump"/>
                        </a:rPr>
                        <a:t>9</a:t>
                      </a:r>
                      <a:endParaRPr lang="ru-RU" sz="7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" name="AutoShape 6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165850"/>
            <a:ext cx="1008062" cy="431800"/>
          </a:xfrm>
          <a:prstGeom prst="actionButtonForwardNext">
            <a:avLst/>
          </a:prstGeom>
          <a:gradFill rotWithShape="1">
            <a:gsLst>
              <a:gs pos="0">
                <a:srgbClr val="00CC99"/>
              </a:gs>
              <a:gs pos="100000">
                <a:srgbClr val="005E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200" b="1">
              <a:solidFill>
                <a:srgbClr val="00FF99"/>
              </a:solidFill>
              <a:latin typeface="Cranberry Cyr" pitchFamily="2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Загляни в словарь.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1.  </a:t>
            </a:r>
            <a:r>
              <a:rPr lang="ru-RU" dirty="0" smtClean="0"/>
              <a:t>Откуда пришли такие выражения, как </a:t>
            </a:r>
            <a:r>
              <a:rPr lang="ru-RU" b="1" i="1" dirty="0" smtClean="0"/>
              <a:t>телячий восторг, проглотить пилюлю, играть роль, привести к одному знаменателю, тяжёлая артиллерия, по щучьему велению, а воз и ныне там.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165850"/>
            <a:ext cx="1008062" cy="431800"/>
          </a:xfrm>
          <a:prstGeom prst="actionButtonForwardNext">
            <a:avLst/>
          </a:prstGeom>
          <a:gradFill rotWithShape="1">
            <a:gsLst>
              <a:gs pos="0">
                <a:srgbClr val="00CC99"/>
              </a:gs>
              <a:gs pos="100000">
                <a:srgbClr val="005E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200" b="1">
              <a:solidFill>
                <a:srgbClr val="00FF99"/>
              </a:solidFill>
              <a:latin typeface="Cranberry Cyr" pitchFamily="2" charset="0"/>
            </a:endParaRPr>
          </a:p>
        </p:txBody>
      </p:sp>
      <p:pic>
        <p:nvPicPr>
          <p:cNvPr id="34817" name="Picture 1" descr="E:\Documents\Desktop\hello_html_m58fa3ff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000636"/>
            <a:ext cx="5000660" cy="1857364"/>
          </a:xfrm>
          <a:prstGeom prst="rect">
            <a:avLst/>
          </a:prstGeom>
          <a:noFill/>
        </p:spPr>
      </p:pic>
      <p:pic>
        <p:nvPicPr>
          <p:cNvPr id="34818" name="Picture 2" descr="E:\Documents\Desktop\1261851000vzyat0_sebya_vru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071942"/>
            <a:ext cx="1712903" cy="2617974"/>
          </a:xfrm>
          <a:prstGeom prst="rect">
            <a:avLst/>
          </a:prstGeom>
          <a:noFill/>
        </p:spPr>
      </p:pic>
      <p:pic>
        <p:nvPicPr>
          <p:cNvPr id="34819" name="Picture 3" descr="E:\Documents\Desktop\4422696f09ee659e07792ab7d1fc735d_i-7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4071942"/>
            <a:ext cx="1285884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2.  </a:t>
            </a:r>
            <a:r>
              <a:rPr lang="ru-RU" dirty="0" smtClean="0"/>
              <a:t>Назовите 5 фразеологизмов, пришедших из сказок.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165850"/>
            <a:ext cx="1008062" cy="431800"/>
          </a:xfrm>
          <a:prstGeom prst="actionButtonForwardNext">
            <a:avLst/>
          </a:prstGeom>
          <a:gradFill rotWithShape="1">
            <a:gsLst>
              <a:gs pos="0">
                <a:srgbClr val="00CC99"/>
              </a:gs>
              <a:gs pos="100000">
                <a:srgbClr val="005E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200" b="1">
              <a:solidFill>
                <a:srgbClr val="00FF99"/>
              </a:solidFill>
              <a:latin typeface="Cranberry Cyr" pitchFamily="2" charset="0"/>
            </a:endParaRPr>
          </a:p>
        </p:txBody>
      </p:sp>
      <p:pic>
        <p:nvPicPr>
          <p:cNvPr id="33793" name="Picture 1" descr="E:\Documents\Desktop\45252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643182"/>
            <a:ext cx="4665640" cy="3316263"/>
          </a:xfrm>
          <a:prstGeom prst="rect">
            <a:avLst/>
          </a:prstGeom>
          <a:noFill/>
        </p:spPr>
      </p:pic>
      <p:pic>
        <p:nvPicPr>
          <p:cNvPr id="33794" name="Picture 2" descr="E:\Documents\Desktop\Знатоки сказо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500306"/>
            <a:ext cx="3679884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3.  </a:t>
            </a:r>
            <a:r>
              <a:rPr lang="ru-RU" dirty="0" smtClean="0"/>
              <a:t>Назовите пять «крылатых» выражений  из басен Крылова.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165850"/>
            <a:ext cx="1008062" cy="431800"/>
          </a:xfrm>
          <a:prstGeom prst="actionButtonForwardNext">
            <a:avLst/>
          </a:prstGeom>
          <a:gradFill rotWithShape="1">
            <a:gsLst>
              <a:gs pos="0">
                <a:srgbClr val="00CC99"/>
              </a:gs>
              <a:gs pos="100000">
                <a:srgbClr val="005E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200" b="1">
              <a:solidFill>
                <a:srgbClr val="00FF99"/>
              </a:solidFill>
              <a:latin typeface="Cranberry Cyr" pitchFamily="2" charset="0"/>
            </a:endParaRPr>
          </a:p>
        </p:txBody>
      </p:sp>
      <p:pic>
        <p:nvPicPr>
          <p:cNvPr id="32769" name="Picture 1" descr="E:\Documents\Desktop\5180168-1206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857496"/>
            <a:ext cx="2514600" cy="3486150"/>
          </a:xfrm>
          <a:prstGeom prst="rect">
            <a:avLst/>
          </a:prstGeom>
          <a:noFill/>
        </p:spPr>
      </p:pic>
      <p:pic>
        <p:nvPicPr>
          <p:cNvPr id="32770" name="Picture 2" descr="E:\Documents\Desktop\14440796630_70c14c7f9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571876"/>
            <a:ext cx="2226485" cy="3143272"/>
          </a:xfrm>
          <a:prstGeom prst="rect">
            <a:avLst/>
          </a:prstGeom>
          <a:noFill/>
        </p:spPr>
      </p:pic>
      <p:pic>
        <p:nvPicPr>
          <p:cNvPr id="32771" name="Picture 3" descr="E:\Documents\Desktop\46346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2357430"/>
            <a:ext cx="2179952" cy="29516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Загляни в словарь.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4</a:t>
            </a:r>
            <a:r>
              <a:rPr lang="ru-RU" dirty="0" smtClean="0"/>
              <a:t>. Выясните с помощью фразеологического словаря источники заимствованных фразеологизмов:</a:t>
            </a:r>
            <a:r>
              <a:rPr lang="ru-RU" b="1" i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  </a:t>
            </a:r>
            <a:r>
              <a:rPr lang="ru-RU" i="1" dirty="0" smtClean="0"/>
              <a:t>1)</a:t>
            </a:r>
            <a:r>
              <a:rPr lang="ru-RU" dirty="0" smtClean="0"/>
              <a:t>На сон грядущий, т.е. перед сном; перед тем, как лечь спать.</a:t>
            </a:r>
            <a:br>
              <a:rPr lang="ru-RU" dirty="0" smtClean="0"/>
            </a:br>
            <a:r>
              <a:rPr lang="ru-RU" i="1" dirty="0" smtClean="0"/>
              <a:t>2)</a:t>
            </a:r>
            <a:r>
              <a:rPr lang="ru-RU" dirty="0" smtClean="0"/>
              <a:t>Глас вопиющего в пустыне –  призыв, который остается безо всякого ответа.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165850"/>
            <a:ext cx="1008062" cy="431800"/>
          </a:xfrm>
          <a:prstGeom prst="actionButtonForwardNext">
            <a:avLst/>
          </a:prstGeom>
          <a:gradFill rotWithShape="1">
            <a:gsLst>
              <a:gs pos="0">
                <a:srgbClr val="00CC99"/>
              </a:gs>
              <a:gs pos="100000">
                <a:srgbClr val="005E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200" b="1">
              <a:solidFill>
                <a:srgbClr val="00FF99"/>
              </a:solidFill>
              <a:latin typeface="Cranberry Cyr" pitchFamily="2" charset="0"/>
            </a:endParaRPr>
          </a:p>
        </p:txBody>
      </p:sp>
      <p:pic>
        <p:nvPicPr>
          <p:cNvPr id="31745" name="Picture 1" descr="E:\Documents\Desktop\Рисун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071546"/>
            <a:ext cx="3714776" cy="4786337"/>
          </a:xfrm>
          <a:prstGeom prst="rect">
            <a:avLst/>
          </a:prstGeom>
          <a:noFill/>
        </p:spPr>
      </p:pic>
      <p:pic>
        <p:nvPicPr>
          <p:cNvPr id="31746" name="Picture 2" descr="E:\Documents\Desktop\Рисунок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643050"/>
            <a:ext cx="4714908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Загляни в словарь.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5</a:t>
            </a:r>
            <a:r>
              <a:rPr lang="ru-RU" dirty="0" smtClean="0"/>
              <a:t>. Объясните  с помощью фразеологического словаря смысл выражений</a:t>
            </a:r>
            <a:r>
              <a:rPr lang="ru-RU" b="1" dirty="0" smtClean="0"/>
              <a:t>: </a:t>
            </a:r>
            <a:r>
              <a:rPr lang="ru-RU" b="1" i="1" dirty="0" smtClean="0"/>
              <a:t>поставить точку над </a:t>
            </a:r>
            <a:r>
              <a:rPr lang="en-US" b="1" i="1" dirty="0" smtClean="0"/>
              <a:t>I</a:t>
            </a:r>
            <a:r>
              <a:rPr lang="ru-RU" b="1" dirty="0" smtClean="0"/>
              <a:t>, </a:t>
            </a:r>
            <a:r>
              <a:rPr lang="ru-RU" b="1" i="1" dirty="0" smtClean="0"/>
              <a:t> Прометеев огонь, семь чудес света.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165850"/>
            <a:ext cx="1008062" cy="431800"/>
          </a:xfrm>
          <a:prstGeom prst="actionButtonForwardNext">
            <a:avLst/>
          </a:prstGeom>
          <a:gradFill rotWithShape="1">
            <a:gsLst>
              <a:gs pos="0">
                <a:srgbClr val="00CC99"/>
              </a:gs>
              <a:gs pos="100000">
                <a:srgbClr val="005E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200" b="1">
              <a:solidFill>
                <a:srgbClr val="00FF99"/>
              </a:solidFill>
              <a:latin typeface="Cranberry Cyr" pitchFamily="2" charset="0"/>
            </a:endParaRPr>
          </a:p>
        </p:txBody>
      </p:sp>
      <p:pic>
        <p:nvPicPr>
          <p:cNvPr id="30721" name="Picture 1" descr="E:\Documents\Desktop\68ca7098e157e07440fd7c5a2583c459_i-39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643314"/>
            <a:ext cx="2824539" cy="2855923"/>
          </a:xfrm>
          <a:prstGeom prst="rect">
            <a:avLst/>
          </a:prstGeom>
          <a:noFill/>
        </p:spPr>
      </p:pic>
      <p:pic>
        <p:nvPicPr>
          <p:cNvPr id="30722" name="Picture 2" descr="E:\Documents\Desktop\img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3643314"/>
            <a:ext cx="3854448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6.</a:t>
            </a:r>
            <a:r>
              <a:rPr lang="ru-RU" dirty="0" smtClean="0"/>
              <a:t> Подберите синонимы к следующим выражениям: </a:t>
            </a:r>
          </a:p>
          <a:p>
            <a:pPr>
              <a:buNone/>
            </a:pPr>
            <a:r>
              <a:rPr lang="ru-RU" i="1" dirty="0" smtClean="0"/>
              <a:t>     а) сесть в калошу;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б) ломать голову;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в) хватать на лету; </a:t>
            </a:r>
          </a:p>
          <a:p>
            <a:pPr>
              <a:buNone/>
            </a:pPr>
            <a:r>
              <a:rPr lang="ru-RU" i="1" dirty="0" smtClean="0"/>
              <a:t>    г) без сучка, без задоринки.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Каковы источники  этих фразеологизмов?</a:t>
            </a:r>
            <a:endParaRPr lang="ru-RU" dirty="0"/>
          </a:p>
        </p:txBody>
      </p:sp>
      <p:sp>
        <p:nvSpPr>
          <p:cNvPr id="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165850"/>
            <a:ext cx="1008062" cy="431800"/>
          </a:xfrm>
          <a:prstGeom prst="actionButtonForwardNext">
            <a:avLst/>
          </a:prstGeom>
          <a:gradFill rotWithShape="1">
            <a:gsLst>
              <a:gs pos="0">
                <a:srgbClr val="00CC99"/>
              </a:gs>
              <a:gs pos="100000">
                <a:srgbClr val="005E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200" b="1">
              <a:solidFill>
                <a:srgbClr val="00FF99"/>
              </a:solidFill>
              <a:latin typeface="Cranberry Cyr" pitchFamily="2" charset="0"/>
            </a:endParaRPr>
          </a:p>
        </p:txBody>
      </p:sp>
      <p:pic>
        <p:nvPicPr>
          <p:cNvPr id="29699" name="Picture 3" descr="E:\Documents\Desktop\2334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071678"/>
            <a:ext cx="2986089" cy="22062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93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93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93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93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  7. </a:t>
            </a:r>
            <a:r>
              <a:rPr lang="ru-RU" dirty="0" smtClean="0"/>
              <a:t>Приведите примеры фразеологизмов, образованных в наши дни.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165850"/>
            <a:ext cx="1008062" cy="431800"/>
          </a:xfrm>
          <a:prstGeom prst="actionButtonForwardNext">
            <a:avLst/>
          </a:prstGeom>
          <a:gradFill rotWithShape="1">
            <a:gsLst>
              <a:gs pos="0">
                <a:srgbClr val="00CC99"/>
              </a:gs>
              <a:gs pos="100000">
                <a:srgbClr val="005E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200" b="1">
              <a:solidFill>
                <a:srgbClr val="00FF99"/>
              </a:solidFill>
              <a:latin typeface="Cranberry Cyr" pitchFamily="2" charset="0"/>
            </a:endParaRPr>
          </a:p>
        </p:txBody>
      </p:sp>
      <p:pic>
        <p:nvPicPr>
          <p:cNvPr id="28675" name="Picture 3" descr="E:\Documents\Desktop\grinstreet_v4_600p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357562"/>
            <a:ext cx="4572032" cy="32461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172</TotalTime>
  <Words>377</Words>
  <Application>Microsoft Office PowerPoint</Application>
  <PresentationFormat>Экран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Выберите поле и номер задания.</vt:lpstr>
      <vt:lpstr>Загляни в словарь.</vt:lpstr>
      <vt:lpstr>Слайд 4</vt:lpstr>
      <vt:lpstr>Слайд 5</vt:lpstr>
      <vt:lpstr>Загляни в словарь.</vt:lpstr>
      <vt:lpstr>Загляни в словарь.</vt:lpstr>
      <vt:lpstr>Слайд 8</vt:lpstr>
      <vt:lpstr>Слайд 9</vt:lpstr>
      <vt:lpstr>Загляни в словарь.</vt:lpstr>
      <vt:lpstr>Загляни в словарь.</vt:lpstr>
      <vt:lpstr>Откуда к нам пришли  фразеологизмы?</vt:lpstr>
      <vt:lpstr>Откуда к нам пришли  фразеологизмы?</vt:lpstr>
      <vt:lpstr>Слайд 14</vt:lpstr>
      <vt:lpstr>Домашнее задание.</vt:lpstr>
      <vt:lpstr>Презентация выполнена  учителем русского языка и литературы Чемаевой Светланой Ивановной.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2016-04-10T12:40:39Z</dcterms:created>
  <dcterms:modified xsi:type="dcterms:W3CDTF">2017-03-13T08:59:43Z</dcterms:modified>
</cp:coreProperties>
</file>