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63" r:id="rId4"/>
    <p:sldId id="264" r:id="rId5"/>
    <p:sldId id="265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057" autoAdjust="0"/>
    <p:restoredTop sz="94660"/>
  </p:normalViewPr>
  <p:slideViewPr>
    <p:cSldViewPr>
      <p:cViewPr>
        <p:scale>
          <a:sx n="100" d="100"/>
          <a:sy n="100" d="100"/>
        </p:scale>
        <p:origin x="-2640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8E6EC-C741-4798-95F8-2CE540FF5E1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44831-2BA7-4EBD-BF0D-8A63F1DF1C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85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randomBar dir="vert"/>
    <p:sndAc>
      <p:stSnd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randomBar dir="vert"/>
    <p:sndAc>
      <p:stSnd>
        <p:snd r:embed="rId13" name="applause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3;&#1077;&#1085;&#1085;&#1072;&#1076;&#1080;&#1081;\Desktop\Horoshaya%20ritmika%20melodii%20-%20No%20stress%20na%20zvonok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7668344" cy="1659632"/>
          </a:xfrm>
        </p:spPr>
        <p:txBody>
          <a:bodyPr>
            <a:noAutofit/>
          </a:bodyPr>
          <a:lstStyle/>
          <a:p>
            <a:pPr algn="r"/>
            <a:r>
              <a:rPr lang="ru-RU" sz="1400" u="sng" dirty="0" smtClean="0">
                <a:solidFill>
                  <a:srgbClr val="002060"/>
                </a:solidFill>
              </a:rPr>
              <a:t>Руководители: </a:t>
            </a:r>
            <a:r>
              <a:rPr lang="ru-RU" sz="1400" u="sng" dirty="0" err="1" smtClean="0">
                <a:solidFill>
                  <a:srgbClr val="002060"/>
                </a:solidFill>
              </a:rPr>
              <a:t>Чердакли</a:t>
            </a:r>
            <a:r>
              <a:rPr lang="ru-RU" sz="1400" u="sng" dirty="0" smtClean="0">
                <a:solidFill>
                  <a:srgbClr val="002060"/>
                </a:solidFill>
              </a:rPr>
              <a:t> Л. Н. </a:t>
            </a:r>
          </a:p>
          <a:p>
            <a:pPr algn="r"/>
            <a:r>
              <a:rPr lang="ru-RU" sz="1400" u="sng" dirty="0" smtClean="0">
                <a:solidFill>
                  <a:srgbClr val="002060"/>
                </a:solidFill>
              </a:rPr>
              <a:t>Матвеева Е. В.</a:t>
            </a:r>
          </a:p>
          <a:p>
            <a:pPr algn="r"/>
            <a:endParaRPr lang="ru-RU" sz="1400" u="sng" dirty="0" smtClean="0">
              <a:solidFill>
                <a:srgbClr val="002060"/>
              </a:solidFill>
            </a:endParaRPr>
          </a:p>
          <a:p>
            <a:pPr algn="r"/>
            <a:r>
              <a:rPr lang="ru-RU" sz="1400" u="sng" dirty="0" smtClean="0">
                <a:solidFill>
                  <a:srgbClr val="002060"/>
                </a:solidFill>
              </a:rPr>
              <a:t>Студенты, участвующие в проектной работе</a:t>
            </a:r>
            <a:r>
              <a:rPr lang="ru-RU" sz="1400" dirty="0" smtClean="0">
                <a:solidFill>
                  <a:srgbClr val="002060"/>
                </a:solidFill>
              </a:rPr>
              <a:t>:</a:t>
            </a:r>
          </a:p>
          <a:p>
            <a:pPr algn="r"/>
            <a:r>
              <a:rPr lang="ru-RU" sz="1400" dirty="0" smtClean="0">
                <a:solidFill>
                  <a:srgbClr val="002060"/>
                </a:solidFill>
              </a:rPr>
              <a:t>Орлов Олег, Синев Олег, Гвоздев Михаил, Сапаров Артем, </a:t>
            </a:r>
            <a:r>
              <a:rPr lang="ru-RU" sz="1400" dirty="0" err="1" smtClean="0">
                <a:solidFill>
                  <a:srgbClr val="002060"/>
                </a:solidFill>
              </a:rPr>
              <a:t>Тикунов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Артем, Левин Михаил, </a:t>
            </a:r>
            <a:r>
              <a:rPr lang="ru-RU" sz="1400" dirty="0" err="1" smtClean="0">
                <a:solidFill>
                  <a:srgbClr val="002060"/>
                </a:solidFill>
              </a:rPr>
              <a:t>Ранделиа</a:t>
            </a:r>
            <a:r>
              <a:rPr lang="ru-RU" sz="1400" dirty="0" smtClean="0">
                <a:solidFill>
                  <a:srgbClr val="002060"/>
                </a:solidFill>
              </a:rPr>
              <a:t> Дмитрий, Фролов Сергей, </a:t>
            </a:r>
            <a:r>
              <a:rPr lang="ru-RU" sz="1400" smtClean="0">
                <a:solidFill>
                  <a:srgbClr val="002060"/>
                </a:solidFill>
              </a:rPr>
              <a:t>Ватутин Михаил, и др.   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32656"/>
            <a:ext cx="8604448" cy="1077218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chemeClr val="accent4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Краткий справочный материал </a:t>
            </a:r>
          </a:p>
          <a:p>
            <a:pPr algn="ctr"/>
            <a:r>
              <a:rPr lang="ru-RU" sz="3200" b="1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chemeClr val="accent4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по математике для студентов 1 курса</a:t>
            </a:r>
            <a:endParaRPr lang="ru-RU" sz="3200" b="1" dirty="0"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  <a:solidFill>
                <a:schemeClr val="accent4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1484784"/>
            <a:ext cx="6516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</a:rPr>
              <a:t>(шпаргалка по теории и практике)</a:t>
            </a:r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61587" y="6211669"/>
            <a:ext cx="17363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2014 г.</a:t>
            </a:r>
            <a:endParaRPr lang="ru-RU" sz="3600" b="1" cap="none" spc="0" dirty="0">
              <a:ln w="11430">
                <a:solidFill>
                  <a:srgbClr val="00206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132856"/>
            <a:ext cx="3625875" cy="3600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9" name="Picture 9" descr="http://www.petrov-ui.ru/files/ss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916832"/>
            <a:ext cx="3960440" cy="2642357"/>
          </a:xfrm>
          <a:prstGeom prst="rect">
            <a:avLst/>
          </a:prstGeom>
          <a:noFill/>
        </p:spPr>
      </p:pic>
      <p:pic>
        <p:nvPicPr>
          <p:cNvPr id="18" name="Horoshaya ritmika melodii - No stress na zvono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4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0"/>
            <a:ext cx="81147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/>
              </a:rPr>
              <a:t>Мы расскажем</a:t>
            </a:r>
            <a:r>
              <a:rPr lang="ru-RU" sz="54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 вам </a:t>
            </a:r>
            <a:r>
              <a:rPr lang="ru-RU" sz="54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/>
              </a:rPr>
              <a:t>о</a:t>
            </a:r>
            <a:endParaRPr lang="ru-RU" sz="54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245916"/>
              </p:ext>
            </p:extLst>
          </p:nvPr>
        </p:nvGraphicFramePr>
        <p:xfrm>
          <a:off x="395536" y="1052736"/>
          <a:ext cx="7992888" cy="5974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6291"/>
                <a:gridCol w="2616291"/>
                <a:gridCol w="2760306"/>
              </a:tblGrid>
              <a:tr h="3883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cap="none" spc="0" dirty="0" smtClean="0">
                          <a:ln w="1905"/>
                          <a:solidFill>
                            <a:srgbClr val="00206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Проблемах:</a:t>
                      </a:r>
                      <a:endParaRPr lang="ru-RU" sz="2000" b="1" i="1" cap="none" spc="0" dirty="0" smtClean="0">
                        <a:ln w="1905"/>
                        <a:solidFill>
                          <a:srgbClr val="00206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cap="none" spc="0" dirty="0" smtClean="0">
                          <a:ln w="1905"/>
                          <a:solidFill>
                            <a:srgbClr val="7030A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Целях  проекта:</a:t>
                      </a:r>
                      <a:endParaRPr lang="ru-RU" sz="2000" i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Продукте</a:t>
                      </a:r>
                      <a:r>
                        <a:rPr lang="ru-RU" sz="1900" cap="none" spc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проекта</a:t>
                      </a:r>
                      <a:r>
                        <a:rPr lang="ru-RU" sz="19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:</a:t>
                      </a:r>
                      <a:endParaRPr lang="ru-RU" sz="19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228247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500" dirty="0" smtClean="0">
                          <a:solidFill>
                            <a:srgbClr val="002060"/>
                          </a:solidFill>
                        </a:rPr>
                        <a:t> Программа  по математике 1 курса очень насыщенная: изучаются разделы математики, которые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</a:rPr>
                        <a:t> включают основные темы: комплексные числа, корни, степени и логарифмы, стереометрию, основы тригонометрии и др.</a:t>
                      </a:r>
                      <a:endParaRPr lang="ru-RU" sz="15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ru-RU" sz="1500" dirty="0" smtClean="0">
                          <a:solidFill>
                            <a:srgbClr val="002060"/>
                          </a:solidFill>
                        </a:rPr>
                        <a:t>      Для слабоуспевающих студентов, для студентов, пропустивших  занятия, нет кратко изложенного теоретического материала с примерами решения типовых заданий, который помог бы им овладеть необходимыми знаниями, умениями и навыками по математике.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rgbClr val="7030A0"/>
                          </a:solidFill>
                        </a:rPr>
                        <a:t>Улучшить качества знаний по</a:t>
                      </a:r>
                      <a:r>
                        <a:rPr lang="ru-RU" sz="17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700" dirty="0" smtClean="0">
                          <a:solidFill>
                            <a:srgbClr val="7030A0"/>
                          </a:solidFill>
                        </a:rPr>
                        <a:t>математике у студентов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rgbClr val="7030A0"/>
                          </a:solidFill>
                        </a:rPr>
                        <a:t>с использованием краткого теоретического материала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rgbClr val="7030A0"/>
                          </a:solidFill>
                        </a:rPr>
                        <a:t>с примерами решения типовых заданий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rgbClr val="7030A0"/>
                          </a:solidFill>
                        </a:rPr>
                        <a:t>(т.е. «шпаргалки»)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7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«Шпаргалки» по всем основным темам математики 1 курса.</a:t>
                      </a:r>
                    </a:p>
                    <a:p>
                      <a:pPr algn="ctr"/>
                      <a:endParaRPr lang="ru-RU" sz="17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  В </a:t>
                      </a:r>
                      <a:r>
                        <a:rPr lang="en-US" sz="170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семестре</a:t>
                      </a:r>
                    </a:p>
                    <a:p>
                      <a:pPr algn="ctr"/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сделаны «шпаргалки» по 6</a:t>
                      </a:r>
                      <a:r>
                        <a:rPr lang="ru-RU" sz="1700" baseline="0" dirty="0" smtClean="0">
                          <a:solidFill>
                            <a:srgbClr val="FF0000"/>
                          </a:solidFill>
                        </a:rPr>
                        <a:t> основным</a:t>
                      </a:r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темам.</a:t>
                      </a:r>
                    </a:p>
                    <a:p>
                      <a:pPr algn="ctr"/>
                      <a:endParaRPr lang="ru-RU" sz="17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  Во </a:t>
                      </a:r>
                      <a:r>
                        <a:rPr lang="en-US" sz="1700" dirty="0" smtClean="0">
                          <a:solidFill>
                            <a:srgbClr val="FF0000"/>
                          </a:solidFill>
                        </a:rPr>
                        <a:t>II</a:t>
                      </a:r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семестре планируем подготовить</a:t>
                      </a:r>
                      <a:r>
                        <a:rPr lang="ru-RU" sz="17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«шпаргалки»</a:t>
                      </a:r>
                    </a:p>
                    <a:p>
                      <a:pPr algn="ctr"/>
                      <a:r>
                        <a:rPr lang="ru-RU" sz="1700" dirty="0" smtClean="0">
                          <a:solidFill>
                            <a:srgbClr val="FF0000"/>
                          </a:solidFill>
                        </a:rPr>
                        <a:t> по 5 темам.</a:t>
                      </a:r>
                      <a:endParaRPr lang="ru-RU" sz="17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>
                <a:solidFill>
                  <a:schemeClr val="accent2">
                    <a:lumMod val="50000"/>
                  </a:schemeClr>
                </a:solidFill>
              </a:rPr>
              <a:t>Как  мы  работали :</a:t>
            </a:r>
            <a:endParaRPr lang="ru-RU" sz="36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   </a:t>
            </a:r>
            <a:r>
              <a:rPr lang="ru-RU" sz="2000" u="sng" dirty="0" smtClean="0"/>
              <a:t>1 этап : </a:t>
            </a:r>
          </a:p>
          <a:p>
            <a:pPr algn="just">
              <a:buNone/>
            </a:pPr>
            <a:r>
              <a:rPr lang="ru-RU" sz="2000" i="1" dirty="0" smtClean="0"/>
              <a:t>   </a:t>
            </a:r>
            <a:r>
              <a:rPr lang="ru-RU" sz="2000" b="1" i="1" dirty="0" smtClean="0"/>
              <a:t>Организационный. </a:t>
            </a:r>
            <a:r>
              <a:rPr lang="ru-RU" sz="2000" dirty="0" smtClean="0"/>
              <a:t>Появилась проблема: отсутствие студентов по болезни, пробки на дорогах, спортивные сборы – студенты пропускают занятия, не получают необходимые знания. Что делать</a:t>
            </a:r>
            <a:r>
              <a:rPr lang="en-US" sz="2000" dirty="0" smtClean="0"/>
              <a:t>? </a:t>
            </a:r>
            <a:r>
              <a:rPr lang="ru-RU" sz="2000" dirty="0" smtClean="0"/>
              <a:t> Как им помочь</a:t>
            </a:r>
            <a:r>
              <a:rPr lang="en-US" sz="2000" dirty="0" smtClean="0"/>
              <a:t>?</a:t>
            </a:r>
            <a:r>
              <a:rPr lang="ru-RU" sz="2000" dirty="0" smtClean="0"/>
              <a:t> Решили принимать меры: сделать шпаргалки по каждой теме, но не простые, а такие, чтобы из них можно было узнать и формулы, и как решать задачи, и потренироваться самому решить аналогичные задания.</a:t>
            </a:r>
          </a:p>
          <a:p>
            <a:pPr algn="just">
              <a:buNone/>
            </a:pPr>
            <a:r>
              <a:rPr lang="ru-RU" sz="2000" dirty="0" smtClean="0"/>
              <a:t>  </a:t>
            </a:r>
            <a:r>
              <a:rPr lang="ru-RU" sz="2000" u="sng" dirty="0" smtClean="0"/>
              <a:t>2 этап :</a:t>
            </a:r>
          </a:p>
          <a:p>
            <a:pPr algn="just">
              <a:buNone/>
            </a:pPr>
            <a:r>
              <a:rPr lang="ru-RU" sz="2000" b="1" i="1" dirty="0" smtClean="0"/>
              <a:t>   Основной. </a:t>
            </a:r>
            <a:r>
              <a:rPr lang="ru-RU" sz="2000" dirty="0" smtClean="0"/>
              <a:t>После изучения каждой темы каждый из участников проектной группы составлял свою шпаргалку. После этого мы собирались, обсуждали идеи друг друга и разрабатывали окончательный вариант «шпаргалки» по теме. Восемь основных пройденных тем – и  восемь готовых шпаргалок !</a:t>
            </a:r>
            <a:endParaRPr lang="ru-RU" sz="2000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</a:rPr>
              <a:t>В  результате  работы  над  проектом  мы</a:t>
            </a:r>
            <a:endParaRPr lang="ru-RU" sz="25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487375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Систематизировали свои знания по каждой пройденной теме, выделяли главное в теоретической и практической части, анализировали   пройденный   материал;</a:t>
            </a:r>
          </a:p>
          <a:p>
            <a:pPr algn="just">
              <a:buNone/>
            </a:pPr>
            <a:r>
              <a:rPr lang="ru-RU" dirty="0" smtClean="0"/>
              <a:t>Совместно работали, творчески подходили           к   достижению   поставленной   цели;    </a:t>
            </a:r>
          </a:p>
          <a:p>
            <a:pPr algn="just">
              <a:buNone/>
            </a:pPr>
            <a:r>
              <a:rPr lang="ru-RU" dirty="0" smtClean="0"/>
              <a:t>Сделали шпаргалки по математике,                          с  помощью  которых  можно:</a:t>
            </a:r>
          </a:p>
          <a:p>
            <a:pPr algn="just">
              <a:buNone/>
            </a:pPr>
            <a:r>
              <a:rPr lang="ru-RU" dirty="0" smtClean="0"/>
              <a:t>   - самостоятельно освоить пропущенные темы; </a:t>
            </a:r>
          </a:p>
          <a:p>
            <a:pPr>
              <a:buNone/>
            </a:pPr>
            <a:r>
              <a:rPr lang="ru-RU" dirty="0" smtClean="0"/>
              <a:t>   - повторить пройденный материал;</a:t>
            </a:r>
          </a:p>
          <a:p>
            <a:pPr>
              <a:buNone/>
            </a:pPr>
            <a:r>
              <a:rPr lang="ru-RU" dirty="0" smtClean="0"/>
              <a:t>   - подготовиться к контрольной работе.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1014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2"/>
                </a:solidFill>
              </a:rPr>
              <a:t>Вот  что у нас получилось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700" dirty="0" smtClean="0">
                <a:solidFill>
                  <a:schemeClr val="bg1"/>
                </a:solidFill>
              </a:rPr>
              <a:t>Тема : « Логарифмы»</a:t>
            </a:r>
            <a:endParaRPr lang="ru-RU" sz="27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59" y="1600200"/>
          <a:ext cx="7313240" cy="362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840"/>
                <a:gridCol w="2489200"/>
                <a:gridCol w="2489200"/>
              </a:tblGrid>
              <a:tr h="676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Краткий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справочный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материал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 теме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Примеры решения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типовых заданий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Задания для самостоятельной работы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log</a:t>
                      </a:r>
                      <a:r>
                        <a:rPr lang="en-US" sz="1000" i="1" baseline="-25000" dirty="0" err="1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b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= 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c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i="1" u="sng" dirty="0">
                          <a:latin typeface="Calibri"/>
                          <a:ea typeface="Calibri"/>
                          <a:cs typeface="Vijaya"/>
                        </a:rPr>
                        <a:t>Читаем: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  логарифм числа </a:t>
                      </a:r>
                      <a:r>
                        <a:rPr lang="ru-RU" sz="1000" i="1" dirty="0" err="1">
                          <a:latin typeface="Calibri"/>
                          <a:ea typeface="Calibri"/>
                          <a:cs typeface="Vijaya"/>
                        </a:rPr>
                        <a:t>b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endParaRPr lang="en-US" sz="1000" i="1" dirty="0" smtClean="0">
                        <a:latin typeface="Calibri"/>
                        <a:ea typeface="Calibri"/>
                        <a:cs typeface="Vijaya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i="1" dirty="0" smtClean="0">
                          <a:latin typeface="Calibri"/>
                          <a:ea typeface="Calibri"/>
                          <a:cs typeface="Vijaya"/>
                        </a:rPr>
                        <a:t>по 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основанию </a:t>
                      </a:r>
                      <a:r>
                        <a:rPr lang="ru-RU" sz="1000" i="1" dirty="0" err="1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   равен </a:t>
                      </a:r>
                      <a:r>
                        <a:rPr lang="ru-RU" sz="1000" i="1" dirty="0" err="1">
                          <a:latin typeface="Calibri"/>
                          <a:ea typeface="Calibri"/>
                          <a:cs typeface="Vijaya"/>
                        </a:rPr>
                        <a:t>c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endParaRPr lang="ru-RU" sz="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ru-RU" sz="1000" baseline="-250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9 = 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i="1">
                          <a:latin typeface="Calibri"/>
                          <a:ea typeface="Calibri"/>
                          <a:cs typeface="Times New Roman"/>
                        </a:rPr>
                        <a:t>Читаем:   логарифм 9   по основанию 3   равен 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Прочитайте: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8 = 3;    log</a:t>
                      </a:r>
                      <a:r>
                        <a:rPr lang="en-US" sz="1000" baseline="-2500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1 = 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log</a:t>
                      </a:r>
                      <a:r>
                        <a:rPr lang="en-US" sz="1000" i="1" baseline="-25000" dirty="0" err="1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b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 = </a:t>
                      </a:r>
                      <a:r>
                        <a:rPr lang="en-US" sz="1000" i="1" dirty="0" smtClean="0">
                          <a:latin typeface="Calibri"/>
                          <a:ea typeface="Calibri"/>
                          <a:cs typeface="Vijaya"/>
                        </a:rPr>
                        <a:t>c   </a:t>
                      </a:r>
                      <a:r>
                        <a:rPr lang="en-US" sz="1000" i="1" dirty="0" smtClean="0">
                          <a:latin typeface="Calibri"/>
                          <a:ea typeface="Calibri"/>
                          <a:cs typeface="Vijaya"/>
                          <a:sym typeface="Wingdings" pitchFamily="2" charset="2"/>
                        </a:rPr>
                        <a:t>   </a:t>
                      </a:r>
                      <a:r>
                        <a:rPr lang="en-US" sz="1000" i="1" dirty="0" smtClean="0">
                          <a:latin typeface="Calibri"/>
                          <a:ea typeface="Times New Roman"/>
                          <a:cs typeface="Vijaya"/>
                        </a:rPr>
                        <a:t>a</a:t>
                      </a:r>
                      <a:r>
                        <a:rPr lang="en-US" sz="1000" i="1" baseline="30000" dirty="0" smtClean="0">
                          <a:latin typeface="Calibri"/>
                          <a:ea typeface="Times New Roman"/>
                          <a:cs typeface="Vijaya"/>
                        </a:rPr>
                        <a:t>c</a:t>
                      </a:r>
                      <a:r>
                        <a:rPr lang="en-US" sz="1000" i="1" dirty="0" smtClean="0">
                          <a:latin typeface="Calibri"/>
                          <a:ea typeface="Times New Roman"/>
                          <a:cs typeface="Vijaya"/>
                        </a:rPr>
                        <a:t>=b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i="1" dirty="0" smtClean="0">
                          <a:latin typeface="Calibri"/>
                          <a:ea typeface="Times New Roman"/>
                          <a:cs typeface="Vijaya"/>
                        </a:rPr>
                        <a:t>a&gt;0</a:t>
                      </a:r>
                      <a:r>
                        <a:rPr lang="en-US" sz="1000" i="1" dirty="0">
                          <a:latin typeface="Calibri"/>
                          <a:ea typeface="Times New Roman"/>
                          <a:cs typeface="Vijaya"/>
                        </a:rPr>
                        <a:t>,   </a:t>
                      </a:r>
                      <a:r>
                        <a:rPr lang="en-US" sz="1000" i="1" dirty="0" smtClean="0">
                          <a:latin typeface="Calibri"/>
                          <a:ea typeface="Times New Roman"/>
                          <a:cs typeface="Vijaya"/>
                        </a:rPr>
                        <a:t>b&gt;0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8 = 3,   т. к.   2</a:t>
                      </a:r>
                      <a:r>
                        <a:rPr lang="en-US" sz="1000" baseline="30000" dirty="0">
                          <a:latin typeface="Calibri"/>
                          <a:ea typeface="Calibri"/>
                          <a:cs typeface="Times New Roman"/>
                        </a:rPr>
                        <a:t>3 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=  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25 = 2,   т. к.   5</a:t>
                      </a:r>
                      <a:r>
                        <a:rPr lang="en-US" sz="1000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 = 25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(1/81)= -4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,   т. к.   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3-</a:t>
                      </a:r>
                      <a:r>
                        <a:rPr lang="en-US" sz="1000" baseline="300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 = 1/81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Вычислите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1) 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16;       3) log</a:t>
                      </a:r>
                      <a:r>
                        <a:rPr lang="en-US" sz="7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700" dirty="0" smtClean="0">
                          <a:latin typeface="Calibri"/>
                          <a:ea typeface="Times New Roman"/>
                          <a:cs typeface="Times New Roman"/>
                        </a:rPr>
                        <a:t>½ </a:t>
                      </a:r>
                      <a:r>
                        <a:rPr lang="en-US" sz="10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2) log</a:t>
                      </a:r>
                      <a:r>
                        <a:rPr lang="en-US" sz="1000" baseline="-250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 27;        4) log</a:t>
                      </a:r>
                      <a:r>
                        <a:rPr lang="en-US" sz="1000" baseline="-25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dirty="0" smtClean="0">
                          <a:latin typeface="Calibri"/>
                          <a:ea typeface="Times New Roman"/>
                          <a:cs typeface="Times New Roman"/>
                        </a:rPr>
                        <a:t>½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2200" i="1" baseline="-25000" dirty="0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en-US" sz="2600" i="1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log </a:t>
                      </a:r>
                      <a:r>
                        <a:rPr lang="en-US" sz="1000" i="1" baseline="-25000" dirty="0">
                          <a:latin typeface="Calibri"/>
                          <a:ea typeface="Calibri"/>
                          <a:cs typeface="Vijaya"/>
                        </a:rPr>
                        <a:t>a 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b =</a:t>
                      </a:r>
                      <a:r>
                        <a:rPr lang="en-US" sz="1200" i="1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r>
                        <a:rPr lang="en-US" sz="2200" i="1" baseline="-25000" dirty="0" smtClean="0">
                          <a:latin typeface="Calibri"/>
                          <a:ea typeface="Calibri"/>
                          <a:cs typeface="Vijaya"/>
                        </a:rPr>
                        <a:t>b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900" i="1" dirty="0" smtClean="0">
                          <a:latin typeface="Calibri"/>
                          <a:ea typeface="Times New Roman"/>
                          <a:cs typeface="Vijaya"/>
                        </a:rPr>
                        <a:t>а</a:t>
                      </a:r>
                      <a:r>
                        <a:rPr lang="en-US" sz="900" i="1" dirty="0" smtClean="0">
                          <a:latin typeface="Calibri"/>
                          <a:ea typeface="Times New Roman"/>
                          <a:cs typeface="Vijaya"/>
                        </a:rPr>
                        <a:t>&gt;0</a:t>
                      </a:r>
                      <a:r>
                        <a:rPr lang="en-US" sz="900" i="1" dirty="0">
                          <a:latin typeface="Calibri"/>
                          <a:ea typeface="Times New Roman"/>
                          <a:cs typeface="Vijaya"/>
                        </a:rPr>
                        <a:t>,   </a:t>
                      </a:r>
                      <a:r>
                        <a:rPr lang="en-US" sz="900" i="1" dirty="0" smtClean="0">
                          <a:latin typeface="Calibri"/>
                          <a:ea typeface="Times New Roman"/>
                          <a:cs typeface="Vijaya"/>
                        </a:rPr>
                        <a:t>b&gt;0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2200" baseline="-25000" dirty="0">
                          <a:latin typeface="Calibri"/>
                          <a:ea typeface="Calibri"/>
                          <a:cs typeface="Times New Roman"/>
                        </a:rPr>
                        <a:t>c </a:t>
                      </a:r>
                      <a:r>
                        <a:rPr lang="en-US" sz="1000" dirty="0" err="1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 err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8 = </a:t>
                      </a:r>
                      <a:r>
                        <a:rPr lang="en-US" sz="2200" baseline="-25000" dirty="0">
                          <a:latin typeface="Calibri"/>
                          <a:ea typeface="Calibri"/>
                          <a:cs typeface="Times New Roman"/>
                        </a:rPr>
                        <a:t>8 ;</a:t>
                      </a:r>
                      <a:r>
                        <a:rPr lang="en-US" sz="2600" baseline="-25000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200" baseline="-25000" dirty="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9 = </a:t>
                      </a:r>
                      <a:r>
                        <a:rPr lang="en-US" sz="2200" baseline="-250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 err="1">
                          <a:latin typeface="Calibri"/>
                          <a:ea typeface="Calibri"/>
                          <a:cs typeface="Times New Roman"/>
                        </a:rPr>
                        <a:t>Вычислите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2200" baseline="-250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2200" baseline="-25000" dirty="0">
                          <a:latin typeface="Calibri"/>
                          <a:ea typeface="Calibri"/>
                          <a:cs typeface="Times New Roman"/>
                        </a:rPr>
                        <a:t>        3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7 ;    </a:t>
                      </a:r>
                      <a:r>
                        <a:rPr lang="ru-RU" sz="2200" baseline="-25000" dirty="0"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       </a:t>
                      </a: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      </a:t>
                      </a:r>
                      <a:r>
                        <a:rPr lang="en-US" sz="1000" i="1" dirty="0" smtClean="0">
                          <a:latin typeface="Calibri"/>
                          <a:ea typeface="Calibri"/>
                          <a:cs typeface="Vijaya"/>
                        </a:rPr>
                        <a:t>    </a:t>
                      </a:r>
                      <a:r>
                        <a:rPr lang="ru-RU" sz="1000" i="1" dirty="0" smtClean="0">
                          <a:latin typeface="Calibri"/>
                          <a:ea typeface="Calibri"/>
                          <a:cs typeface="Vijaya"/>
                        </a:rPr>
                        <a:t>  </a:t>
                      </a:r>
                      <a:r>
                        <a:rPr lang="en-US" sz="1000" i="1" dirty="0" smtClean="0">
                          <a:latin typeface="Calibri"/>
                          <a:ea typeface="Calibri"/>
                          <a:cs typeface="Vijaya"/>
                        </a:rPr>
                        <a:t>   </a:t>
                      </a: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log</a:t>
                      </a:r>
                      <a:r>
                        <a:rPr lang="en-US" sz="1000" i="1" baseline="-25000" dirty="0" err="1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en-US" sz="1000" i="1" baseline="-25000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1 = 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900" i="1" dirty="0">
                          <a:latin typeface="Calibri"/>
                          <a:ea typeface="Calibri"/>
                          <a:cs typeface="Vijaya"/>
                        </a:rPr>
                        <a:t>                 </a:t>
                      </a:r>
                      <a:r>
                        <a:rPr lang="en-US" sz="900" i="1" dirty="0" smtClean="0">
                          <a:latin typeface="Calibri"/>
                          <a:ea typeface="Calibri"/>
                          <a:cs typeface="Vijaya"/>
                        </a:rPr>
                        <a:t>          a&gt;</a:t>
                      </a:r>
                      <a:r>
                        <a:rPr lang="en-US" sz="900" i="1" dirty="0" smtClean="0">
                          <a:latin typeface="Calibri"/>
                          <a:ea typeface="Times New Roman"/>
                          <a:cs typeface="Vijaya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 = 0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,   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т. к. 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  3</a:t>
                      </a:r>
                      <a:r>
                        <a:rPr lang="en-US" sz="1000" baseline="30000" dirty="0" smtClean="0">
                          <a:latin typeface="Calibri"/>
                          <a:ea typeface="Calibri"/>
                          <a:cs typeface="Times New Roman"/>
                        </a:rPr>
                        <a:t>0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=1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                   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 log</a:t>
                      </a:r>
                      <a:r>
                        <a:rPr lang="en-US" sz="7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baseline="30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 = 0,   т. </a:t>
                      </a:r>
                      <a:r>
                        <a:rPr lang="en-US" sz="1000" dirty="0" smtClean="0">
                          <a:latin typeface="Calibri"/>
                          <a:ea typeface="Times New Roman"/>
                          <a:cs typeface="Times New Roman"/>
                        </a:rPr>
                        <a:t>к.  6 </a:t>
                      </a:r>
                      <a:r>
                        <a:rPr lang="ru-RU" sz="1000" baseline="30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 = 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Вычислите: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 1</a:t>
                      </a: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;    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7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0" i="1" dirty="0" err="1">
                          <a:latin typeface="Calibri"/>
                          <a:ea typeface="Calibri"/>
                          <a:cs typeface="Vijaya"/>
                        </a:rPr>
                        <a:t>log</a:t>
                      </a:r>
                      <a:r>
                        <a:rPr lang="en-US" sz="1000" i="1" baseline="-25000" dirty="0" err="1">
                          <a:latin typeface="Calibri"/>
                          <a:ea typeface="Calibri"/>
                          <a:cs typeface="Vijaya"/>
                        </a:rPr>
                        <a:t>a</a:t>
                      </a:r>
                      <a:r>
                        <a:rPr lang="en-US" sz="1000" i="1" baseline="-25000" dirty="0">
                          <a:latin typeface="Calibri"/>
                          <a:ea typeface="Calibri"/>
                          <a:cs typeface="Vijaya"/>
                        </a:rPr>
                        <a:t>  </a:t>
                      </a:r>
                      <a:r>
                        <a:rPr lang="en-US" sz="1000" i="1" dirty="0">
                          <a:latin typeface="Calibri"/>
                          <a:ea typeface="Calibri"/>
                          <a:cs typeface="Vijaya"/>
                        </a:rPr>
                        <a:t>a = 1 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i="1" dirty="0">
                          <a:latin typeface="Calibri"/>
                          <a:ea typeface="Calibri"/>
                          <a:cs typeface="Vijaya"/>
                        </a:rPr>
                        <a:t> </a:t>
                      </a:r>
                      <a:r>
                        <a:rPr lang="en-US" sz="900" i="1" dirty="0" smtClean="0">
                          <a:latin typeface="Calibri"/>
                          <a:ea typeface="Calibri"/>
                          <a:cs typeface="Vijaya"/>
                        </a:rPr>
                        <a:t>a&gt;</a:t>
                      </a:r>
                      <a:r>
                        <a:rPr lang="en-US" sz="900" i="1" dirty="0" smtClean="0">
                          <a:latin typeface="Calibri"/>
                          <a:ea typeface="Times New Roman"/>
                          <a:cs typeface="Vijaya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en-US" sz="10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og</a:t>
                      </a:r>
                      <a:r>
                        <a:rPr lang="en-US" sz="1000" baseline="-2500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5 = 1,       т. к.  </a:t>
                      </a: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000" baseline="30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 = 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Вычислите: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</a:t>
                      </a:r>
                      <a:r>
                        <a:rPr lang="ru-RU" sz="1000" dirty="0" err="1">
                          <a:latin typeface="Calibri"/>
                          <a:ea typeface="Calibri"/>
                          <a:cs typeface="Times New Roman"/>
                        </a:rPr>
                        <a:t>log</a:t>
                      </a:r>
                      <a:r>
                        <a:rPr lang="en-US" sz="1000" baseline="-25000" dirty="0"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7    ;    log</a:t>
                      </a:r>
                      <a:r>
                        <a:rPr lang="en-US" sz="1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700" dirty="0" smtClean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3</a:t>
                      </a:r>
                      <a:r>
                        <a:rPr lang="en-US" sz="1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Тема : « Степени»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844824"/>
          <a:ext cx="7931224" cy="4104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3096344"/>
                <a:gridCol w="2736304"/>
              </a:tblGrid>
              <a:tr h="1135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Краткий справочный материал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теме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Примеры 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решения типовых заданий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Задания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50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для самостоятельной работы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3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800" dirty="0" smtClean="0">
                          <a:latin typeface="Calibri"/>
                          <a:ea typeface="Calibri"/>
                          <a:cs typeface="Times New Roman"/>
                        </a:rPr>
                        <a:t>*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kumimoji="0"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kumimoji="0" lang="en-US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n-US" sz="800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…</a:t>
                      </a:r>
                      <a:r>
                        <a:rPr lang="en-US" sz="800" dirty="0" smtClean="0">
                          <a:latin typeface="Calibri"/>
                          <a:ea typeface="Times New Roman"/>
                          <a:cs typeface="Times New Roman"/>
                        </a:rPr>
                        <a:t> *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= 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n       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u="sng" dirty="0">
                          <a:latin typeface="Calibri"/>
                          <a:ea typeface="Times New Roman"/>
                          <a:cs typeface="Times New Roman"/>
                        </a:rPr>
                        <a:t>Читаем</a:t>
                      </a:r>
                      <a:r>
                        <a:rPr lang="en-US" sz="1100" i="1" u="sng" dirty="0"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n  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–  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« </a:t>
                      </a:r>
                      <a:r>
                        <a:rPr lang="en-US" sz="1100" i="1" dirty="0">
                          <a:latin typeface="Calibri"/>
                          <a:ea typeface="Times New Roman"/>
                          <a:cs typeface="Times New Roman"/>
                        </a:rPr>
                        <a:t>a  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 в  </a:t>
                      </a:r>
                      <a:r>
                        <a:rPr lang="en-US" sz="1100" i="1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-ой  степени»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2   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 ( 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читаем: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100" i="1" dirty="0" err="1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 во 2-ой степени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)                                                                                                                                           </a:t>
                      </a:r>
                      <a:r>
                        <a:rPr lang="ru-RU" sz="1100" dirty="0" err="1" smtClean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700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700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x</a:t>
                      </a:r>
                      <a:r>
                        <a:rPr lang="ru-RU" sz="700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4   </a:t>
                      </a: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( читаем:  </a:t>
                      </a:r>
                      <a:r>
                        <a:rPr lang="ru-RU" sz="1100" i="1" dirty="0" err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 в 4-ой степени)                                                                                                                                 </a:t>
                      </a:r>
                      <a:r>
                        <a:rPr lang="ru-RU" sz="1100" i="1" dirty="0" smtClean="0">
                          <a:latin typeface="Calibri"/>
                          <a:ea typeface="Times New Roman"/>
                          <a:cs typeface="Times New Roman"/>
                        </a:rPr>
                        <a:t>3 </a:t>
                      </a:r>
                      <a:r>
                        <a:rPr lang="ru-RU" sz="800" i="1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100" i="1" dirty="0" smtClean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800" i="1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100" i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3 = 3</a:t>
                      </a:r>
                      <a:r>
                        <a:rPr lang="ru-RU" sz="1100" i="1" baseline="30000" dirty="0">
                          <a:latin typeface="Calibri"/>
                          <a:ea typeface="Times New Roman"/>
                          <a:cs typeface="Times New Roman"/>
                        </a:rPr>
                        <a:t>3     </a:t>
                      </a:r>
                      <a:r>
                        <a:rPr lang="ru-RU" sz="1100" i="1" dirty="0">
                          <a:latin typeface="Calibri"/>
                          <a:ea typeface="Times New Roman"/>
                          <a:cs typeface="Times New Roman"/>
                        </a:rPr>
                        <a:t>( читаем:  3 в 3-ей степени)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  Прочитайте: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    y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    4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0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n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en-US" sz="1100" dirty="0" err="1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1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n+m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100" baseline="300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= 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3+4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= a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7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                    </a:t>
                      </a:r>
                      <a:endParaRPr lang="en-US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700" dirty="0" smtClean="0">
                          <a:latin typeface="Calibri"/>
                          <a:ea typeface="Times New Roman"/>
                          <a:cs typeface="Times New Roman"/>
                        </a:rPr>
                        <a:t>* 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100" baseline="30000" dirty="0" smtClean="0">
                          <a:latin typeface="Calibri"/>
                          <a:ea typeface="Times New Roman"/>
                          <a:cs typeface="Times New Roman"/>
                        </a:rPr>
                        <a:t>-3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= 4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2+(-3)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= 4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Упростите 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  выражения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:                                                            1) 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5        ;       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2) 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700" dirty="0" smtClean="0"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-4 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1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m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=  a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n-m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100" baseline="300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: 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= 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5-3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= 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2  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2)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-2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: 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-5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-2-5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-7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Упростите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1) 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: a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5   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2) 4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: 4</a:t>
                      </a:r>
                      <a:r>
                        <a:rPr lang="en-US" sz="1100" baseline="30000" dirty="0">
                          <a:latin typeface="Calibri"/>
                          <a:ea typeface="Calibri"/>
                          <a:cs typeface="Times New Roman"/>
                        </a:rPr>
                        <a:t>-5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           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(a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m </a:t>
                      </a:r>
                      <a:r>
                        <a:rPr lang="ru-RU" sz="1100" baseline="300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=  a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(3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ru-RU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= = 3</a:t>
                      </a:r>
                      <a:r>
                        <a:rPr lang="en-US" sz="1100" baseline="30000" dirty="0">
                          <a:latin typeface="Calibri"/>
                          <a:ea typeface="Times New Roman"/>
                          <a:cs typeface="Times New Roman"/>
                        </a:rPr>
                        <a:t>15   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alibri"/>
                          <a:ea typeface="Calibri"/>
                          <a:cs typeface="Times New Roman"/>
                        </a:rPr>
                        <a:t>Упростите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1)(с</a:t>
                      </a:r>
                      <a:r>
                        <a:rPr lang="ru-RU" sz="1100" baseline="300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1100" baseline="30000" dirty="0"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     ;    2) (3</a:t>
                      </a:r>
                      <a:r>
                        <a:rPr lang="ru-RU" sz="1100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1100" baseline="30000" dirty="0">
                          <a:latin typeface="Calibri"/>
                          <a:ea typeface="Calibri"/>
                          <a:cs typeface="Times New Roman"/>
                        </a:rPr>
                        <a:t>7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323528" y="1916832"/>
            <a:ext cx="8136904" cy="331236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636912"/>
            <a:ext cx="7272809" cy="14697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С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п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а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с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и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б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о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з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а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в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н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и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м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а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/>
              </a:rPr>
              <a:t>н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и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е</a:t>
            </a:r>
            <a:r>
              <a:rPr lang="ru-RU" sz="5400" b="1" cap="none" spc="0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!</a:t>
            </a:r>
            <a:endParaRPr lang="ru-RU" sz="5400" b="1" cap="none" spc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</p:spTree>
  </p:cSld>
  <p:clrMapOvr>
    <a:masterClrMapping/>
  </p:clrMapOvr>
  <p:transition spd="slow">
    <p:dissolve/>
    <p:sndAc>
      <p:stSnd loop="1"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262</TotalTime>
  <Words>827</Words>
  <Application>Microsoft Office PowerPoint</Application>
  <PresentationFormat>Экран (4:3)</PresentationFormat>
  <Paragraphs>111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Презентация PowerPoint</vt:lpstr>
      <vt:lpstr>Презентация PowerPoint</vt:lpstr>
      <vt:lpstr>Как  мы  работали :</vt:lpstr>
      <vt:lpstr>В  результате  работы  над  проектом  мы</vt:lpstr>
      <vt:lpstr>Вот  что у нас получилось Тема : « Логарифмы»</vt:lpstr>
      <vt:lpstr>Тема : « Степени»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Геннадий</dc:creator>
  <cp:lastModifiedBy>user-master</cp:lastModifiedBy>
  <cp:revision>45</cp:revision>
  <dcterms:created xsi:type="dcterms:W3CDTF">2013-01-23T14:11:28Z</dcterms:created>
  <dcterms:modified xsi:type="dcterms:W3CDTF">2014-11-25T07:22:20Z</dcterms:modified>
</cp:coreProperties>
</file>