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82" r:id="rId2"/>
    <p:sldId id="266" r:id="rId3"/>
    <p:sldId id="265" r:id="rId4"/>
    <p:sldId id="268" r:id="rId5"/>
    <p:sldId id="267" r:id="rId6"/>
    <p:sldId id="271" r:id="rId7"/>
    <p:sldId id="262" r:id="rId8"/>
    <p:sldId id="272" r:id="rId9"/>
    <p:sldId id="269" r:id="rId10"/>
    <p:sldId id="273" r:id="rId11"/>
    <p:sldId id="274" r:id="rId12"/>
    <p:sldId id="275" r:id="rId13"/>
    <p:sldId id="276" r:id="rId14"/>
    <p:sldId id="277" r:id="rId15"/>
    <p:sldId id="260" r:id="rId16"/>
    <p:sldId id="264" r:id="rId17"/>
    <p:sldId id="279" r:id="rId18"/>
    <p:sldId id="270" r:id="rId19"/>
    <p:sldId id="281" r:id="rId20"/>
    <p:sldId id="280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2C12AE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612" autoAdjust="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9ECDA-536D-4DDC-99CA-833CA38A495C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C71C0-D4FD-4E80-A1B1-FAA94B2EBB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C71C0-D4FD-4E80-A1B1-FAA94B2EBBE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0;&#1056;&#1061;&#1048;&#1042;&#1067;%20&#1053;&#1040;&#1058;&#1040;&#1064;&#1048;\&#1053;&#1040;&#1058;&#1040;&#1064;&#1040;.%20&#1058;&#1045;&#1050;&#1059;&#1065;&#1045;&#1045;\&#1058;&#1042;&#1054;&#1056;&#1063;&#1045;&#1057;&#1058;&#1042;&#1054;%202\&#1044;&#1080;&#1072;&#1083;&#1086;&#1075;%20&#1082;&#1091;&#1083;&#1100;&#1090;&#1091;&#1088;%20&#1054;&#1090;&#1082;&#1088;&#1099;&#1090;&#1099;&#1081;%20&#1091;&#1088;&#1086;&#1082;\&#1055;&#1088;&#1080;&#1083;&#1086;&#1078;&#1077;&#1085;&#1080;&#1077;%202\&#8470;5%20&#1055;&#1077;&#1088;&#1095;&#1072;&#1090;&#1082;&#1080;%20&#1070;&#1088;&#1089;&#1082;&#1080;&#1081;.mp3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ndrey\Desktop\&#1087;&#1088;&#1077;&#1079;&#1077;&#1085;&#1090;&#1072;&#1094;&#1080;&#1103;%201\&#8470;6%20&#1057;&#1090;&#1072;&#1088;&#1091;&#1096;&#1082;&#1072;%20&#1095;&#1080;&#1090;&#1072;&#1077;&#1090;%20&#1070;&#1088;&#1089;&#1082;&#1080;&#1081;.mp3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ndrey\Desktop\&#1087;&#1088;&#1077;&#1079;&#1077;&#1085;&#1090;&#1072;&#1094;&#1080;&#1103;%201\&#8470;7%20&#1041;&#1088;&#1072;&#1090;&#1077;&#1094;%20&#1044;&#1078;&#1086;&#1085;.mp3" TargetMode="Externa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ndrey\Desktop\&#1087;&#1088;&#1077;&#1079;&#1077;&#1085;&#1090;&#1072;&#1094;&#1080;&#1103;%201\&#8470;8%20&#1055;&#1077;&#1089;&#1077;&#1085;&#1082;&#1072;%20&#1055;&#1086;&#1088;&#1086;&#1089;&#1103;&#1090;&#1072;.mp3" TargetMode="Externa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vseskazki.su/detskie-stihi/samuil-marshak.html?start=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-marshak.ru/autographs/autographs.htm" TargetMode="External"/><Relationship Id="rId5" Type="http://schemas.openxmlformats.org/officeDocument/2006/relationships/hyperlink" Target="http://s-marshak.ru/works/prose/vospitanie/vospitanie18.htm" TargetMode="External"/><Relationship Id="rId4" Type="http://schemas.openxmlformats.org/officeDocument/2006/relationships/hyperlink" Target="http://control.audiopedia.su/audio/2150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ndrey\Desktop\&#1087;&#1088;&#1077;&#1079;&#1077;&#1085;&#1090;&#1072;&#1094;&#1080;&#1103;%201\&#8470;1&#1052;&#1072;&#1088;&#1096;&#1072;&#1082;%20&#1095;&#1080;&#1090;&#1072;&#1077;&#1090;%20&#1089;&#1090;&#1080;&#1093;&#1080;%20&#1052;&#1086;&#1081;%20&#1074;&#1077;&#1089;&#1077;&#1083;&#1099;&#1081;%20&#1079;&#1074;&#1086;&#1085;&#1082;&#1080;&#1081;%20&#1084;&#1103;&#1095;.mp3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Users\Andrey\Desktop\&#1087;&#1088;&#1077;&#1079;&#1077;&#1085;&#1090;&#1072;&#1094;&#1080;&#1103;%201\&#8470;3%20&#1051;&#1086;&#1085;&#1076;&#1086;&#1085;&#1089;&#1082;&#1080;&#1081;%20&#1084;&#1086;&#1089;&#1090;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40;&#1056;&#1061;&#1048;&#1042;&#1067;%20&#1053;&#1040;&#1058;&#1040;&#1064;&#1048;\&#1053;&#1040;&#1058;&#1040;&#1064;&#1040;.%20&#1058;&#1045;&#1050;&#1059;&#1065;&#1045;&#1045;\&#1058;&#1042;&#1054;&#1056;&#1063;&#1045;&#1057;&#1058;&#1042;&#1054;%202\&#1044;&#1080;&#1072;&#1083;&#1086;&#1075;%20&#1082;&#1091;&#1083;&#1100;&#1090;&#1091;&#1088;%20&#1054;&#1090;&#1082;&#1088;&#1099;&#1090;&#1099;&#1081;%20&#1091;&#1088;&#1086;&#1082;\&#1055;&#1088;&#1080;&#1083;&#1086;&#1078;&#1077;&#1085;&#1080;&#1077;%202\&#8470;4%20&#1041;&#1072;&#1088;&#1072;&#1096;&#1077;&#1082;%20&#1087;&#1077;&#1089;&#1077;&#1085;&#1082;&#1072;%20&#1085;&#1072;%20&#1072;&#1085;&#1075;&#1083;%20&#1103;&#1079;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Диалог культур. Английские песенки в переводе С.Я.Маршака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2700" dirty="0" smtClean="0"/>
              <a:t>К 120-летию поэта, переводчика) 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86322"/>
            <a:ext cx="8229600" cy="1523038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endParaRPr lang="ru-RU" sz="96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9600" dirty="0" smtClean="0">
                <a:latin typeface="Arial" pitchFamily="34" charset="0"/>
                <a:cs typeface="Arial" pitchFamily="34" charset="0"/>
              </a:rPr>
              <a:t>Авторы:</a:t>
            </a:r>
          </a:p>
          <a:p>
            <a:pPr algn="ctr"/>
            <a:r>
              <a:rPr lang="ru-RU" sz="9600" b="1" dirty="0" smtClean="0">
                <a:latin typeface="Arial" pitchFamily="34" charset="0"/>
                <a:cs typeface="Arial" pitchFamily="34" charset="0"/>
              </a:rPr>
              <a:t>учитель литературы </a:t>
            </a:r>
            <a:r>
              <a:rPr lang="ru-RU" sz="9600" b="1" dirty="0" err="1" smtClean="0">
                <a:latin typeface="Arial" pitchFamily="34" charset="0"/>
                <a:cs typeface="Arial" pitchFamily="34" charset="0"/>
              </a:rPr>
              <a:t>Поломошнова</a:t>
            </a: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 Н.А.</a:t>
            </a:r>
          </a:p>
          <a:p>
            <a:pPr algn="ctr"/>
            <a:r>
              <a:rPr lang="ru-RU" sz="9600" b="1" dirty="0" smtClean="0">
                <a:latin typeface="Arial" pitchFamily="34" charset="0"/>
                <a:cs typeface="Arial" pitchFamily="34" charset="0"/>
              </a:rPr>
              <a:t>учитель английского языка Поломошнов Л.А.</a:t>
            </a:r>
          </a:p>
          <a:p>
            <a:endParaRPr lang="ru-RU" dirty="0"/>
          </a:p>
        </p:txBody>
      </p:sp>
      <p:pic>
        <p:nvPicPr>
          <p:cNvPr id="4" name="Picture 4" descr="C:\Users\Andrey\Desktop\2622243_вектора-счастливым-улыбка-дети-баннер-улыбаясь - коп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2947132" cy="2791115"/>
          </a:xfrm>
          <a:prstGeom prst="rect">
            <a:avLst/>
          </a:prstGeom>
          <a:noFill/>
        </p:spPr>
      </p:pic>
      <p:pic>
        <p:nvPicPr>
          <p:cNvPr id="5" name="Picture 5" descr="C:\Users\Andrey\Desktop\2622243_вектора-счастливым-улыбка-дети-баннер-улыбаясь - копия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285992"/>
            <a:ext cx="2857520" cy="2786082"/>
          </a:xfrm>
          <a:prstGeom prst="rect">
            <a:avLst/>
          </a:prstGeom>
          <a:noFill/>
        </p:spPr>
      </p:pic>
      <p:pic>
        <p:nvPicPr>
          <p:cNvPr id="6" name="Picture 3" descr="C:\Users\Andrey\Desktop\2622243_вектора-счастливым-улыбка-дети-баннер-улыбаясь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285992"/>
            <a:ext cx="3000396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Юрий Алексеевич Васнецов</a:t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:\АРХИВЫ НАТАШИ\НАТАША. ТЕКУЩЕЕ\ТВОРЧЕСТВО 2\В РАБОТЕ\урок английские песенки\Васнецов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34813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3643314"/>
            <a:ext cx="38576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Книжка,  с иллюстрациями Васнецова была впервые выпущена в свет в 1945 году. А иллюстрации к ней, вернее, к тогда же сделанным переводам        С. Маршака, были сделаны художником в 1944 военном году при свете коптилки.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D:\АРХИВЫ НАТАШИ\НАТАША. ТЕКУЩЕЕ\ТВОРЧЕСТВО 2\В РАБОТЕ\урок английские песенки\Иллюстрации Васнецова\0_1fcec_9b9254e0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71546"/>
            <a:ext cx="4071966" cy="54853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«Перчатки». Читает Сергей Юрский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26627" name="Picture 3" descr="D:\АРХИВЫ НАТАШИ\НАТАША. ТЕКУЩЕЕ\ТВОРЧЕСТВО 2\В РАБОТЕ\урок английские песенки\Иллюстрации Васнецова\0_1fce9_6cd5c48d_X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928662" y="1571613"/>
            <a:ext cx="7096742" cy="4896752"/>
          </a:xfrm>
          <a:prstGeom prst="rect">
            <a:avLst/>
          </a:prstGeom>
          <a:noFill/>
        </p:spPr>
      </p:pic>
      <p:pic>
        <p:nvPicPr>
          <p:cNvPr id="4" name="№5 Перчатки Юр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86710" y="100010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7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Crooked Man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39715" y="1600200"/>
            <a:ext cx="34735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There was a crooked man,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And he walked a crooked mile,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He found a crooked sixpence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Against a crooked stile;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He bought a crooked cat,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Which caught a crooked mouse,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And they all lived together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In little crooked house.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«Старушка». Читает Сергей Юрский</a:t>
            </a:r>
            <a:endParaRPr lang="ru-RU" dirty="0"/>
          </a:p>
        </p:txBody>
      </p:sp>
      <p:pic>
        <p:nvPicPr>
          <p:cNvPr id="5" name="Содержимое 4" descr="C:\Users\Andrey\Desktop\ноябрь 16\урок английские песенки\Иллюстр Бланш  Фишер Райт\84_1.jp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143504" y="1643050"/>
            <a:ext cx="35057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164305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Старушка пошла продавать молоко.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Деревня от рынка была далеко.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Устала старушка и, кончив дела,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У самой дороги вздремнуть прилегла.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К старушке веселый щенок подошел,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За юбку схватил и порвал ей подол.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№6 Старушка читает Юр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H="1">
            <a:off x="1142976" y="1285860"/>
            <a:ext cx="306391" cy="2444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1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Humpty-Dumpty</a:t>
            </a:r>
            <a:endParaRPr lang="ru-RU" dirty="0"/>
          </a:p>
        </p:txBody>
      </p:sp>
      <p:pic>
        <p:nvPicPr>
          <p:cNvPr id="27650" name="Picture 2" descr="D:\АРХИВЫ НАТАШИ\НАТАША. ТЕКУЩЕЕ\ТВОРЧЕСТВО 2\В РАБОТЕ\урок английские песенки\Иллюстр Бланш  Фишер Райт\40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687582" y="1600200"/>
            <a:ext cx="3577836" cy="452596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Humpty-Dumpty sat on a wall,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Humpty-Dumpty had a great fall;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All the King's horses and all the King's men</a:t>
            </a:r>
            <a:br>
              <a:rPr lang="en-US" sz="2400" b="1" dirty="0" smtClean="0">
                <a:latin typeface="Arial" pitchFamily="34" charset="0"/>
                <a:cs typeface="Arial" pitchFamily="34" charset="0"/>
              </a:rPr>
            </a:b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Couldn't put Humpty together again.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64291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57166"/>
            <a:ext cx="67866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</a:rPr>
              <a:t>Brother John</a:t>
            </a:r>
            <a:endParaRPr lang="ru-RU" sz="4400" dirty="0">
              <a:solidFill>
                <a:schemeClr val="accent1"/>
              </a:solidFill>
            </a:endParaRPr>
          </a:p>
        </p:txBody>
      </p:sp>
      <p:pic>
        <p:nvPicPr>
          <p:cNvPr id="7" name="№7 Братец Дж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929586" y="642918"/>
            <a:ext cx="244475" cy="244475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Are </a:t>
            </a:r>
            <a:r>
              <a:rPr lang="en-US" dirty="0" smtClean="0"/>
              <a:t>you sleeping? </a:t>
            </a:r>
            <a:br>
              <a:rPr lang="en-US" dirty="0" smtClean="0"/>
            </a:br>
            <a:r>
              <a:rPr lang="en-US" dirty="0" smtClean="0"/>
              <a:t>Are you sleeping,</a:t>
            </a:r>
            <a:br>
              <a:rPr lang="en-US" dirty="0" smtClean="0"/>
            </a:br>
            <a:r>
              <a:rPr lang="en-US" dirty="0" smtClean="0"/>
              <a:t>Brother John, </a:t>
            </a:r>
            <a:br>
              <a:rPr lang="en-US" dirty="0" smtClean="0"/>
            </a:br>
            <a:r>
              <a:rPr lang="en-US" dirty="0" smtClean="0"/>
              <a:t>Brother John?</a:t>
            </a:r>
            <a:br>
              <a:rPr lang="en-US" dirty="0" smtClean="0"/>
            </a:br>
            <a:r>
              <a:rPr lang="en-US" dirty="0" smtClean="0"/>
              <a:t>Morning bells are ringing, </a:t>
            </a:r>
            <a:br>
              <a:rPr lang="en-US" dirty="0" smtClean="0"/>
            </a:br>
            <a:r>
              <a:rPr lang="en-US" dirty="0" smtClean="0"/>
              <a:t>Morning bells are ringing,</a:t>
            </a:r>
            <a:br>
              <a:rPr lang="en-US" dirty="0" smtClean="0"/>
            </a:br>
            <a:r>
              <a:rPr lang="en-US" dirty="0" smtClean="0"/>
              <a:t>Ding </a:t>
            </a:r>
            <a:r>
              <a:rPr lang="en-US" dirty="0" err="1" smtClean="0"/>
              <a:t>ding</a:t>
            </a:r>
            <a:r>
              <a:rPr lang="en-US" dirty="0" smtClean="0"/>
              <a:t> dong,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dirty="0" smtClean="0"/>
              <a:t>Ding </a:t>
            </a:r>
            <a:r>
              <a:rPr lang="en-US" dirty="0" err="1" smtClean="0"/>
              <a:t>ding</a:t>
            </a:r>
            <a:r>
              <a:rPr lang="en-US" dirty="0" smtClean="0"/>
              <a:t> dong.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Andrey\Desktop\39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1856594"/>
            <a:ext cx="4281518" cy="379770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7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Творческое задание: </a:t>
            </a:r>
            <a:br>
              <a:rPr lang="ru-RU" dirty="0" smtClean="0"/>
            </a:br>
            <a:r>
              <a:rPr lang="ru-RU" dirty="0" smtClean="0"/>
              <a:t>перевести самостоятельно!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POOR OLD ROBINSON CRUSOE!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Poor old Robinson Crusoe!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Poor old Robinson Crusoe!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They made him a coat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Of an old Nanny goat.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 wonder why they should do so!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With a ring-a-ting-tang,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And a ring-a-ting-tang,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Poor old Robinson Crusoe!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DANCE, LITTLE BABY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Dance, little Baby, dance up high!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Never mind, Baby, Mother is by.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Crow and caper, caper and crow,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There, little Baby, there you go!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Up to the ceiling, down to the ground,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Backwards and forwards, round and round;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Dance, little Baby and Mother will sing,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With the merry coral, ding, ding, ding!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Маршак -переводчик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3829048" cy="492922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dirty="0" smtClean="0"/>
              <a:t>     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«Когда переводишь стихи, следует смотреть не только в книгу, откуда переводишь, но и в окружающую жизнь, и в себя. Поэт-переводчик должен как бы перевоплотиться в автора и, во всяком случае, влюбиться в него, в его манеру и язык, сохраняя при этом верность своему языку и даже своей поэтической индивидуальности.» 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Andrey\Desktop\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643050"/>
            <a:ext cx="4420895" cy="381774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Поросята</a:t>
            </a:r>
            <a:endParaRPr lang="ru-RU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ru-RU" sz="2400" b="1" u="sng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Весной поросята ходили гулять.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Счастливей не знал я семьи.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«Хрю-хрю», -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говорила довольная мать,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А детки визжали: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«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И-и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!»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D:\АРХИВЫ НАТАШИ\НАТАША. ТЕКУЩЕЕ\ТВОРЧЕСТВО 2\В РАБОТЕ\урок английские песенки\Иллюстрации Васнецова\0_1fce5_26a7b9a5_XL - коп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428736"/>
            <a:ext cx="3643338" cy="4849732"/>
          </a:xfrm>
          <a:prstGeom prst="rect">
            <a:avLst/>
          </a:prstGeom>
          <a:noFill/>
        </p:spPr>
      </p:pic>
      <p:pic>
        <p:nvPicPr>
          <p:cNvPr id="7" name="№8 Песенка Порося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15206" y="85723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3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Автограф Маршака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Мы с вами книги детские видали,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Пробитые насквозь гвоздем морали.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От этих дидактических гвоздей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Нередко сохнут книжки для детей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Мораль нужна, но прибивать не надо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Ее гвоздем к живым деревьям сада,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К живым страницам детских повестей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Мораль нужна. </a:t>
            </a:r>
          </a:p>
          <a:p>
            <a:pPr>
              <a:buNone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     Но никаких гвоздей! </a:t>
            </a:r>
            <a:endParaRPr lang="ru-RU" sz="3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Andrey\Desktop\works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9041" y="1500174"/>
            <a:ext cx="4028645" cy="45720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58246" cy="135732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/>
                <a:latin typeface="+mn-lt"/>
              </a:rPr>
              <a:t/>
            </a:r>
            <a:br>
              <a:rPr lang="ru-RU" sz="4800" b="1" dirty="0" smtClean="0">
                <a:solidFill>
                  <a:srgbClr val="7030A0"/>
                </a:solidFill>
                <a:effectLst/>
                <a:latin typeface="+mn-lt"/>
              </a:rPr>
            </a:br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Самуил Яковлевич Маршак</a:t>
            </a:r>
            <a:b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1887 - 1964</a:t>
            </a:r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endParaRPr lang="ru-RU" sz="3600" b="1" dirty="0">
              <a:solidFill>
                <a:schemeClr val="accent1"/>
              </a:solidFill>
              <a:effectLst/>
            </a:endParaRPr>
          </a:p>
        </p:txBody>
      </p:sp>
      <p:pic>
        <p:nvPicPr>
          <p:cNvPr id="2" name="Picture 2" descr="C:\Users\Andrey\Desktop\slide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857752" y="2000240"/>
            <a:ext cx="3848488" cy="428628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214282" y="1928802"/>
            <a:ext cx="4500594" cy="428628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Усердней с каждым днем гляжу в словарь. </a:t>
            </a:r>
            <a:b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его столбцах мерцают искры чувства.</a:t>
            </a:r>
            <a:b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подвалы слов не раз сойдет искусство,</a:t>
            </a:r>
            <a:b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Держа в руке свой потайной фонарь.</a:t>
            </a:r>
            <a:br>
              <a:rPr lang="ru-RU" sz="32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857232"/>
            <a:ext cx="8358246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1.С.Я.Маршак. Собрание сочинений в восьми томах. Том 1.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   Издательство "Художественная литература", Москва, 1968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2.Автобиография-предисловие С. Я. Маршака, написанная им  для  сборника избранных стихов в серии "Библиотека советской поэзии" (М. 1964)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3.http://www.kidslearningcentre.co.uk/reading_books/the_real_mother_goose/the_real_mother_goose.htm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  <a:hlinkClick r:id="rId3"/>
              </a:rPr>
              <a:t>http://vseskazki.su/detskie-stihi/samuil-marshak.html?start=10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  <a:hlinkClick r:id="rId4"/>
              </a:rPr>
              <a:t>http://control.audiopedia.su/audio/21507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  <a:hlinkClick r:id="rId5"/>
              </a:rPr>
              <a:t>http://s-marshak.ru/works/prose/vospitanie/vospitanie18.htm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cs typeface="Times New Roman" pitchFamily="18" charset="0"/>
              </a:rPr>
              <a:t>7. </a:t>
            </a:r>
            <a:r>
              <a:rPr lang="en-US" sz="2400" dirty="0" smtClean="0">
                <a:cs typeface="Times New Roman" pitchFamily="18" charset="0"/>
                <a:hlinkClick r:id="rId6"/>
              </a:rPr>
              <a:t>http://s-marshak.ru/autographs/autographs.htm</a:t>
            </a:r>
            <a:endParaRPr lang="ru-RU" sz="2400" dirty="0" smtClean="0"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Самуил Яковлевич Маршак</a:t>
            </a: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1887 – 1964 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500175"/>
            <a:ext cx="41434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+mj-lt"/>
              </a:rPr>
              <a:t>«Сочинять стихи я начал еще  до  того,  как научился писать. Многим обязан я  одному  из  моих  гимназических  учителей, Владимиру Ивановичу Теплых, из маленького городка Острогожска,  который  стремился  привить  ученикам  любовь  к строгому и простому, лишенному вычурности и банальности языку.»</a:t>
            </a:r>
            <a:endParaRPr lang="ru-RU" sz="2400" dirty="0">
              <a:latin typeface="+mj-lt"/>
            </a:endParaRPr>
          </a:p>
        </p:txBody>
      </p:sp>
      <p:pic>
        <p:nvPicPr>
          <p:cNvPr id="2050" name="Picture 2" descr="C:\Users\Andrey\Desktop\detstvo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643050"/>
            <a:ext cx="4500594" cy="350046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429124" y="5143512"/>
            <a:ext cx="4500594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Здание гимназии, </a:t>
            </a: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в которой учился Маршак</a:t>
            </a:r>
            <a:endParaRPr lang="ru-RU" sz="24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" name="№1Маршак читает стихи Мой веселый звонкий мяч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715436" cy="121444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1"/>
                </a:solidFill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</a:rPr>
            </a:br>
            <a:r>
              <a:rPr lang="ru-RU" sz="3100" b="1" dirty="0" smtClean="0">
                <a:solidFill>
                  <a:schemeClr val="accent1"/>
                </a:solidFill>
              </a:rPr>
              <a:t/>
            </a:r>
            <a:br>
              <a:rPr lang="ru-RU" sz="3100" b="1" dirty="0" smtClean="0">
                <a:solidFill>
                  <a:schemeClr val="accent1"/>
                </a:solidFill>
              </a:rPr>
            </a:br>
            <a:r>
              <a:rPr lang="ru-RU" sz="4000" dirty="0" smtClean="0">
                <a:solidFill>
                  <a:schemeClr val="accent1"/>
                </a:solidFill>
              </a:rPr>
              <a:t>Жизнь в Санкт-Петербурге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endParaRPr lang="ru-RU" sz="4000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C:\Users\Andrey\Desktop\piter_spes_av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786190"/>
            <a:ext cx="4214842" cy="2850822"/>
          </a:xfrm>
          <a:prstGeom prst="rect">
            <a:avLst/>
          </a:prstGeom>
          <a:noFill/>
        </p:spPr>
      </p:pic>
      <p:pic>
        <p:nvPicPr>
          <p:cNvPr id="19460" name="Picture 4" descr="C:\Users\Andrey\Desktop\P11206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4237663" cy="2392801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4071966" cy="478634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Давно стихами говорит Нева.     </a:t>
            </a:r>
          </a:p>
          <a:p>
            <a:pPr algn="just"/>
            <a:r>
              <a:rPr lang="ru-RU" dirty="0" smtClean="0"/>
              <a:t>Страницей  Гоголя  ложится  Невский.     </a:t>
            </a:r>
          </a:p>
          <a:p>
            <a:pPr algn="just"/>
            <a:r>
              <a:rPr lang="ru-RU" dirty="0" smtClean="0"/>
              <a:t>Весь Летний сад - Онегина глава.     </a:t>
            </a:r>
          </a:p>
          <a:p>
            <a:pPr algn="just"/>
            <a:r>
              <a:rPr lang="ru-RU" dirty="0" smtClean="0"/>
              <a:t>О  Блоке  вспоминают  Острова,     </a:t>
            </a:r>
          </a:p>
          <a:p>
            <a:pPr algn="just"/>
            <a:r>
              <a:rPr lang="ru-RU" dirty="0" smtClean="0"/>
              <a:t>А  по  Разъезжей бродит Достоевский...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/>
            </a:r>
            <a:br>
              <a:rPr lang="ru-RU" sz="3200" b="1" dirty="0" smtClean="0">
                <a:solidFill>
                  <a:schemeClr val="accent1"/>
                </a:solidFill>
              </a:rPr>
            </a:br>
            <a:r>
              <a:rPr lang="ru-RU" sz="3200" b="1" dirty="0" smtClean="0">
                <a:solidFill>
                  <a:schemeClr val="accent1"/>
                </a:solidFill>
              </a:rPr>
              <a:t>Лондонский Университет  </a:t>
            </a:r>
            <a:br>
              <a:rPr lang="ru-RU" sz="3200" b="1" dirty="0" smtClean="0">
                <a:solidFill>
                  <a:schemeClr val="accent1"/>
                </a:solidFill>
              </a:rPr>
            </a:br>
            <a:r>
              <a:rPr lang="ru-RU" sz="3200" b="1" dirty="0" smtClean="0">
                <a:solidFill>
                  <a:schemeClr val="accent1"/>
                </a:solidFill>
              </a:rPr>
              <a:t>Факультет Искусств</a:t>
            </a:r>
            <a:r>
              <a:rPr lang="ru-RU" sz="3200" dirty="0" smtClean="0">
                <a:solidFill>
                  <a:schemeClr val="accent1"/>
                </a:solidFill>
              </a:rPr>
              <a:t/>
            </a:r>
            <a:br>
              <a:rPr lang="ru-RU" sz="3200" dirty="0" smtClean="0">
                <a:solidFill>
                  <a:schemeClr val="accent1"/>
                </a:solidFill>
              </a:rPr>
            </a:b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     "Когда я познакомился с русской и английской поэзией для детей, меня поразило больше всего то, что самые незатейливые и веселые песенки, сказочки, прибаутки могут быть такими же произведениями большого и подлинного искусства, как народные песни и баллады". </a:t>
            </a:r>
          </a:p>
          <a:p>
            <a:endParaRPr lang="ru-RU" dirty="0"/>
          </a:p>
        </p:txBody>
      </p:sp>
      <p:pic>
        <p:nvPicPr>
          <p:cNvPr id="20482" name="Picture 2" descr="C:\Users\Andrey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4298163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АРХИВЫ НАТАШИ\НАТАША. ТЕКУЩЕЕ\ТВОРЧЕСТВО 2\В РАБОТЕ\урок английские песенки\Bestminsterskiu-most-lond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72560" cy="528641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786" y="1643050"/>
            <a:ext cx="7681938" cy="521494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pPr>
              <a:buNone/>
            </a:pPr>
            <a:r>
              <a:rPr lang="ru-RU" b="1" dirty="0" smtClean="0"/>
              <a:t>  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+mj-lt"/>
              </a:rPr>
              <a:t>Лондон. Вид на Темзу. Вестминстерский мост</a:t>
            </a:r>
            <a:endParaRPr lang="ru-RU" sz="24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5" name="№3 Лондонский мос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2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АРХИВЫ НАТАШИ\НАТАША. ТЕКУЩЕЕ\ТВОРЧЕСТВО 2\урок английские песенки\Иллюстр Бланш  Фишер Райт\001_1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79398"/>
            <a:ext cx="3913409" cy="51944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«Сказки Матушки Гусыни» </a:t>
            </a:r>
            <a:endParaRPr lang="ru-RU" sz="3600" dirty="0">
              <a:solidFill>
                <a:schemeClr val="accent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14876" y="1643050"/>
            <a:ext cx="4038600" cy="4525963"/>
          </a:xfrm>
        </p:spPr>
        <p:txBody>
          <a:bodyPr/>
          <a:lstStyle/>
          <a:p>
            <a:r>
              <a:rPr lang="ru-RU" sz="2800" b="1" dirty="0" smtClean="0"/>
              <a:t>Обложка книги,  которая была выпущена в Чикаго в 1916 году. 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Иллюстрации </a:t>
            </a:r>
            <a:r>
              <a:rPr lang="ru-RU" sz="2800" b="1" dirty="0" err="1" smtClean="0"/>
              <a:t>Бланш</a:t>
            </a:r>
            <a:r>
              <a:rPr lang="ru-RU" sz="2800" b="1" dirty="0" smtClean="0"/>
              <a:t> Фишер Райт</a:t>
            </a:r>
            <a:r>
              <a:rPr lang="en-US" sz="2800" dirty="0" smtClean="0"/>
              <a:t> </a:t>
            </a:r>
            <a:endParaRPr lang="ru-RU" sz="2800" b="1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«БАРАШЕК»</a:t>
            </a: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Из книги </a:t>
            </a:r>
            <a:b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«Сказки Матушки Гусыни». </a:t>
            </a:r>
            <a:b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D:\АРХИВЫ НАТАШИ\НАТАША. ТЕКУЩЕЕ\ТВОРЧЕСТВО 2\В РАБОТЕ\урок английские песенки\Иллюстр Бланш  Фишер Райт\70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00034" y="1643050"/>
            <a:ext cx="3643338" cy="4787347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14876" y="1571612"/>
            <a:ext cx="4038600" cy="471490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b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800" dirty="0" smtClean="0"/>
              <a:t>      </a:t>
            </a: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Baa, baa, black sheep,  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ru-RU" sz="4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4400" dirty="0" smtClean="0">
                <a:latin typeface="Arial" pitchFamily="34" charset="0"/>
                <a:cs typeface="Arial" pitchFamily="34" charset="0"/>
              </a:rPr>
              <a:t>Have you any wool?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Yes, sir, yes, sir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Three bags full;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One for my master,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And one for the dame,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And one for the little boy</a:t>
            </a:r>
            <a:br>
              <a:rPr lang="en-US" sz="4400" dirty="0" smtClean="0">
                <a:latin typeface="Arial" pitchFamily="34" charset="0"/>
                <a:cs typeface="Arial" pitchFamily="34" charset="0"/>
              </a:rPr>
            </a:br>
            <a:r>
              <a:rPr lang="en-US" sz="4400" dirty="0" smtClean="0">
                <a:latin typeface="Arial" pitchFamily="34" charset="0"/>
                <a:cs typeface="Arial" pitchFamily="34" charset="0"/>
              </a:rPr>
              <a:t>Who lives down the lane.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№4 Барашек песенка на англ я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157161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«БАРАШЕК» Иллюстрации Васнецова</a:t>
            </a:r>
            <a:endParaRPr lang="ru-RU" sz="3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Andrey\Desktop\ноябрь 16\урок английские песенки\0_1fcdc_4a0819cf_X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1439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596</TotalTime>
  <Words>559</Words>
  <Application>Microsoft Office PowerPoint</Application>
  <PresentationFormat>Экран (4:3)</PresentationFormat>
  <Paragraphs>99</Paragraphs>
  <Slides>20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Диалог культур. Английские песенки в переводе С.Я.Маршака (К 120-летию поэта, переводчика) </vt:lpstr>
      <vt:lpstr> Самуил Яковлевич Маршак 1887 - 1964 </vt:lpstr>
      <vt:lpstr> Самуил Яковлевич Маршак 1887 – 1964 </vt:lpstr>
      <vt:lpstr>  Жизнь в Санкт-Петербурге  </vt:lpstr>
      <vt:lpstr> Лондонский Университет   Факультет Искусств </vt:lpstr>
      <vt:lpstr>Слайд 6</vt:lpstr>
      <vt:lpstr>«Сказки Матушки Гусыни» </vt:lpstr>
      <vt:lpstr> «БАРАШЕК» Из книги  «Сказки Матушки Гусыни».  </vt:lpstr>
      <vt:lpstr>«БАРАШЕК» Иллюстрации Васнецова</vt:lpstr>
      <vt:lpstr>  Юрий Алексеевич Васнецов  </vt:lpstr>
      <vt:lpstr>«Перчатки». Читает Сергей Юрский</vt:lpstr>
      <vt:lpstr>The Crooked Man</vt:lpstr>
      <vt:lpstr>«Старушка». Читает Сергей Юрский</vt:lpstr>
      <vt:lpstr>Humpty-Dumpty</vt:lpstr>
      <vt:lpstr>Слайд 15</vt:lpstr>
      <vt:lpstr>Творческое задание:  перевести самостоятельно!</vt:lpstr>
      <vt:lpstr>Маршак -переводчик</vt:lpstr>
      <vt:lpstr>Поросята</vt:lpstr>
      <vt:lpstr>Автограф Маршака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Andrey</cp:lastModifiedBy>
  <cp:revision>73</cp:revision>
  <dcterms:created xsi:type="dcterms:W3CDTF">2014-05-12T04:44:22Z</dcterms:created>
  <dcterms:modified xsi:type="dcterms:W3CDTF">2017-02-26T18:25:37Z</dcterms:modified>
</cp:coreProperties>
</file>