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78" r:id="rId3"/>
    <p:sldId id="325" r:id="rId4"/>
    <p:sldId id="343" r:id="rId5"/>
    <p:sldId id="344" r:id="rId6"/>
    <p:sldId id="369" r:id="rId7"/>
    <p:sldId id="370" r:id="rId8"/>
    <p:sldId id="371" r:id="rId9"/>
    <p:sldId id="372" r:id="rId10"/>
    <p:sldId id="389" r:id="rId11"/>
    <p:sldId id="378" r:id="rId12"/>
    <p:sldId id="379" r:id="rId13"/>
    <p:sldId id="373" r:id="rId14"/>
    <p:sldId id="380" r:id="rId15"/>
    <p:sldId id="381" r:id="rId16"/>
    <p:sldId id="374" r:id="rId17"/>
    <p:sldId id="382" r:id="rId18"/>
    <p:sldId id="384" r:id="rId19"/>
    <p:sldId id="376" r:id="rId20"/>
    <p:sldId id="385" r:id="rId21"/>
    <p:sldId id="383" r:id="rId22"/>
    <p:sldId id="375" r:id="rId23"/>
    <p:sldId id="386" r:id="rId24"/>
    <p:sldId id="387" r:id="rId25"/>
    <p:sldId id="377" r:id="rId26"/>
    <p:sldId id="388" r:id="rId27"/>
    <p:sldId id="410" r:id="rId28"/>
    <p:sldId id="331" r:id="rId29"/>
    <p:sldId id="336" r:id="rId30"/>
    <p:sldId id="391" r:id="rId31"/>
    <p:sldId id="390" r:id="rId32"/>
    <p:sldId id="363" r:id="rId33"/>
    <p:sldId id="392" r:id="rId34"/>
    <p:sldId id="393" r:id="rId35"/>
    <p:sldId id="366" r:id="rId36"/>
    <p:sldId id="394" r:id="rId37"/>
    <p:sldId id="395" r:id="rId38"/>
    <p:sldId id="364" r:id="rId39"/>
    <p:sldId id="397" r:id="rId40"/>
    <p:sldId id="396" r:id="rId41"/>
    <p:sldId id="365" r:id="rId42"/>
    <p:sldId id="398" r:id="rId43"/>
    <p:sldId id="399" r:id="rId44"/>
    <p:sldId id="367" r:id="rId45"/>
    <p:sldId id="400" r:id="rId46"/>
    <p:sldId id="401" r:id="rId47"/>
    <p:sldId id="368" r:id="rId48"/>
    <p:sldId id="402" r:id="rId49"/>
    <p:sldId id="404" r:id="rId50"/>
    <p:sldId id="332" r:id="rId51"/>
    <p:sldId id="362" r:id="rId52"/>
    <p:sldId id="406" r:id="rId53"/>
    <p:sldId id="405" r:id="rId54"/>
    <p:sldId id="361" r:id="rId55"/>
    <p:sldId id="407" r:id="rId56"/>
    <p:sldId id="409" r:id="rId57"/>
    <p:sldId id="321" r:id="rId58"/>
    <p:sldId id="335" r:id="rId59"/>
    <p:sldId id="408" r:id="rId60"/>
    <p:sldId id="403" r:id="rId61"/>
    <p:sldId id="259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B8E7"/>
    <a:srgbClr val="FEB86A"/>
    <a:srgbClr val="FBFDA5"/>
    <a:srgbClr val="FAFD8D"/>
    <a:srgbClr val="F8FC60"/>
    <a:srgbClr val="F8FC42"/>
    <a:srgbClr val="8FFE86"/>
    <a:srgbClr val="A1FA7E"/>
    <a:srgbClr val="8EF96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" name="cashreg.wav"/>
          </p:stSnd>
        </p:sndAc>
      </p:transition>
    </mc:Choice>
    <mc:Fallback xmlns="">
      <p:transition spd="slow">
        <p:fade/>
        <p:sndAc>
          <p:stSnd>
            <p:snd r:embed="rId3" name="cashreg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13" name="cashreg.wav"/>
          </p:stSnd>
        </p:sndAc>
      </p:transition>
    </mc:Choice>
    <mc:Fallback xmlns="">
      <p:transition spd="slow">
        <p:fade/>
        <p:sndAc>
          <p:stSnd>
            <p:snd r:embed="rId15" name="cashreg.wav"/>
          </p:stSnd>
        </p:sndAc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9.xml"/><Relationship Id="rId4" Type="http://schemas.openxmlformats.org/officeDocument/2006/relationships/image" Target="../media/image10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4.xml"/><Relationship Id="rId5" Type="http://schemas.openxmlformats.org/officeDocument/2006/relationships/image" Target="../media/image5.jpeg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3.xml"/><Relationship Id="rId4" Type="http://schemas.openxmlformats.org/officeDocument/2006/relationships/image" Target="../media/image1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5.jpe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6.xml"/><Relationship Id="rId4" Type="http://schemas.openxmlformats.org/officeDocument/2006/relationships/image" Target="../media/image1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5.jpe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19.xml"/><Relationship Id="rId4" Type="http://schemas.openxmlformats.org/officeDocument/2006/relationships/image" Target="../media/image1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4.xml"/><Relationship Id="rId5" Type="http://schemas.openxmlformats.org/officeDocument/2006/relationships/image" Target="../media/image5.jpe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2.xml"/><Relationship Id="rId4" Type="http://schemas.openxmlformats.org/officeDocument/2006/relationships/image" Target="../media/image10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8.xml"/><Relationship Id="rId4" Type="http://schemas.openxmlformats.org/officeDocument/2006/relationships/image" Target="../media/image7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jpeg"/><Relationship Id="rId4" Type="http://schemas.openxmlformats.org/officeDocument/2006/relationships/slide" Target="slid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5.jpe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slide" Target="slide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3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29.xml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3.xml"/><Relationship Id="rId5" Type="http://schemas.openxmlformats.org/officeDocument/2006/relationships/image" Target="../media/image5.jpeg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3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2.xml"/><Relationship Id="rId4" Type="http://schemas.openxmlformats.org/officeDocument/2006/relationships/image" Target="../media/image10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6.xml"/><Relationship Id="rId5" Type="http://schemas.openxmlformats.org/officeDocument/2006/relationships/image" Target="../media/image5.jpeg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3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5.xml"/><Relationship Id="rId4" Type="http://schemas.openxmlformats.org/officeDocument/2006/relationships/image" Target="../media/image10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5.jpe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8.xml"/><Relationship Id="rId4" Type="http://schemas.openxmlformats.org/officeDocument/2006/relationships/image" Target="../media/image10.gi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5.jpe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4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41.xml"/><Relationship Id="rId4" Type="http://schemas.openxmlformats.org/officeDocument/2006/relationships/image" Target="../media/image10.gi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5.xml"/><Relationship Id="rId5" Type="http://schemas.openxmlformats.org/officeDocument/2006/relationships/image" Target="../media/image5.jpeg"/><Relationship Id="rId4" Type="http://schemas.openxmlformats.org/officeDocument/2006/relationships/slide" Target="slide4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4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44.xml"/><Relationship Id="rId4" Type="http://schemas.openxmlformats.org/officeDocument/2006/relationships/image" Target="../media/image10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5.jpe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5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47.xml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5.jpeg"/><Relationship Id="rId4" Type="http://schemas.openxmlformats.org/officeDocument/2006/relationships/slide" Target="slide5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5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51.xml"/><Relationship Id="rId4" Type="http://schemas.openxmlformats.org/officeDocument/2006/relationships/image" Target="../media/image10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55.xml"/><Relationship Id="rId5" Type="http://schemas.openxmlformats.org/officeDocument/2006/relationships/image" Target="../media/image5.jpeg"/><Relationship Id="rId4" Type="http://schemas.openxmlformats.org/officeDocument/2006/relationships/slide" Target="slide5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5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54.xml"/><Relationship Id="rId4" Type="http://schemas.openxmlformats.org/officeDocument/2006/relationships/image" Target="../media/image10.gi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image" Target="../media/image5.jpeg"/><Relationship Id="rId4" Type="http://schemas.openxmlformats.org/officeDocument/2006/relationships/slide" Target="slide59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6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slide" Target="slide7.xml"/><Relationship Id="rId4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58.xml"/><Relationship Id="rId4" Type="http://schemas.openxmlformats.org/officeDocument/2006/relationships/image" Target="../media/image10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5.jpeg"/><Relationship Id="rId4" Type="http://schemas.openxmlformats.org/officeDocument/2006/relationships/slide" Target="slide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image" Target="../media/image4.gif"/><Relationship Id="rId7" Type="http://schemas.openxmlformats.org/officeDocument/2006/relationships/slide" Target="slide1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5.jpe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9144000" cy="6264696"/>
          </a:xfrm>
        </p:spPr>
        <p:txBody>
          <a:bodyPr rIns="0" anchor="ctr" anchorCtr="0">
            <a:normAutofit/>
          </a:bodyPr>
          <a:lstStyle/>
          <a:p>
            <a:pPr algn="ctr"/>
            <a:r>
              <a:rPr lang="ru-RU" sz="6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ТЕСТ-ИГРА</a:t>
            </a:r>
            <a:r>
              <a:rPr lang="ru-RU" sz="2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0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0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по теме </a:t>
            </a:r>
            <a:br>
              <a:rPr lang="ru-RU" sz="4000" dirty="0" smtClean="0">
                <a:solidFill>
                  <a:srgbClr val="7030A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«ЛЁГКАЯ АТЛЕТИКА</a:t>
            </a:r>
            <a: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en-US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4400" dirty="0" smtClean="0">
                <a:solidFill>
                  <a:srgbClr val="C0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 В ШКОЛЕ»</a:t>
            </a:r>
            <a:endParaRPr lang="ru-RU" sz="4400" dirty="0">
              <a:solidFill>
                <a:srgbClr val="C0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4034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807" y="4734864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НЕТОЧНЫЙ ОТВЕТ!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3134276" cy="32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3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11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8906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4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Прыжок начинать выполнять </a:t>
            </a:r>
            <a:b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только после того: 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ак после взрыхления прыжковой ямы 	были убраны грабли 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к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ак предыдущий прыгун покинул место 	приземления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как предыдущий ученик начал 	выполнять прыжок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к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ак взрыхлили прыжковую яму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5857" y="2304276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858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620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050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5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При прыжках в длину с разбега НЕЛЬЗЯ: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риземляться на носки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Все ответы верны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приземляться на руки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приземляться на пятки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5856" y="2304276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5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94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8921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312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6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Перед метанием снарядов: 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осмотреть на своих соперников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осмотреть на преподавателя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посмотреть, нет ли людей в зоне </a:t>
            </a:r>
          </a:p>
          <a:p>
            <a:pPr marL="0" indent="0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6"/>
            <a:ext cx="9144000" cy="102679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проверить, на месте ли снаряды </a:t>
            </a:r>
          </a:p>
          <a:p>
            <a:pPr marL="0" indent="0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	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для метания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5857" y="2304276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04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744" y="0"/>
            <a:ext cx="9176743" cy="6381328"/>
          </a:xfrm>
        </p:spPr>
        <p:txBody>
          <a:bodyPr t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/>
            <a:r>
              <a:rPr lang="en-US" sz="6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	</a:t>
            </a:r>
            <a:r>
              <a:rPr lang="ru-RU" sz="6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Раздел </a:t>
            </a:r>
            <a:r>
              <a:rPr lang="ru-RU" sz="2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«ПРАВИЛА БЕЗОПАСНОСТИ </a:t>
            </a:r>
            <a:b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ЗАНЯТИЯХ</a:t>
            </a:r>
            <a:b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ЛЁГКОЙ АТЛЕТИКОЙ» </a:t>
            </a:r>
            <a:endParaRPr lang="ru-RU" sz="4000" b="1" dirty="0">
              <a:ln w="6350">
                <a:noFill/>
              </a:ln>
              <a:solidFill>
                <a:srgbClr val="FF0000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3838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96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5642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7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При метании снарядов</a:t>
            </a:r>
            <a:b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НЕЛЬЗЯ: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глядываться назад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Все ответы верны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ходить за снарядами без разрешения 	учителя; подавать снаряд броском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мотреть в направлении метания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5856" y="2304276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5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4468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4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6548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8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При метании снарядов</a:t>
            </a:r>
            <a:b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НЕЛЬЗЯ: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ересекать зону метания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Все ответы верны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оставлять без присмотра инвентарь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роизводить произвольные метания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5856" y="2304276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5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63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047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66807" y="4734864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 fontScale="850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НЕТОЧНЫЙ ОТВЕТ!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hppcc\Desktop\МАРИНА - ДОКИ\02 прези мои\! для редактирования\картинки\смайлы\смайлы новые\hello_html_3aaa7ed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3134276" cy="3264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17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drumroll.wav"/>
          </p:stSnd>
        </p:sndAc>
      </p:transition>
    </mc:Choice>
    <mc:Fallback xmlns="">
      <p:transition spd="slow">
        <p:fade/>
        <p:sndAc>
          <p:stSnd>
            <p:snd r:embed="rId7" name="drumroll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744" y="0"/>
            <a:ext cx="9176743" cy="6858000"/>
          </a:xfrm>
        </p:spPr>
        <p:txBody>
          <a:bodyPr t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/>
            <a:r>
              <a:rPr lang="en-US" sz="6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II.</a:t>
            </a:r>
            <a:r>
              <a:rPr lang="ru-RU" sz="6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6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«РАЗДЕЛЫ</a:t>
            </a:r>
            <a:br>
              <a:rPr lang="ru-RU" sz="6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ЛЁГКОЙ АТЛЕТКИ» </a:t>
            </a:r>
            <a:endParaRPr lang="ru-RU" sz="6600" b="1" dirty="0">
              <a:ln w="6350">
                <a:noFill/>
              </a:ln>
              <a:solidFill>
                <a:srgbClr val="FF000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85935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9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Лёгкая атлетика включает в себя такие спортивные упражнения как: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843" y="4292347"/>
            <a:ext cx="9144000" cy="12961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Ходьба на носках и пятках, прыжки 	на 	одной и двух ногах, кросс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Метания в цель, стрельба, кувырки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Бег, ходьба, прыжки, метания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Бег с препятствиями, ходьба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681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50906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596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744" y="-1"/>
            <a:ext cx="9176743" cy="1738037"/>
          </a:xfrm>
        </p:spPr>
        <p:txBody>
          <a:bodyPr t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/>
            <a: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	При групповом старте</a:t>
            </a:r>
            <a:b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короткие дистанции бежать:</a:t>
            </a:r>
            <a:endParaRPr lang="ru-RU" sz="4000" b="1" dirty="0">
              <a:ln w="6350">
                <a:noFill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0" y="3228186"/>
            <a:ext cx="9144000" cy="97279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В.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любой дорожке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7273" y="4434209"/>
            <a:ext cx="9144000" cy="939007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т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олько по своей дорожке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-1" y="5589240"/>
            <a:ext cx="9122315" cy="100793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соперником, по его дорожке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0" y="1989081"/>
            <a:ext cx="9144000" cy="1009336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 дорожке, которую успел занять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428958" y="22069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428957" y="580639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428956" y="3427776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428958" y="4653136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77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89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5382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 fontScale="90000"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10. 		Чем </a:t>
            </a:r>
            <a:r>
              <a:rPr lang="ru-RU" sz="40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отличается </a:t>
            </a:r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спортивная ходьба от бега по технике выполнения?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В ходьбе присутствует фаза полёта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Ничем не отличаются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 беге отсутствует фаза полёта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В ходьбе отсутствует фаза полёта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58235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78295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909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3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66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11.	 Спринт – это бег</a:t>
            </a:r>
            <a:br>
              <a:rPr lang="ru-RU" sz="4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4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на короткие дистанции:</a:t>
            </a:r>
            <a:endParaRPr lang="ru-RU" sz="4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100м, 600м, 800м, 1000м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1000м, 200м, 300м, 400м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1500м, 60м, 800м, 100м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30м,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60м, 100м, 400м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58235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78295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89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205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2625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12. 		С какого старта проводится бег 100м?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Со среднего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Такой дистанции не существует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С высокого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 низкого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58235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78295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77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84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506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274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13. 		С какого старта проводится бег 800м?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Со среднего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Такой дистанции не существует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высокого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С низкого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58235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78295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39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92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356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14.		Виды прыжков школьной программы: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  Прыжок с места; прыжок в глубину; </a:t>
            </a:r>
          </a:p>
          <a:p>
            <a:pPr marL="0" indent="0" algn="just">
              <a:buFont typeface="Wingdings 2"/>
              <a:buNone/>
            </a:pPr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прыжки в высоту </a:t>
            </a:r>
            <a:endParaRPr lang="ru-RU" sz="3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Прыжок с места; прыжок с разбега; </a:t>
            </a:r>
          </a:p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прыжок в высоту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Прыжок с шестом; прыжок в высоту;</a:t>
            </a:r>
          </a:p>
          <a:p>
            <a:pPr marL="0" indent="0" algn="just">
              <a:buNone/>
            </a:pPr>
            <a:r>
              <a:rPr lang="ru-RU" sz="3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прыжок с разбега</a:t>
            </a:r>
            <a:endParaRPr lang="ru-RU" sz="3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Горизонтальные и вертикальные</a:t>
            </a:r>
            <a:endParaRPr lang="ru-RU" sz="3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58235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78295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89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17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764216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15.		Виды метаний школьной программы: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4365104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Метание гранаты; толкание ядра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08605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Метание копья; метание диска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764216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Метание мяча; метание гранаты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3068960"/>
            <a:ext cx="9144000" cy="10081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Метание мяча; метание молота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201624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862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458235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578295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447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92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987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92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32744" y="0"/>
            <a:ext cx="9176743" cy="6858000"/>
          </a:xfrm>
        </p:spPr>
        <p:txBody>
          <a:bodyPr t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marL="0" indent="0" algn="ctr"/>
            <a:r>
              <a:rPr lang="en-US" sz="9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III.</a:t>
            </a:r>
            <a:r>
              <a:rPr lang="ru-RU" sz="9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9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9600" b="1" dirty="0" smtClean="0">
                <a:ln w="6350">
                  <a:noFill/>
                </a:ln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«ЗОЖ» </a:t>
            </a:r>
            <a:endParaRPr lang="ru-RU" sz="9600" b="1" dirty="0">
              <a:ln w="6350">
                <a:noFill/>
              </a:ln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2336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97" y="0"/>
            <a:ext cx="9100792" cy="148478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16. 		Занятия лёгкой атлетикой благоприятно влияет на организм: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8843" y="4292347"/>
            <a:ext cx="9144000" cy="129614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Улучшается работа сердечно-сосудистой   	и  дыхательной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систем организма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Все ответы верны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677318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Увеличиваются глаза, губы, уши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12612" y="2996952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Удлиняются ноги, руки, ногти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2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817793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1930570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3250204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69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59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2811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97" y="0"/>
            <a:ext cx="9100792" cy="1628800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4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17. 		Занятия лёгкой атлетикой развивают физические качества человека:</a:t>
            </a:r>
            <a:endParaRPr lang="ru-RU" sz="3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8823" y="3267594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	Быстроту, силу, ловкость, выносливость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670690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Все ответы верны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8967" y="1844824"/>
            <a:ext cx="9144000" cy="108012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Скорость, объём, высоту, длину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8967" y="4454977"/>
            <a:ext cx="9144000" cy="97088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Быстроту, ширину, рост, вес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23116" y="2096852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25575" y="344883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25575" y="5843814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25575" y="4652387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8264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627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57887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631191" y="3573016"/>
            <a:ext cx="7848872" cy="1368151"/>
          </a:xfrm>
          <a:prstGeom prst="rect">
            <a:avLst/>
          </a:prstGeom>
          <a:ln>
            <a:noFill/>
          </a:ln>
        </p:spPr>
        <p:txBody>
          <a:bodyPr vert="horz" wrap="none" lIns="0" tIns="0" rIns="18288" bIns="0" anchor="ctr" anchorCtr="1">
            <a:prstTxWarp prst="textDeflate">
              <a:avLst>
                <a:gd name="adj" fmla="val 20745"/>
              </a:avLst>
            </a:prstTxWarp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«Олимпийцы</a:t>
            </a:r>
            <a:r>
              <a:rPr kumimoji="0" lang="en-US" sz="5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</a:t>
            </a:r>
            <a:r>
              <a:rPr kumimoji="0" lang="ru-RU" sz="5400" b="1" i="0" u="none" strike="noStrike" kern="1200" cap="none" spc="0" normalizeH="0" baseline="0" noProof="0" dirty="0" smtClean="0">
                <a:ln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+mj-ea"/>
                <a:cs typeface="+mj-cs"/>
              </a:rPr>
              <a:t> России»</a:t>
            </a:r>
            <a:endParaRPr kumimoji="0" lang="ru-RU" sz="5400" b="1" i="0" u="none" strike="noStrike" kern="1200" cap="none" spc="0" normalizeH="0" baseline="0" noProof="0" dirty="0">
              <a:ln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3" name="Заголовок 2"/>
          <p:cNvSpPr txBox="1">
            <a:spLocks/>
          </p:cNvSpPr>
          <p:nvPr/>
        </p:nvSpPr>
        <p:spPr>
          <a:xfrm>
            <a:off x="-32744" y="836713"/>
            <a:ext cx="9176743" cy="432048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dirty="0" smtClean="0">
                <a:ln w="6350">
                  <a:solidFill>
                    <a:srgbClr val="C0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IV.</a:t>
            </a:r>
            <a:endParaRPr lang="ru-RU" sz="7200" dirty="0">
              <a:ln w="6350">
                <a:solidFill>
                  <a:srgbClr val="C0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7592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4" name="cashreg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897" y="0"/>
            <a:ext cx="9100792" cy="2204864"/>
          </a:xfrm>
        </p:spPr>
        <p:txBody>
          <a:bodyPr lIns="108000" tIns="0" rIns="108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5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18. 	Известная российская спортсменка – Олимпийская чемпионка, чемпионка мира, рекордсменка мира в прыжках с шестом:</a:t>
            </a:r>
            <a:endParaRPr lang="ru-RU" sz="35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0" y="4509120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Ольга Слесаренко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/>
          <p:cNvSpPr txBox="1">
            <a:spLocks/>
          </p:cNvSpPr>
          <p:nvPr/>
        </p:nvSpPr>
        <p:spPr>
          <a:xfrm>
            <a:off x="-21685" y="5661248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40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Светлана Феофанова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21685" y="2204864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Елена Исинбаева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21685" y="3356992"/>
            <a:ext cx="9144000" cy="9001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40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 Татьяна Лебедева</a:t>
            </a:r>
            <a:endParaRPr lang="ru-RU" sz="40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16416" y="238610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16415" y="3533198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16416" y="584249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16414" y="4690364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9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7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240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2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При пониженной температуре</a:t>
            </a:r>
            <a:b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и сильном ветре </a:t>
            </a:r>
            <a:b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время для разминки нужно: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уменьшить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о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ставить таким же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сократить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6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36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увеличить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2302080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5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3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50776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91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3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41966" y="1700808"/>
            <a:ext cx="9185966" cy="3024336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dirty="0" smtClean="0">
                <a:ln w="11430"/>
                <a:solidFill>
                  <a:srgbClr val="FF0000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Кто выиграл?</a:t>
            </a:r>
          </a:p>
        </p:txBody>
      </p:sp>
      <p:pic>
        <p:nvPicPr>
          <p:cNvPr id="3" name="Picture 2" descr="C:\Users\Марина\ШКОЛА\картитнки спорт\гиф анимашки\12[1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106019"/>
            <a:ext cx="123825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21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5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78364" y="132081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0880480">
            <a:off x="526539" y="3474897"/>
            <a:ext cx="749921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solidFill>
                  <a:srgbClr val="FF0000"/>
                </a:soli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ПРАВИЛЬНО!</a:t>
            </a:r>
            <a:endParaRPr lang="ru-RU" sz="7200" b="1" cap="none" spc="0" dirty="0">
              <a:ln w="11430"/>
              <a:solidFill>
                <a:srgbClr val="FF0000"/>
              </a:soli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Picture 2" descr="C:\Users\Марина\ШКОЛА\картитнки спорт\гиф анимашки\25[1]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5858" y="2808469"/>
            <a:ext cx="1022651" cy="72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hppcc\Desktop\МАРИНА - ДОКИ\02 прези мои\! для редактирования\картинки\смайлы\смайлы новые\1300615495_wqtobnevhmkxs1i.jpe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28063"/>
            <a:ext cx="2273053" cy="2509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75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65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Users\Марина\ШКОЛА\картитнки спорт\гиф анимашки\15[2]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8531" y="4653136"/>
            <a:ext cx="990217" cy="103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Марина\ШКОЛА\прези мои\! для редактирования\кнопки для прези\кнопка кр.jpg">
            <a:hlinkClick r:id="rId5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244408" y="116632"/>
            <a:ext cx="718394" cy="71518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20922500">
            <a:off x="1960303" y="2718640"/>
            <a:ext cx="6819306" cy="1015663"/>
          </a:xfrm>
          <a:prstGeom prst="rect">
            <a:avLst/>
          </a:prstGeom>
          <a:noFill/>
        </p:spPr>
        <p:txBody>
          <a:bodyPr wrap="square" lIns="0" tIns="0" rIns="0" bIns="0" anchor="ctr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solidFill>
                  <a:srgbClr val="FF0000"/>
                </a:solidFill>
                <a:effectLst>
                  <a:glow rad="139700">
                    <a:schemeClr val="accent3">
                      <a:lumMod val="60000"/>
                      <a:lumOff val="40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НЕПРАВИЛЬНО!</a:t>
            </a:r>
            <a:endParaRPr lang="ru-RU" sz="6000" b="1" cap="none" spc="0" dirty="0">
              <a:ln w="11430"/>
              <a:solidFill>
                <a:srgbClr val="FF0000"/>
              </a:solidFill>
              <a:effectLst>
                <a:glow rad="139700">
                  <a:schemeClr val="accent3">
                    <a:lumMod val="60000"/>
                    <a:lumOff val="40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220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-10003" y="0"/>
            <a:ext cx="9100792" cy="1844824"/>
          </a:xfrm>
        </p:spPr>
        <p:txBody>
          <a:bodyPr lIns="360000" tIns="36000" rIns="360000" anchor="ctr" anchorCtr="0"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algn="ctr"/>
            <a:r>
              <a:rPr lang="ru-RU" sz="3600" b="1" dirty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3</a:t>
            </a: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. 	Обувь учащихся на занятиях </a:t>
            </a:r>
            <a:b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</a:br>
            <a:r>
              <a:rPr lang="ru-RU" sz="36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lumMod val="60000"/>
                      <a:lumOff val="40000"/>
                      <a:alpha val="40000"/>
                    </a:schemeClr>
                  </a:glow>
                </a:effectLst>
              </a:rPr>
              <a:t>лёгкой атлетикой должна быть: </a:t>
            </a:r>
            <a:endParaRPr lang="ru-RU" sz="3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lumMod val="60000"/>
                    <a:lumOff val="40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Объект 1"/>
          <p:cNvSpPr txBox="1">
            <a:spLocks/>
          </p:cNvSpPr>
          <p:nvPr/>
        </p:nvSpPr>
        <p:spPr>
          <a:xfrm>
            <a:off x="-15594" y="4558172"/>
            <a:ext cx="9144000" cy="93535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720000" bIns="0" anchor="ctr" anchorCtr="0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С.	Скользкой и плотно облегающей ногу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Объект 1">
            <a:hlinkClick r:id="" action="ppaction://noaction"/>
          </p:cNvPr>
          <p:cNvSpPr txBox="1">
            <a:spLocks/>
          </p:cNvSpPr>
          <p:nvPr/>
        </p:nvSpPr>
        <p:spPr>
          <a:xfrm>
            <a:off x="-8823" y="5762464"/>
            <a:ext cx="9144000" cy="922312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	</a:t>
            </a: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 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Не плотной и не стесняющей 	кровообращение стопы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Объект 1"/>
          <p:cNvSpPr txBox="1">
            <a:spLocks/>
          </p:cNvSpPr>
          <p:nvPr/>
        </p:nvSpPr>
        <p:spPr>
          <a:xfrm>
            <a:off x="-15594" y="2101954"/>
            <a:ext cx="9144000" cy="980708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Нескользкой и на невысокой подошве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Объект 1"/>
          <p:cNvSpPr txBox="1">
            <a:spLocks/>
          </p:cNvSpPr>
          <p:nvPr/>
        </p:nvSpPr>
        <p:spPr>
          <a:xfrm>
            <a:off x="-15594" y="3338307"/>
            <a:ext cx="9144000" cy="936104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vert="horz" lIns="180000" tIns="0" rIns="180000" bIns="0" anchor="ctr" anchorCtr="0">
            <a:normAutofit fontScale="92500" lnSpcReduction="1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</a:t>
            </a:r>
            <a:r>
              <a:rPr lang="en-US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	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Нескользкой, плотно облегающей</a:t>
            </a:r>
          </a:p>
          <a:p>
            <a:pPr marL="0" indent="0" algn="just">
              <a:buNone/>
            </a:pPr>
            <a:r>
              <a:rPr lang="ru-RU" sz="3200" b="1" dirty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	</a:t>
            </a:r>
            <a:r>
              <a:rPr lang="ru-RU" sz="3200" b="1" dirty="0" smtClean="0">
                <a:ln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+mj-lt"/>
              </a:rPr>
              <a:t>ногу и не стесняющей кровообращение</a:t>
            </a:r>
            <a:endParaRPr lang="ru-RU" sz="3200" b="1" dirty="0">
              <a:ln>
                <a:solidFill>
                  <a:srgbClr val="FF0000"/>
                </a:solidFill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+mj-lt"/>
            </a:endParaRPr>
          </a:p>
        </p:txBody>
      </p:sp>
      <p:pic>
        <p:nvPicPr>
          <p:cNvPr id="10" name="Picture 2" descr="C:\Users\Марина\ШКОЛА\прези мои\! для редактирования\кнопки для прези\кнопка кр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5856" y="2304276"/>
            <a:ext cx="578650" cy="576064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Марина\ШКОЛА\прези мои\! для редактирования\кнопки для прези\кнопка кр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5" y="351955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Марина\ШКОЛА\прези мои\! для редактирования\кнопки для прези\кнопка кр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6" y="4739041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Марина\ШКОЛА\прези мои\! для редактирования\кнопки для прези\кнопка кр.jpg">
            <a:hlinkClick r:id="rId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6514"/>
          <a:stretch/>
        </p:blipFill>
        <p:spPr bwMode="auto">
          <a:xfrm>
            <a:off x="8348317" y="5936812"/>
            <a:ext cx="576191" cy="573616"/>
          </a:xfrm>
          <a:prstGeom prst="ellips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127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2" name="cashreg.wav"/>
          </p:stSnd>
        </p:sndAc>
      </p:transition>
    </mc:Choice>
    <mc:Fallback xmlns="">
      <p:transition spd="slow">
        <p:fade/>
        <p:sndAc>
          <p:stSnd>
            <p:snd r:embed="rId8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2553</TotalTime>
  <Words>299</Words>
  <Application>Microsoft Office PowerPoint</Application>
  <PresentationFormat>Экран (4:3)</PresentationFormat>
  <Paragraphs>140</Paragraphs>
  <Slides>61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62" baseType="lpstr">
      <vt:lpstr>Поток</vt:lpstr>
      <vt:lpstr>ТЕСТ-ИГРА по теме  «ЛЁГКАЯ АТЛЕТИКА  В ШКОЛЕ»</vt:lpstr>
      <vt:lpstr>I. Раздел   «ПРАВИЛА БЕЗОПАСНОСТИ  НА ЗАНЯТИЯХ ЛЁГКОЙ АТЛЕТИКОЙ» </vt:lpstr>
      <vt:lpstr>1. При групповом старте на короткие дистанции бежать:</vt:lpstr>
      <vt:lpstr>Презентация PowerPoint</vt:lpstr>
      <vt:lpstr>Презентация PowerPoint</vt:lpstr>
      <vt:lpstr>2.  При пониженной температуре и сильном ветре  время для разминки нужно:</vt:lpstr>
      <vt:lpstr>Презентация PowerPoint</vt:lpstr>
      <vt:lpstr>Презентация PowerPoint</vt:lpstr>
      <vt:lpstr>3.  Обувь учащихся на занятиях  лёгкой атлетикой должна быть: </vt:lpstr>
      <vt:lpstr>Презентация PowerPoint</vt:lpstr>
      <vt:lpstr>Презентация PowerPoint</vt:lpstr>
      <vt:lpstr>Презентация PowerPoint</vt:lpstr>
      <vt:lpstr>4.  Прыжок начинать выполнять  только после того: </vt:lpstr>
      <vt:lpstr>Презентация PowerPoint</vt:lpstr>
      <vt:lpstr>Презентация PowerPoint</vt:lpstr>
      <vt:lpstr>5.  При прыжках в длину с разбега НЕЛЬЗЯ:</vt:lpstr>
      <vt:lpstr>Презентация PowerPoint</vt:lpstr>
      <vt:lpstr>Презентация PowerPoint</vt:lpstr>
      <vt:lpstr>6.  Перед метанием снарядов: </vt:lpstr>
      <vt:lpstr>Презентация PowerPoint</vt:lpstr>
      <vt:lpstr>Презентация PowerPoint</vt:lpstr>
      <vt:lpstr>7.  При метании снарядов НЕЛЬЗЯ:</vt:lpstr>
      <vt:lpstr>Презентация PowerPoint</vt:lpstr>
      <vt:lpstr>Презентация PowerPoint</vt:lpstr>
      <vt:lpstr>8.  При метании снарядов НЕЛЬЗЯ:</vt:lpstr>
      <vt:lpstr>Презентация PowerPoint</vt:lpstr>
      <vt:lpstr>Презентация PowerPoint</vt:lpstr>
      <vt:lpstr>II. «РАЗДЕЛЫ ЛЁГКОЙ АТЛЕТКИ» </vt:lpstr>
      <vt:lpstr>9.  Лёгкая атлетика включает в себя такие спортивные упражнения как:</vt:lpstr>
      <vt:lpstr>Презентация PowerPoint</vt:lpstr>
      <vt:lpstr>Презентация PowerPoint</vt:lpstr>
      <vt:lpstr>10.   Чем отличается спортивная ходьба от бега по технике выполнения?</vt:lpstr>
      <vt:lpstr>Презентация PowerPoint</vt:lpstr>
      <vt:lpstr>Презентация PowerPoint</vt:lpstr>
      <vt:lpstr>11.  Спринт – это бег на короткие дистанции:</vt:lpstr>
      <vt:lpstr>Презентация PowerPoint</vt:lpstr>
      <vt:lpstr>Презентация PowerPoint</vt:lpstr>
      <vt:lpstr>12.   С какого старта проводится бег 100м?</vt:lpstr>
      <vt:lpstr>Презентация PowerPoint</vt:lpstr>
      <vt:lpstr>Презентация PowerPoint</vt:lpstr>
      <vt:lpstr>13.   С какого старта проводится бег 800м?</vt:lpstr>
      <vt:lpstr>Презентация PowerPoint</vt:lpstr>
      <vt:lpstr>Презентация PowerPoint</vt:lpstr>
      <vt:lpstr>14.  Виды прыжков школьной программы:</vt:lpstr>
      <vt:lpstr>Презентация PowerPoint</vt:lpstr>
      <vt:lpstr>Презентация PowerPoint</vt:lpstr>
      <vt:lpstr>15.  Виды метаний школьной программы:</vt:lpstr>
      <vt:lpstr>Презентация PowerPoint</vt:lpstr>
      <vt:lpstr>Презентация PowerPoint</vt:lpstr>
      <vt:lpstr>III. «ЗОЖ» </vt:lpstr>
      <vt:lpstr>16.   Занятия лёгкой атлетикой благоприятно влияет на организм:</vt:lpstr>
      <vt:lpstr>Презентация PowerPoint</vt:lpstr>
      <vt:lpstr>Презентация PowerPoint</vt:lpstr>
      <vt:lpstr>17.   Занятия лёгкой атлетикой развивают физические качества человека:</vt:lpstr>
      <vt:lpstr>Презентация PowerPoint</vt:lpstr>
      <vt:lpstr>Презентация PowerPoint</vt:lpstr>
      <vt:lpstr>Презентация PowerPoint</vt:lpstr>
      <vt:lpstr>18.  Известная российская спортсменка – Олимпийская чемпионка, чемпионка мира, рекордсменка мира в прыжках с шестом: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</dc:creator>
  <cp:lastModifiedBy>hppcc</cp:lastModifiedBy>
  <cp:revision>334</cp:revision>
  <dcterms:created xsi:type="dcterms:W3CDTF">2015-11-24T00:37:52Z</dcterms:created>
  <dcterms:modified xsi:type="dcterms:W3CDTF">2017-02-19T02:38:26Z</dcterms:modified>
</cp:coreProperties>
</file>