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9" r:id="rId4"/>
    <p:sldId id="257" r:id="rId5"/>
    <p:sldId id="260" r:id="rId6"/>
    <p:sldId id="261" r:id="rId7"/>
    <p:sldId id="263" r:id="rId8"/>
    <p:sldId id="264" r:id="rId9"/>
    <p:sldId id="266" r:id="rId10"/>
    <p:sldId id="267" r:id="rId11"/>
    <p:sldId id="262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80" r:id="rId20"/>
    <p:sldId id="276" r:id="rId21"/>
    <p:sldId id="277" r:id="rId22"/>
    <p:sldId id="26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3333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20" autoAdjust="0"/>
  </p:normalViewPr>
  <p:slideViewPr>
    <p:cSldViewPr>
      <p:cViewPr>
        <p:scale>
          <a:sx n="64" d="100"/>
          <a:sy n="64" d="100"/>
        </p:scale>
        <p:origin x="-462" y="-6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7;&#1082;&#1086;&#1089;&#1072;&#1088;&#1077;&#1074;&#1099;\Desktop\1\&#1055;&#1088;&#1080;&#1083;&#1086;&#1078;&#1077;&#1085;&#1080;&#1077;%202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8" descr="H:\Documents and Settings\Aida\Рабочий стол\НОвая ГРАФИКА сборник\1111111111111\image31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92196">
            <a:off x="450643" y="295403"/>
            <a:ext cx="1737123" cy="1507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Куб 3"/>
          <p:cNvSpPr/>
          <p:nvPr/>
        </p:nvSpPr>
        <p:spPr>
          <a:xfrm>
            <a:off x="0" y="1700808"/>
            <a:ext cx="928694" cy="928693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5" name="Куб 4"/>
          <p:cNvSpPr/>
          <p:nvPr/>
        </p:nvSpPr>
        <p:spPr>
          <a:xfrm>
            <a:off x="683568" y="1988840"/>
            <a:ext cx="928694" cy="928695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7" name="Куб 6"/>
          <p:cNvSpPr/>
          <p:nvPr/>
        </p:nvSpPr>
        <p:spPr>
          <a:xfrm>
            <a:off x="1617643" y="2144724"/>
            <a:ext cx="928694" cy="928695"/>
          </a:xfrm>
          <a:prstGeom prst="cube">
            <a:avLst/>
          </a:prstGeom>
          <a:solidFill>
            <a:srgbClr val="00B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8" name="Куб 7"/>
          <p:cNvSpPr/>
          <p:nvPr/>
        </p:nvSpPr>
        <p:spPr>
          <a:xfrm>
            <a:off x="2483768" y="2348880"/>
            <a:ext cx="928694" cy="928694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</a:p>
        </p:txBody>
      </p:sp>
      <p:sp>
        <p:nvSpPr>
          <p:cNvPr id="10" name="Куб 9"/>
          <p:cNvSpPr/>
          <p:nvPr/>
        </p:nvSpPr>
        <p:spPr>
          <a:xfrm>
            <a:off x="3491880" y="2060848"/>
            <a:ext cx="928693" cy="928694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</a:t>
            </a:r>
          </a:p>
        </p:txBody>
      </p:sp>
      <p:sp>
        <p:nvSpPr>
          <p:cNvPr id="9" name="Куб 8"/>
          <p:cNvSpPr/>
          <p:nvPr/>
        </p:nvSpPr>
        <p:spPr>
          <a:xfrm>
            <a:off x="4572000" y="1844824"/>
            <a:ext cx="928693" cy="928693"/>
          </a:xfrm>
          <a:prstGeom prst="cube">
            <a:avLst/>
          </a:prstGeom>
          <a:solidFill>
            <a:srgbClr val="92D05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1" name="Куб 10"/>
          <p:cNvSpPr/>
          <p:nvPr/>
        </p:nvSpPr>
        <p:spPr>
          <a:xfrm>
            <a:off x="5076056" y="2492896"/>
            <a:ext cx="928694" cy="928695"/>
          </a:xfrm>
          <a:prstGeom prst="cube">
            <a:avLst/>
          </a:prstGeom>
          <a:solidFill>
            <a:srgbClr val="FFC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</a:t>
            </a:r>
          </a:p>
        </p:txBody>
      </p:sp>
      <p:sp>
        <p:nvSpPr>
          <p:cNvPr id="12" name="Куб 11"/>
          <p:cNvSpPr/>
          <p:nvPr/>
        </p:nvSpPr>
        <p:spPr>
          <a:xfrm>
            <a:off x="5940152" y="2204864"/>
            <a:ext cx="928694" cy="928695"/>
          </a:xfrm>
          <a:prstGeom prst="cub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И</a:t>
            </a:r>
          </a:p>
        </p:txBody>
      </p:sp>
      <p:sp>
        <p:nvSpPr>
          <p:cNvPr id="13" name="Куб 12"/>
          <p:cNvSpPr/>
          <p:nvPr/>
        </p:nvSpPr>
        <p:spPr>
          <a:xfrm>
            <a:off x="6804248" y="2492896"/>
            <a:ext cx="928693" cy="928695"/>
          </a:xfrm>
          <a:prstGeom prst="cube">
            <a:avLst/>
          </a:prstGeom>
          <a:solidFill>
            <a:srgbClr val="FF000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К</a:t>
            </a:r>
          </a:p>
        </p:txBody>
      </p:sp>
      <p:sp>
        <p:nvSpPr>
          <p:cNvPr id="14" name="Куб 13"/>
          <p:cNvSpPr/>
          <p:nvPr/>
        </p:nvSpPr>
        <p:spPr>
          <a:xfrm>
            <a:off x="7668344" y="1988840"/>
            <a:ext cx="1015062" cy="928695"/>
          </a:xfrm>
          <a:prstGeom prst="cube">
            <a:avLst/>
          </a:prstGeom>
          <a:solidFill>
            <a:srgbClr val="00B0F0"/>
          </a:solidFill>
          <a:ln>
            <a:noFill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  <a:reflection blurRad="6350" stA="50000" endA="300" endPos="55000" dir="5400000" sy="-100000" algn="bl" rotWithShape="0"/>
          </a:effectLst>
          <a:scene3d>
            <a:camera prst="perspectiveBelow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150" dirty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619672" y="3861048"/>
            <a:ext cx="66247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Урок математики. Тема : «Сложение и вычитание трехзначных чисел без перехода через разряд. Олимпиада»</a:t>
            </a:r>
          </a:p>
          <a:p>
            <a:pPr algn="just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800" b="1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Скосарева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Елена Ивановна</a:t>
            </a:r>
          </a:p>
          <a:p>
            <a:pPr algn="just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СОШ №41, г.Шахты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88640"/>
          <a:ext cx="6096000" cy="648071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3384376"/>
                <a:gridCol w="2448272"/>
                <a:gridCol w="263352"/>
              </a:tblGrid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3м 4дм 5см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2м 4дм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36дм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26дм 6см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2м 27см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2м 9см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7дм 5см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Picture 2" descr="http://www.kleinburd.ru/news/wp-content/uploads/2013/11/03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149080"/>
            <a:ext cx="3419871" cy="270892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11960" y="260648"/>
            <a:ext cx="1665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345см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11960" y="1124744"/>
            <a:ext cx="1665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240см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39952" y="1988840"/>
            <a:ext cx="1665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360см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39952" y="3068960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266см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9952" y="3933056"/>
            <a:ext cx="16621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227см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4797152"/>
            <a:ext cx="16658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209см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3928" y="5733256"/>
            <a:ext cx="17281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75см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idx="4294967295"/>
          </p:nvPr>
        </p:nvSpPr>
        <p:spPr bwMode="auto">
          <a:xfrm>
            <a:off x="251520" y="647761"/>
            <a:ext cx="8424936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школьников пронесли олимпийский факел по улицам города? </a:t>
            </a:r>
            <a:endParaRPr lang="ru-RU" sz="28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235 + 341 = 576                                     424 + 235 ˃ 346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solidFill>
                  <a:srgbClr val="3333FF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Сколько школ принимают участие в Играх? </a:t>
            </a:r>
            <a:endParaRPr lang="ru-RU" sz="28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635 – 314 = 321     424 - 235 ˃ 46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будет медалей разыграно  в ходе Игр? 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124 + 535&lt; 978          532 + 341 = 873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5073650"/>
            <a:ext cx="9144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059832" y="1628800"/>
            <a:ext cx="2880320" cy="626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675 – Х = 561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95536" y="2708920"/>
            <a:ext cx="3024336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 + 451 = 489 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3789040"/>
            <a:ext cx="2808312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 – 90 = 80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 ДНЕВНИК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косаревы\Desktop\Конкурсы 2016-17\1476200824_olimp-igry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915815" cy="2276871"/>
          </a:xfrm>
          <a:prstGeom prst="rect">
            <a:avLst/>
          </a:prstGeom>
          <a:noFill/>
        </p:spPr>
      </p:pic>
      <p:pic>
        <p:nvPicPr>
          <p:cNvPr id="1029" name="Picture 5" descr="C:\Users\Скосаревы\Desktop\Конкурсы 2016-17\201409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4904" y="4581128"/>
            <a:ext cx="3211037" cy="2276872"/>
          </a:xfrm>
          <a:prstGeom prst="rect">
            <a:avLst/>
          </a:prstGeom>
          <a:noFill/>
        </p:spPr>
      </p:pic>
      <p:pic>
        <p:nvPicPr>
          <p:cNvPr id="1030" name="Picture 6" descr="C:\Users\Скосаревы\Desktop\Конкурсы 2016-17\201409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9160"/>
            <a:ext cx="3023320" cy="19888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39552" y="88274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октября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олимпиада 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12776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Факел подарен  в 2014 г.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Ригертом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передал его школьникам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Трегубов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&amp;rcy;&amp;icy;&amp;gcy;&amp;iecy;&amp;rcy;&amp;tcy; &amp;dcy;&amp;acy;&amp;vcy;&amp;icy;&amp;dcy; &amp;acy;&amp;dcy;&amp;acy;&amp;mcy;&amp;ocy;&amp;vcy;&amp;icy;&amp;ch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4288" y="1340768"/>
            <a:ext cx="1512168" cy="2026737"/>
          </a:xfrm>
          <a:prstGeom prst="rect">
            <a:avLst/>
          </a:prstGeom>
          <a:noFill/>
        </p:spPr>
      </p:pic>
      <p:pic>
        <p:nvPicPr>
          <p:cNvPr id="36868" name="Picture 4" descr="http://sdushor15.ru/sites/default/files/tregubo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2996952"/>
            <a:ext cx="2098204" cy="1759921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67544" y="2204758"/>
            <a:ext cx="446449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ОЛИМПИАДЫ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170  медалей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разыграно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39552" y="3068960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38 школ</a:t>
            </a: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участвует.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114 школьников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несли факел.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11560" y="640688"/>
            <a:ext cx="79208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разыграно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,  а в                   было разыграно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               медалей  разыграно за две игры?»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7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933056"/>
            <a:ext cx="6840760" cy="93610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692696"/>
            <a:ext cx="21675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играх 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1340769"/>
            <a:ext cx="3096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170 медалей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4932040" y="1268760"/>
            <a:ext cx="20955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играх</a:t>
            </a:r>
            <a:endParaRPr lang="ru-RU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131840" y="1916832"/>
            <a:ext cx="6012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100  медалей больше. </a:t>
            </a:r>
            <a:endParaRPr lang="ru-RU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3131840" y="2492896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611560" y="352912"/>
            <a:ext cx="792088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 </a:t>
            </a: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играх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разыграно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170 медалей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в </a:t>
            </a:r>
            <a:r>
              <a:rPr kumimoji="0" lang="en-US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играх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было разыграно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100  медалей больше.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Сколько </a:t>
            </a: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всего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медалей разыграно за две игры?»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7" name="Рисунок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3933056"/>
            <a:ext cx="6840760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1521" y="476672"/>
          <a:ext cx="8712967" cy="57606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728191"/>
                <a:gridCol w="2520280"/>
                <a:gridCol w="2376264"/>
                <a:gridCol w="2088232"/>
              </a:tblGrid>
              <a:tr h="2592288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+ 445</a:t>
                      </a:r>
                    </a:p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202</a:t>
                      </a:r>
                    </a:p>
                    <a:p>
                      <a:endParaRPr lang="ru-RU" sz="400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-  946</a:t>
                      </a:r>
                    </a:p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902</a:t>
                      </a: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+  557</a:t>
                      </a:r>
                    </a:p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431</a:t>
                      </a: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kumimoji="0" lang="ru-RU" sz="4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 352</a:t>
                      </a:r>
                      <a:endParaRPr lang="ru-RU" sz="4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eaLnBrk="1" latinLnBrk="0" hangingPunct="1"/>
                      <a:r>
                        <a:rPr kumimoji="0" lang="ru-RU" sz="4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  <a:r>
                        <a:rPr kumimoji="0" lang="ru-RU" sz="40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235</a:t>
                      </a:r>
                      <a:endParaRPr lang="ru-RU" sz="4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168352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ru-RU" sz="4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</a:p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82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+ </a:t>
                      </a:r>
                      <a:r>
                        <a:rPr lang="ru-RU" sz="4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647</a:t>
                      </a:r>
                    </a:p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</a:t>
                      </a:r>
                      <a:r>
                        <a:rPr lang="ru-RU" sz="4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52</a:t>
                      </a:r>
                    </a:p>
                    <a:p>
                      <a:endParaRPr lang="ru-RU" sz="4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-   </a:t>
                      </a: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988</a:t>
                      </a:r>
                    </a:p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</a:t>
                      </a:r>
                      <a:r>
                        <a:rPr lang="ru-RU" sz="40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   42</a:t>
                      </a:r>
                    </a:p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eaLnBrk="1" latinLnBrk="0" hangingPunct="1"/>
                      <a:r>
                        <a:rPr kumimoji="0" lang="ru-RU" sz="4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 699</a:t>
                      </a:r>
                      <a:endParaRPr lang="ru-RU" sz="4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eaLnBrk="1" latinLnBrk="0" hangingPunct="1"/>
                      <a:r>
                        <a:rPr kumimoji="0" lang="ru-RU" sz="40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</a:t>
                      </a:r>
                      <a:r>
                        <a:rPr kumimoji="0" lang="ru-RU" sz="40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4000" b="1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347</a:t>
                      </a:r>
                      <a:endParaRPr lang="ru-RU" sz="4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55576" y="1556792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647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2348880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ФУТБОЛ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11760" y="422108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699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486916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БАСКЕТБОЛ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08304" y="436510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352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5013176"/>
            <a:ext cx="226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ВОЛЕЙБОЛ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380312" y="170080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557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6948264" y="234888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ТЕННИС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2040" y="170080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988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572000" y="2276872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ШАХМАТЫ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04048" y="4293096"/>
            <a:ext cx="11521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946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4"/>
          <p:cNvSpPr txBox="1"/>
          <p:nvPr/>
        </p:nvSpPr>
        <p:spPr>
          <a:xfrm>
            <a:off x="4572000" y="5013176"/>
            <a:ext cx="23042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ЛЁГКАЯ АТЛЕТИКА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11760" y="1700808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44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4"/>
          <p:cNvSpPr txBox="1"/>
          <p:nvPr/>
        </p:nvSpPr>
        <p:spPr>
          <a:xfrm>
            <a:off x="2267744" y="2348880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ШАШКИ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67544" y="4293096"/>
            <a:ext cx="1008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126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4"/>
          <p:cNvSpPr txBox="1"/>
          <p:nvPr/>
        </p:nvSpPr>
        <p:spPr>
          <a:xfrm>
            <a:off x="0" y="5229200"/>
            <a:ext cx="2267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ПЛАВАНИЕ</a:t>
            </a:r>
            <a:endParaRPr lang="ru-RU" sz="2800" b="1" dirty="0">
              <a:solidFill>
                <a:srgbClr val="99009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 ДНЕВНИК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косаревы\Desktop\Конкурсы 2016-17\1476200824_olimp-igry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915815" cy="2276871"/>
          </a:xfrm>
          <a:prstGeom prst="rect">
            <a:avLst/>
          </a:prstGeom>
          <a:noFill/>
        </p:spPr>
      </p:pic>
      <p:pic>
        <p:nvPicPr>
          <p:cNvPr id="1029" name="Picture 5" descr="C:\Users\Скосаревы\Desktop\Конкурсы 2016-17\201409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4904" y="4581128"/>
            <a:ext cx="3211037" cy="2276872"/>
          </a:xfrm>
          <a:prstGeom prst="rect">
            <a:avLst/>
          </a:prstGeom>
          <a:noFill/>
        </p:spPr>
      </p:pic>
      <p:pic>
        <p:nvPicPr>
          <p:cNvPr id="1030" name="Picture 6" descr="C:\Users\Скосаревы\Desktop\Конкурсы 2016-17\201409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9160"/>
            <a:ext cx="3023320" cy="19888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39552" y="88274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октября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олимпиада 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32040" y="1340768"/>
            <a:ext cx="21602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Факел подарен  в 2014 г.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Ригертом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передал его школьникам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Трегубов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&amp;rcy;&amp;icy;&amp;gcy;&amp;iecy;&amp;rcy;&amp;tcy; &amp;dcy;&amp;acy;&amp;vcy;&amp;icy;&amp;dcy; &amp;acy;&amp;dcy;&amp;acy;&amp;mcy;&amp;ocy;&amp;vcy;&amp;icy;&amp;ch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1832" y="1268760"/>
            <a:ext cx="1512168" cy="2026737"/>
          </a:xfrm>
          <a:prstGeom prst="rect">
            <a:avLst/>
          </a:prstGeom>
          <a:noFill/>
        </p:spPr>
      </p:pic>
      <p:pic>
        <p:nvPicPr>
          <p:cNvPr id="36868" name="Picture 4" descr="http://sdushor15.ru/sites/default/files/tregubo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45796" y="2996952"/>
            <a:ext cx="2098204" cy="1759921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1340768"/>
            <a:ext cx="4464496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ОЛИМПИАДЫ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170  медалей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разыграно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67544" y="2204864"/>
            <a:ext cx="496855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38 школ</a:t>
            </a: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участвует.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114 школьников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несли факел.</a:t>
            </a:r>
          </a:p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8 видов спорта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футбол, баскетбол, волейбол, шашки, шахматы, плавание, настольный теннис и легкая атлетика.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95536" y="-8903"/>
            <a:ext cx="8352928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Маршрут № 2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Одна сторона теннисного стола 12дм, другая сторона 21дм. Найди периметр теннисного стола. (Ответ вырази в см)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539552" y="1556792"/>
            <a:ext cx="1981200" cy="752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963" name="Rectangle 3"/>
          <p:cNvSpPr>
            <a:spLocks noChangeArrowheads="1"/>
          </p:cNvSpPr>
          <p:nvPr/>
        </p:nvSpPr>
        <p:spPr bwMode="auto">
          <a:xfrm>
            <a:off x="899592" y="1124744"/>
            <a:ext cx="259228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 дм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12дм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2636912"/>
          <a:ext cx="8892480" cy="388843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903330"/>
                <a:gridCol w="3989150"/>
              </a:tblGrid>
              <a:tr h="3888432">
                <a:tc>
                  <a:txBody>
                    <a:bodyPr/>
                    <a:lstStyle/>
                    <a:p>
                      <a:r>
                        <a:rPr kumimoji="0" lang="ru-RU" sz="2800" b="1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Маршрут № 1. </a:t>
                      </a:r>
                      <a:endParaRPr kumimoji="0" lang="ru-RU" sz="2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kumimoji="0" lang="ru-RU" sz="18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4м 2см + 3м 25см = _____ см =</a:t>
                      </a:r>
                    </a:p>
                    <a:p>
                      <a:r>
                        <a:rPr kumimoji="0" lang="ru-RU" sz="36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  ___ м ___ см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800" b="1" u="sng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Маршрут №3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7м 3дм 9см =____ см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4м 4дм = _____ см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8м 1 см = _____ </a:t>
                      </a:r>
                      <a:r>
                        <a:rPr kumimoji="0" lang="ru-RU" sz="28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</a:t>
                      </a:r>
                      <a:endParaRPr kumimoji="0" lang="ru-RU" sz="2800" b="1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95дм 3см = ______ см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4м 28см = ____ см</a:t>
                      </a:r>
                    </a:p>
                    <a:p>
                      <a:r>
                        <a:rPr kumimoji="0" lang="ru-RU" sz="2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57дм = ____ см</a:t>
                      </a:r>
                    </a:p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755576" y="462373"/>
            <a:ext cx="756084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402см        325см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4м 2см + 3м 25см =727 см =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= 7м 27 см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+ 402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4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325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727(см)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323528" y="493657"/>
            <a:ext cx="8352928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Маршрут № 2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Одна сторона теннисного стола 12дм, другая сторона 21дм. Найди периметр теннисного стола. (Ответ вырази в см)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827584" y="2852936"/>
            <a:ext cx="1981200" cy="7524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772816"/>
            <a:ext cx="399593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21 дм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12дм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293096"/>
            <a:ext cx="6146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 = 21 + 21 + 12 + 12 = 66 дм = 660 см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179512" y="1412776"/>
            <a:ext cx="8964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 </a:t>
            </a:r>
            <a:r>
              <a:rPr lang="ru-RU" sz="7200" b="1" dirty="0" smtClean="0">
                <a:solidFill>
                  <a:srgbClr val="FF0000"/>
                </a:solidFill>
              </a:rPr>
              <a:t>О Л И М П И  А Д  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077072"/>
            <a:ext cx="9144000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628800"/>
            <a:ext cx="9144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bg1"/>
                </a:solidFill>
              </a:rPr>
              <a:t>1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7624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</a:t>
            </a:r>
            <a:endParaRPr lang="ru-RU" sz="48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736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3</a:t>
            </a:r>
            <a:endParaRPr lang="ru-RU" sz="4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4</a:t>
            </a:r>
            <a:endParaRPr lang="ru-RU" sz="4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211960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5</a:t>
            </a:r>
            <a:endParaRPr lang="ru-RU" sz="4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220072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6</a:t>
            </a:r>
            <a:endParaRPr lang="ru-RU" sz="48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228184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7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236296" y="1628800"/>
            <a:ext cx="914400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8</a:t>
            </a:r>
            <a:endParaRPr lang="ru-RU" sz="4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8229600" y="1628800"/>
            <a:ext cx="9144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9</a:t>
            </a:r>
            <a:endParaRPr lang="ru-RU" sz="48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3284984"/>
            <a:ext cx="8640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СПОРТИВНЫЕ   ШКОЛЬНЫЕ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611560" y="-315416"/>
            <a:ext cx="853244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Маршрут №3</a:t>
            </a:r>
            <a:r>
              <a:rPr kumimoji="0" lang="ru-RU" sz="6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7м 3дм 9см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739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4м 4дм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440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8м 1 см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801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95дм 3см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953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4м 28см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428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57дм = 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570</a:t>
            </a: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см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 ДНЕВНИК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косаревы\Desktop\Конкурсы 2016-17\1476200824_olimp-igry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915815" cy="2276871"/>
          </a:xfrm>
          <a:prstGeom prst="rect">
            <a:avLst/>
          </a:prstGeom>
          <a:noFill/>
        </p:spPr>
      </p:pic>
      <p:pic>
        <p:nvPicPr>
          <p:cNvPr id="1029" name="Picture 5" descr="C:\Users\Скосаревы\Desktop\Конкурсы 2016-17\201409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4904" y="4581128"/>
            <a:ext cx="3211037" cy="2276872"/>
          </a:xfrm>
          <a:prstGeom prst="rect">
            <a:avLst/>
          </a:prstGeom>
          <a:noFill/>
        </p:spPr>
      </p:pic>
      <p:pic>
        <p:nvPicPr>
          <p:cNvPr id="1030" name="Picture 6" descr="C:\Users\Скосаревы\Desktop\Конкурсы 2016-17\201409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9160"/>
            <a:ext cx="3023320" cy="19888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39552" y="88274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октября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олимпиада 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88024" y="1340768"/>
            <a:ext cx="30963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Факел подарен 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Ригертом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передал  школьникам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Трегубов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&amp;rcy;&amp;icy;&amp;gcy;&amp;iecy;&amp;rcy;&amp;tcy; &amp;dcy;&amp;acy;&amp;vcy;&amp;icy;&amp;dcy; &amp;acy;&amp;dcy;&amp;acy;&amp;mcy;&amp;ocy;&amp;vcy;&amp;icy;&amp;ch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31832" y="1268760"/>
            <a:ext cx="1512168" cy="2026737"/>
          </a:xfrm>
          <a:prstGeom prst="rect">
            <a:avLst/>
          </a:prstGeom>
          <a:noFill/>
        </p:spPr>
      </p:pic>
      <p:pic>
        <p:nvPicPr>
          <p:cNvPr id="36868" name="Picture 4" descr="http://sdushor15.ru/sites/default/files/tregubo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045796" y="2996952"/>
            <a:ext cx="2098204" cy="1759921"/>
          </a:xfrm>
          <a:prstGeom prst="rect">
            <a:avLst/>
          </a:prstGeom>
          <a:noFill/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1340768"/>
            <a:ext cx="4392488" cy="8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ЦИФРЫ ОЛИМПИАДЫ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99009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170  медалей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будет разыграно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3528" y="2204864"/>
            <a:ext cx="4392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38 школ</a:t>
            </a:r>
            <a:r>
              <a:rPr lang="ru-RU" sz="2400" b="1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участвует.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114 школьников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несли факел.</a:t>
            </a:r>
          </a:p>
          <a:p>
            <a:r>
              <a:rPr lang="ru-RU" sz="2400" b="1" u="sng" dirty="0" smtClean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8 видов спорта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футбол, баскетбол, волейбол, шашки, шахматы, плавание, легкая атлетика, настольный теннис.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644008" y="2348880"/>
            <a:ext cx="2448272" cy="216024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Итоги олимпиады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3288" y="1484784"/>
            <a:ext cx="6696744" cy="518457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683568" y="47667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Финишный  выстрел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6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Приложение 2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350658"/>
            <a:ext cx="8496944" cy="6318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 ДНЕВНИК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косаревы\Desktop\Конкурсы 2016-17\1476200824_olimp-igry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915815" cy="2276871"/>
          </a:xfrm>
          <a:prstGeom prst="rect">
            <a:avLst/>
          </a:prstGeom>
          <a:noFill/>
        </p:spPr>
      </p:pic>
      <p:pic>
        <p:nvPicPr>
          <p:cNvPr id="1029" name="Picture 5" descr="C:\Users\Скосаревы\Desktop\Конкурсы 2016-17\201409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4904" y="4581128"/>
            <a:ext cx="3211037" cy="2276872"/>
          </a:xfrm>
          <a:prstGeom prst="rect">
            <a:avLst/>
          </a:prstGeom>
          <a:noFill/>
        </p:spPr>
      </p:pic>
      <p:pic>
        <p:nvPicPr>
          <p:cNvPr id="1030" name="Picture 6" descr="C:\Users\Скосаревы\Desktop\Конкурсы 2016-17\201409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9160"/>
            <a:ext cx="3023320" cy="19888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39552" y="88274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октября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олимпиада 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4067944" y="1772816"/>
            <a:ext cx="7920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908720"/>
            <a:ext cx="8640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Ф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0"/>
            <a:ext cx="84969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u="sng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Найди лишнее число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908720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76, 53,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35896" y="908720"/>
            <a:ext cx="3960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27, 99, 31, 52. </a:t>
            </a:r>
            <a:endParaRPr lang="ru-RU" sz="4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980728"/>
            <a:ext cx="1080120" cy="10081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339752" y="908720"/>
            <a:ext cx="1368152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458,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3528" y="1772816"/>
            <a:ext cx="38779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548, 460, 752, </a:t>
            </a:r>
            <a:endParaRPr lang="ru-RU" sz="4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067944" y="1772816"/>
            <a:ext cx="98640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76,</a:t>
            </a:r>
            <a:endParaRPr lang="ru-RU" sz="4800" dirty="0"/>
          </a:p>
        </p:txBody>
      </p:sp>
      <p:sp>
        <p:nvSpPr>
          <p:cNvPr id="15" name="TextBox 14"/>
          <p:cNvSpPr txBox="1"/>
          <p:nvPr/>
        </p:nvSpPr>
        <p:spPr>
          <a:xfrm>
            <a:off x="5076055" y="1772816"/>
            <a:ext cx="3744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600, 953. 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536" y="2780928"/>
            <a:ext cx="2664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300, 100, </a:t>
            </a:r>
            <a:endParaRPr lang="ru-RU" sz="4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987824" y="2780928"/>
            <a:ext cx="6480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987824" y="2708920"/>
            <a:ext cx="1296144" cy="98640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542,</a:t>
            </a:r>
            <a:endParaRPr lang="ru-RU" sz="480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4139952" y="2780928"/>
            <a:ext cx="41044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700, 900, 200. 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536" y="3717032"/>
            <a:ext cx="37240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505, 203, 340,</a:t>
            </a:r>
            <a:endParaRPr lang="ru-RU" sz="4800" dirty="0"/>
          </a:p>
        </p:txBody>
      </p:sp>
      <p:sp>
        <p:nvSpPr>
          <p:cNvPr id="22" name="TextBox 21"/>
          <p:cNvSpPr txBox="1"/>
          <p:nvPr/>
        </p:nvSpPr>
        <p:spPr>
          <a:xfrm>
            <a:off x="4139952" y="3717032"/>
            <a:ext cx="607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5940150" y="3861048"/>
            <a:ext cx="1584177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800" dirty="0"/>
          </a:p>
        </p:txBody>
      </p:sp>
      <p:sp>
        <p:nvSpPr>
          <p:cNvPr id="24" name="TextBox 23"/>
          <p:cNvSpPr txBox="1"/>
          <p:nvPr/>
        </p:nvSpPr>
        <p:spPr>
          <a:xfrm>
            <a:off x="5508104" y="3645024"/>
            <a:ext cx="28083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280, 309</a:t>
            </a:r>
            <a:endParaRPr lang="ru-RU" sz="4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4725144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325, 121,</a:t>
            </a:r>
            <a:endParaRPr lang="ru-RU" sz="4800" dirty="0"/>
          </a:p>
        </p:txBody>
      </p:sp>
      <p:sp>
        <p:nvSpPr>
          <p:cNvPr id="27" name="TextBox 26"/>
          <p:cNvSpPr txBox="1"/>
          <p:nvPr/>
        </p:nvSpPr>
        <p:spPr>
          <a:xfrm>
            <a:off x="3059832" y="4653136"/>
            <a:ext cx="6431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3059832" y="4653136"/>
            <a:ext cx="144016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102, </a:t>
            </a:r>
            <a:endParaRPr lang="ru-RU" sz="4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2000" y="4581128"/>
            <a:ext cx="41044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48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534, 873, 689.                     </a:t>
            </a: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4139952" y="3717032"/>
            <a:ext cx="1440160" cy="86409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400,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  <p:bldP spid="14" grpId="0" build="allAtOnce" animBg="1"/>
      <p:bldP spid="18" grpId="0" animBg="1"/>
      <p:bldP spid="28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11560" y="1371600"/>
            <a:ext cx="8532440" cy="2561456"/>
          </a:xfrm>
        </p:spPr>
        <p:txBody>
          <a:bodyPr>
            <a:noAutofit/>
          </a:bodyPr>
          <a:lstStyle/>
          <a:p>
            <a:pPr algn="l"/>
            <a:r>
              <a:rPr lang="ru-RU" sz="6600" dirty="0" smtClean="0">
                <a:solidFill>
                  <a:schemeClr val="bg1"/>
                </a:solidFill>
              </a:rPr>
              <a:t>458, 76, 542, 400, 102</a:t>
            </a:r>
            <a:br>
              <a:rPr lang="ru-RU" sz="6600" dirty="0" smtClean="0">
                <a:solidFill>
                  <a:schemeClr val="bg1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/>
            </a:r>
            <a:br>
              <a:rPr lang="ru-RU" sz="6600" dirty="0" smtClean="0">
                <a:solidFill>
                  <a:srgbClr val="C00000"/>
                </a:solidFill>
              </a:rPr>
            </a:br>
            <a:r>
              <a:rPr lang="ru-RU" sz="6600" dirty="0" smtClean="0">
                <a:solidFill>
                  <a:srgbClr val="C00000"/>
                </a:solidFill>
              </a:rPr>
              <a:t>  Ф     А     К      Е     Л</a:t>
            </a:r>
            <a:endParaRPr lang="ru-RU" sz="6600" dirty="0">
              <a:solidFill>
                <a:srgbClr val="C0000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2636912"/>
            <a:ext cx="7854696" cy="1296144"/>
          </a:xfrm>
        </p:spPr>
        <p:txBody>
          <a:bodyPr/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581128"/>
            <a:ext cx="9144000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8" name="Oval 18"/>
          <p:cNvSpPr>
            <a:spLocks noChangeArrowheads="1"/>
          </p:cNvSpPr>
          <p:nvPr/>
        </p:nvSpPr>
        <p:spPr bwMode="auto">
          <a:xfrm>
            <a:off x="4644008" y="5301208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7" name="Oval 17"/>
          <p:cNvSpPr>
            <a:spLocks noChangeArrowheads="1"/>
          </p:cNvSpPr>
          <p:nvPr/>
        </p:nvSpPr>
        <p:spPr bwMode="auto">
          <a:xfrm>
            <a:off x="6300192" y="5301208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4" name="Oval 14"/>
          <p:cNvSpPr>
            <a:spLocks noChangeArrowheads="1"/>
          </p:cNvSpPr>
          <p:nvPr/>
        </p:nvSpPr>
        <p:spPr bwMode="auto">
          <a:xfrm>
            <a:off x="6372200" y="4005064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5" name="Oval 15"/>
          <p:cNvSpPr>
            <a:spLocks noChangeArrowheads="1"/>
          </p:cNvSpPr>
          <p:nvPr/>
        </p:nvSpPr>
        <p:spPr bwMode="auto">
          <a:xfrm>
            <a:off x="4644008" y="3717032"/>
            <a:ext cx="914400" cy="914400"/>
          </a:xfrm>
          <a:prstGeom prst="ellipse">
            <a:avLst/>
          </a:prstGeom>
          <a:gradFill rotWithShape="0">
            <a:gsLst>
              <a:gs pos="0">
                <a:srgbClr val="D99594"/>
              </a:gs>
              <a:gs pos="50000">
                <a:srgbClr val="F2DBDB"/>
              </a:gs>
              <a:gs pos="100000">
                <a:srgbClr val="D99594"/>
              </a:gs>
            </a:gsLst>
            <a:lin ang="189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6" name="Oval 16"/>
          <p:cNvSpPr>
            <a:spLocks noChangeArrowheads="1"/>
          </p:cNvSpPr>
          <p:nvPr/>
        </p:nvSpPr>
        <p:spPr bwMode="auto">
          <a:xfrm>
            <a:off x="2915816" y="4725144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3" name="Oval 13"/>
          <p:cNvSpPr>
            <a:spLocks noChangeArrowheads="1"/>
          </p:cNvSpPr>
          <p:nvPr/>
        </p:nvSpPr>
        <p:spPr bwMode="auto">
          <a:xfrm>
            <a:off x="899592" y="5157192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2" name="Oval 12"/>
          <p:cNvSpPr>
            <a:spLocks noChangeArrowheads="1"/>
          </p:cNvSpPr>
          <p:nvPr/>
        </p:nvSpPr>
        <p:spPr bwMode="auto">
          <a:xfrm>
            <a:off x="899592" y="3933056"/>
            <a:ext cx="914400" cy="914400"/>
          </a:xfrm>
          <a:prstGeom prst="ellipse">
            <a:avLst/>
          </a:prstGeom>
          <a:gradFill rotWithShape="0">
            <a:gsLst>
              <a:gs pos="0">
                <a:srgbClr val="FFFFFF"/>
              </a:gs>
              <a:gs pos="100000">
                <a:srgbClr val="E5B8B7"/>
              </a:gs>
            </a:gsLst>
            <a:lin ang="5400000" scaled="1"/>
          </a:gradFill>
          <a:ln w="12700">
            <a:solidFill>
              <a:srgbClr val="D99594"/>
            </a:solidFill>
            <a:round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5" name="Oval 5"/>
          <p:cNvSpPr>
            <a:spLocks noChangeArrowheads="1"/>
          </p:cNvSpPr>
          <p:nvPr/>
        </p:nvSpPr>
        <p:spPr bwMode="auto">
          <a:xfrm>
            <a:off x="6804248" y="1340768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Oval 8"/>
          <p:cNvSpPr>
            <a:spLocks noChangeArrowheads="1"/>
          </p:cNvSpPr>
          <p:nvPr/>
        </p:nvSpPr>
        <p:spPr bwMode="auto">
          <a:xfrm>
            <a:off x="6732240" y="332656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Oval 4"/>
          <p:cNvSpPr>
            <a:spLocks noChangeArrowheads="1"/>
          </p:cNvSpPr>
          <p:nvPr/>
        </p:nvSpPr>
        <p:spPr bwMode="auto">
          <a:xfrm>
            <a:off x="5076056" y="836712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1" name="Oval 1"/>
          <p:cNvSpPr>
            <a:spLocks noChangeArrowheads="1"/>
          </p:cNvSpPr>
          <p:nvPr/>
        </p:nvSpPr>
        <p:spPr bwMode="auto">
          <a:xfrm>
            <a:off x="5076056" y="2132856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Oval 6"/>
          <p:cNvSpPr>
            <a:spLocks noChangeArrowheads="1"/>
          </p:cNvSpPr>
          <p:nvPr/>
        </p:nvSpPr>
        <p:spPr bwMode="auto">
          <a:xfrm>
            <a:off x="3491880" y="1628800"/>
            <a:ext cx="819150" cy="74295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7" name="Oval 7"/>
          <p:cNvSpPr>
            <a:spLocks noChangeArrowheads="1"/>
          </p:cNvSpPr>
          <p:nvPr/>
        </p:nvSpPr>
        <p:spPr bwMode="auto">
          <a:xfrm>
            <a:off x="2267744" y="476672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3" name="Oval 3"/>
          <p:cNvSpPr>
            <a:spLocks noChangeArrowheads="1"/>
          </p:cNvSpPr>
          <p:nvPr/>
        </p:nvSpPr>
        <p:spPr bwMode="auto">
          <a:xfrm>
            <a:off x="611560" y="1988840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2" name="Oval 2"/>
          <p:cNvSpPr>
            <a:spLocks noChangeArrowheads="1"/>
          </p:cNvSpPr>
          <p:nvPr/>
        </p:nvSpPr>
        <p:spPr bwMode="auto">
          <a:xfrm>
            <a:off x="611560" y="908720"/>
            <a:ext cx="914400" cy="914400"/>
          </a:xfrm>
          <a:prstGeom prst="ellipse">
            <a:avLst/>
          </a:prstGeom>
          <a:gradFill rotWithShape="0">
            <a:gsLst>
              <a:gs pos="0">
                <a:srgbClr val="C2D69B"/>
              </a:gs>
              <a:gs pos="50000">
                <a:srgbClr val="EAF1DD"/>
              </a:gs>
              <a:gs pos="100000">
                <a:srgbClr val="C2D69B"/>
              </a:gs>
            </a:gsLst>
            <a:lin ang="18900000" scaled="1"/>
          </a:gradFill>
          <a:ln w="12700">
            <a:solidFill>
              <a:srgbClr val="C2D69B"/>
            </a:solidFill>
            <a:round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91" name="Rectangle 11"/>
          <p:cNvSpPr>
            <a:spLocks noChangeArrowheads="1"/>
          </p:cNvSpPr>
          <p:nvPr/>
        </p:nvSpPr>
        <p:spPr bwMode="auto">
          <a:xfrm>
            <a:off x="323528" y="90872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692696"/>
          <a:ext cx="8352930" cy="2261269"/>
        </p:xfrm>
        <a:graphic>
          <a:graphicData uri="http://schemas.openxmlformats.org/drawingml/2006/table">
            <a:tbl>
              <a:tblPr/>
              <a:tblGrid>
                <a:gridCol w="1670586"/>
                <a:gridCol w="1670586"/>
                <a:gridCol w="1670586"/>
                <a:gridCol w="1670586"/>
                <a:gridCol w="1670586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 У  600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Т  199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О  811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Е  400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В  999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3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Б  628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Г  599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9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   324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2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3275856" y="0"/>
            <a:ext cx="5020737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порядке возрастания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1043608" y="134076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907705" y="3140968"/>
            <a:ext cx="381642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порядке убывания</a:t>
            </a:r>
            <a:endParaRPr lang="ru-RU" sz="28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043608" y="4005062"/>
          <a:ext cx="6480720" cy="2160240"/>
        </p:xfrm>
        <a:graphic>
          <a:graphicData uri="http://schemas.openxmlformats.org/drawingml/2006/table">
            <a:tbl>
              <a:tblPr/>
              <a:tblGrid>
                <a:gridCol w="1620180"/>
                <a:gridCol w="1620180"/>
                <a:gridCol w="1620180"/>
                <a:gridCol w="1620180"/>
              </a:tblGrid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   401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И  899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   901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205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Е  763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Т  290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26" name="Прямая со стрелкой 25"/>
          <p:cNvCxnSpPr/>
          <p:nvPr/>
        </p:nvCxnSpPr>
        <p:spPr>
          <a:xfrm flipH="1">
            <a:off x="6012160" y="1124744"/>
            <a:ext cx="648072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5508104" y="1772816"/>
            <a:ext cx="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H="1">
            <a:off x="1619672" y="1124744"/>
            <a:ext cx="3456384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1475656" y="1340768"/>
            <a:ext cx="936104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3203848" y="908720"/>
            <a:ext cx="64807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flipH="1" flipV="1">
            <a:off x="1547664" y="1700808"/>
            <a:ext cx="2016224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475656" y="1700808"/>
            <a:ext cx="540060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300192" y="2708920"/>
            <a:ext cx="2664296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ТРЕГУБОВ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51720" y="6021288"/>
            <a:ext cx="2088232" cy="646331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РИГЕРТ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H="1" flipV="1">
            <a:off x="1835696" y="4509120"/>
            <a:ext cx="45365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>
            <a:off x="1691680" y="4005064"/>
            <a:ext cx="3168352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V="1">
            <a:off x="5148064" y="4581128"/>
            <a:ext cx="7200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/>
          <p:nvPr/>
        </p:nvCxnSpPr>
        <p:spPr>
          <a:xfrm>
            <a:off x="5364088" y="4581128"/>
            <a:ext cx="1008112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H="1" flipV="1">
            <a:off x="1763688" y="5445224"/>
            <a:ext cx="453650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 flipV="1">
            <a:off x="1475656" y="5157192"/>
            <a:ext cx="1440160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500"/>
                            </p:stCondLst>
                            <p:childTnLst>
                              <p:par>
                                <p:cTn id="7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косаревы\Desktop\Конкурсы 2016-17\5755521ea50c8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39552" y="260648"/>
            <a:ext cx="86044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 ДНЕВНИК</a:t>
            </a:r>
            <a:endParaRPr lang="ru-RU" sz="4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Скосаревы\Desktop\Конкурсы 2016-17\1476200824_olimp-igry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915815" cy="2276871"/>
          </a:xfrm>
          <a:prstGeom prst="rect">
            <a:avLst/>
          </a:prstGeom>
          <a:noFill/>
        </p:spPr>
      </p:pic>
      <p:pic>
        <p:nvPicPr>
          <p:cNvPr id="1029" name="Picture 5" descr="C:\Users\Скосаревы\Desktop\Конкурсы 2016-17\2014091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4904" y="4581128"/>
            <a:ext cx="3211037" cy="2276872"/>
          </a:xfrm>
          <a:prstGeom prst="rect">
            <a:avLst/>
          </a:prstGeom>
          <a:noFill/>
        </p:spPr>
      </p:pic>
      <p:pic>
        <p:nvPicPr>
          <p:cNvPr id="1030" name="Picture 6" descr="C:\Users\Скосаревы\Desktop\Конкурсы 2016-17\2014092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869160"/>
            <a:ext cx="3023320" cy="198884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39552" y="882744"/>
            <a:ext cx="8208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11 октября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началась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II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олимпиада школьников.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1412776"/>
            <a:ext cx="4536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Факел подарен  в 2014 г.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Д.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Ригертом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передал его школьникам </a:t>
            </a:r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2000" b="1" u="sng" dirty="0" err="1" smtClean="0">
                <a:latin typeface="Times New Roman" pitchFamily="18" charset="0"/>
                <a:cs typeface="Times New Roman" pitchFamily="18" charset="0"/>
              </a:rPr>
              <a:t>Трегубов</a:t>
            </a:r>
            <a:endParaRPr lang="ru-RU" sz="2000" b="1" u="sng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&amp;rcy;&amp;icy;&amp;gcy;&amp;iecy;&amp;rcy;&amp;tcy; &amp;dcy;&amp;acy;&amp;vcy;&amp;icy;&amp;dcy; &amp;acy;&amp;dcy;&amp;acy;&amp;mcy;&amp;ocy;&amp;vcy;&amp;icy;&amp;ch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2060848"/>
            <a:ext cx="1872208" cy="2509293"/>
          </a:xfrm>
          <a:prstGeom prst="rect">
            <a:avLst/>
          </a:prstGeom>
          <a:noFill/>
        </p:spPr>
      </p:pic>
      <p:pic>
        <p:nvPicPr>
          <p:cNvPr id="36868" name="Picture 4" descr="http://sdushor15.ru/sites/default/files/tregubov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484784"/>
            <a:ext cx="3610372" cy="3028289"/>
          </a:xfrm>
          <a:prstGeom prst="rect">
            <a:avLst/>
          </a:prstGeom>
          <a:noFill/>
        </p:spPr>
      </p:pic>
      <p:pic>
        <p:nvPicPr>
          <p:cNvPr id="36870" name="Picture 6" descr="http://shahty.3goroda.ru/uploads/shahty-gallery/mini/image-6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11760" y="2132856"/>
            <a:ext cx="259228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kleinburd.ru/news/wp-content/uploads/2013/11/03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8918" y="4149080"/>
            <a:ext cx="3915081" cy="2708920"/>
          </a:xfrm>
          <a:prstGeom prst="rect">
            <a:avLst/>
          </a:prstGeom>
          <a:noFill/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95536" y="188640"/>
          <a:ext cx="6096000" cy="6480719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2592288"/>
                <a:gridCol w="2880320"/>
                <a:gridCol w="623392"/>
              </a:tblGrid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1с 2д 3 е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2с 5д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3с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5с 93е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14д 8е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15д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25817">
                <a:tc>
                  <a:txBody>
                    <a:bodyPr/>
                    <a:lstStyle/>
                    <a:p>
                      <a:r>
                        <a:rPr lang="ru-RU" sz="4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2с 5е</a:t>
                      </a:r>
                      <a:endParaRPr lang="ru-RU" sz="4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4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75856" y="260648"/>
            <a:ext cx="13681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123</a:t>
            </a:r>
            <a:endParaRPr lang="ru-RU" sz="5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1124744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250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2060848"/>
            <a:ext cx="110799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300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75856" y="2996952"/>
            <a:ext cx="1368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593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848" y="3933056"/>
            <a:ext cx="11521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148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4869160"/>
            <a:ext cx="12961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150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75856" y="5796171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205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</TotalTime>
  <Words>730</Words>
  <Application>Microsoft Office PowerPoint</Application>
  <PresentationFormat>Экран (4:3)</PresentationFormat>
  <Paragraphs>212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458, 76, 542, 400, 102    Ф     А     К      Е     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 «Сложение и вычитание трехзначных чисел»</dc:title>
  <dc:creator>Скосаревы</dc:creator>
  <cp:lastModifiedBy>User</cp:lastModifiedBy>
  <cp:revision>38</cp:revision>
  <dcterms:created xsi:type="dcterms:W3CDTF">2016-10-17T17:03:40Z</dcterms:created>
  <dcterms:modified xsi:type="dcterms:W3CDTF">2017-03-14T20:42:28Z</dcterms:modified>
</cp:coreProperties>
</file>