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4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7"/>
          <p:cNvSpPr>
            <a:spLocks noGrp="1" noRot="1" noChangeArrowheads="1"/>
          </p:cNvSpPr>
          <p:nvPr>
            <p:ph sz="half" idx="2"/>
          </p:nvPr>
        </p:nvSpPr>
        <p:spPr bwMode="auto">
          <a:xfrm>
            <a:off x="152400" y="457200"/>
            <a:ext cx="86868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+mj-lt"/>
                <a:cs typeface="Times New Roman" pitchFamily="18" charset="0"/>
              </a:rPr>
              <a:t>Сегодня </a:t>
            </a:r>
            <a:r>
              <a:rPr lang="ru-RU" sz="2800" dirty="0" smtClean="0">
                <a:latin typeface="+mj-lt"/>
                <a:cs typeface="Times New Roman" pitchFamily="18" charset="0"/>
              </a:rPr>
              <a:t>мы откроем без сомнения</a:t>
            </a:r>
          </a:p>
          <a:p>
            <a:pPr>
              <a:buNone/>
            </a:pPr>
            <a:r>
              <a:rPr lang="ru-RU" sz="2800" dirty="0" smtClean="0">
                <a:latin typeface="+mj-lt"/>
                <a:cs typeface="Times New Roman" pitchFamily="18" charset="0"/>
              </a:rPr>
              <a:t>Очень нужное для нас свойство умножения.</a:t>
            </a:r>
          </a:p>
          <a:p>
            <a:pPr>
              <a:buNone/>
            </a:pPr>
            <a:r>
              <a:rPr lang="ru-RU" sz="2800" dirty="0" smtClean="0">
                <a:latin typeface="+mj-lt"/>
                <a:cs typeface="Times New Roman" pitchFamily="18" charset="0"/>
              </a:rPr>
              <a:t>Будьте все внимательны, активны и старательны.</a:t>
            </a:r>
          </a:p>
          <a:p>
            <a:endParaRPr lang="ru-RU" sz="4000" i="1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355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7"/>
          <p:cNvSpPr>
            <a:spLocks noGrp="1" noRot="1" noChangeArrowheads="1"/>
          </p:cNvSpPr>
          <p:nvPr>
            <p:ph sz="half" idx="2"/>
          </p:nvPr>
        </p:nvSpPr>
        <p:spPr bwMode="auto">
          <a:xfrm>
            <a:off x="304800" y="1143000"/>
            <a:ext cx="86106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55000" lnSpcReduction="20000"/>
          </a:bodyPr>
          <a:lstStyle/>
          <a:p>
            <a:pPr>
              <a:buNone/>
              <a:defRPr/>
            </a:pPr>
            <a:endParaRPr lang="ru-RU" sz="4000" dirty="0" smtClean="0"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ru-RU" sz="4000" dirty="0" smtClean="0">
                <a:cs typeface="Times New Roman" pitchFamily="18" charset="0"/>
              </a:rPr>
              <a:t>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1.Найдите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значения левой и правой части с помощью сложения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  <a:defRPr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2 · 8 = ________     8 · 2 = ___________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Изменилось ли значение произведения?</a:t>
            </a:r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Какой вывод можно сделать?</a:t>
            </a:r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  <a:defRPr/>
            </a:pPr>
            <a:endParaRPr lang="ru-RU" sz="5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endParaRPr lang="ru-RU" sz="32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533400" y="914400"/>
            <a:ext cx="6400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buNone/>
            </a:pPr>
            <a:endParaRPr lang="ru-RU" sz="4400" dirty="0" smtClean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355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7"/>
          <p:cNvSpPr>
            <a:spLocks noGrp="1" noRot="1" noChangeArrowheads="1"/>
          </p:cNvSpPr>
          <p:nvPr>
            <p:ph sz="half" idx="2"/>
          </p:nvPr>
        </p:nvSpPr>
        <p:spPr bwMode="auto">
          <a:xfrm>
            <a:off x="304800" y="1143000"/>
            <a:ext cx="86106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buNone/>
              <a:defRPr/>
            </a:pPr>
            <a:endParaRPr lang="ru-RU" sz="4000" dirty="0" smtClean="0">
              <a:cs typeface="Times New Roman" pitchFamily="18" charset="0"/>
            </a:endParaRPr>
          </a:p>
          <a:p>
            <a:pPr eaLnBrk="0" hangingPunct="0">
              <a:buNone/>
            </a:pPr>
            <a:r>
              <a:rPr lang="ru-RU" sz="4000" dirty="0" smtClean="0">
                <a:cs typeface="Times New Roman" pitchFamily="18" charset="0"/>
              </a:rPr>
              <a:t> </a:t>
            </a:r>
            <a:r>
              <a:rPr lang="ru-RU" sz="3200" dirty="0" smtClean="0">
                <a:latin typeface="+mj-lt"/>
                <a:cs typeface="Times New Roman" pitchFamily="18" charset="0"/>
              </a:rPr>
              <a:t>7 ∙ 2 = 14           3∙ 5 = 15          10 ∙2 = 20</a:t>
            </a:r>
          </a:p>
          <a:p>
            <a:pPr eaLnBrk="0" hangingPunct="0">
              <a:buNone/>
            </a:pPr>
            <a:r>
              <a:rPr lang="ru-RU" sz="3200" dirty="0" smtClean="0">
                <a:latin typeface="+mj-lt"/>
                <a:cs typeface="Times New Roman" pitchFamily="18" charset="0"/>
              </a:rPr>
              <a:t> 2 ∙ 7 = 14           5 ∙ 3 =15           2 ∙ 10 = 20</a:t>
            </a:r>
          </a:p>
          <a:p>
            <a:pPr>
              <a:buFont typeface="Wingdings" pitchFamily="2" charset="2"/>
              <a:buNone/>
              <a:defRPr/>
            </a:pPr>
            <a:endParaRPr lang="ru-RU" sz="5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endParaRPr lang="ru-RU" sz="32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533400" y="914400"/>
            <a:ext cx="6400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buNone/>
            </a:pPr>
            <a:endParaRPr lang="ru-RU" sz="4400" dirty="0" smtClean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355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7"/>
          <p:cNvSpPr>
            <a:spLocks noGrp="1" noRot="1" noChangeArrowheads="1"/>
          </p:cNvSpPr>
          <p:nvPr>
            <p:ph sz="half" idx="2"/>
          </p:nvPr>
        </p:nvSpPr>
        <p:spPr bwMode="auto">
          <a:xfrm>
            <a:off x="304800" y="1143000"/>
            <a:ext cx="86106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buNone/>
              <a:defRPr/>
            </a:pPr>
            <a:endParaRPr lang="ru-RU" sz="4000" dirty="0" smtClean="0">
              <a:cs typeface="Times New Roman" pitchFamily="18" charset="0"/>
            </a:endParaRPr>
          </a:p>
          <a:p>
            <a:pPr eaLnBrk="0" hangingPunct="0">
              <a:buNone/>
            </a:pPr>
            <a:r>
              <a:rPr lang="ru-RU" sz="4000" dirty="0" smtClean="0">
                <a:cs typeface="Times New Roman" pitchFamily="18" charset="0"/>
              </a:rPr>
              <a:t> </a:t>
            </a:r>
            <a:endParaRPr lang="ru-RU" sz="3200" dirty="0" smtClean="0">
              <a:latin typeface="+mj-lt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ru-RU" sz="5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endParaRPr lang="ru-RU" sz="32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533400" y="914400"/>
            <a:ext cx="6400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buNone/>
            </a:pPr>
            <a:endParaRPr lang="ru-RU" sz="4400" dirty="0" smtClean="0">
              <a:latin typeface="+mj-lt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00" y="1397000"/>
          <a:ext cx="6096000" cy="1651000"/>
        </p:xfrm>
        <a:graphic>
          <a:graphicData uri="http://schemas.openxmlformats.org/drawingml/2006/table">
            <a:tbl>
              <a:tblPr firstRow="1" bandRow="1"/>
              <a:tblGrid>
                <a:gridCol w="3048000"/>
                <a:gridCol w="3048000"/>
              </a:tblGrid>
              <a:tr h="165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· 4 = 24         7 · 6 = 42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· 5 =___        7 · 5 =___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· 6 =___        6 · 7 =___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· 8 = 24         6 · 8 = 48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· 3 =___        8 · 6 =___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· 7 =___        6 · 9 =___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4355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7"/>
          <p:cNvSpPr>
            <a:spLocks noGrp="1" noRot="1" noChangeArrowheads="1"/>
          </p:cNvSpPr>
          <p:nvPr>
            <p:ph sz="half" idx="2"/>
          </p:nvPr>
        </p:nvSpPr>
        <p:spPr bwMode="auto">
          <a:xfrm>
            <a:off x="304800" y="1143000"/>
            <a:ext cx="86106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buNone/>
              <a:defRPr/>
            </a:pPr>
            <a:endParaRPr lang="ru-RU" sz="4000" dirty="0" smtClean="0">
              <a:cs typeface="Times New Roman" pitchFamily="18" charset="0"/>
            </a:endParaRPr>
          </a:p>
          <a:p>
            <a:pPr eaLnBrk="0" hangingPunct="0">
              <a:buNone/>
            </a:pPr>
            <a:r>
              <a:rPr lang="ru-RU" sz="4000" dirty="0" smtClean="0">
                <a:cs typeface="Times New Roman" pitchFamily="18" charset="0"/>
              </a:rPr>
              <a:t> </a:t>
            </a:r>
            <a:endParaRPr lang="ru-RU" sz="3200" dirty="0" smtClean="0">
              <a:latin typeface="+mj-lt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ru-RU" sz="5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endParaRPr lang="ru-RU" sz="32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533400" y="914400"/>
            <a:ext cx="6400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buNone/>
            </a:pPr>
            <a:endParaRPr lang="ru-RU" sz="4400" dirty="0" smtClean="0">
              <a:latin typeface="+mj-lt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00" y="1397000"/>
          <a:ext cx="6096000" cy="1651000"/>
        </p:xfrm>
        <a:graphic>
          <a:graphicData uri="http://schemas.openxmlformats.org/drawingml/2006/table">
            <a:tbl>
              <a:tblPr firstRow="1" bandRow="1"/>
              <a:tblGrid>
                <a:gridCol w="3048000"/>
                <a:gridCol w="3048000"/>
              </a:tblGrid>
              <a:tr h="1651000">
                <a:tc>
                  <a:txBody>
                    <a:bodyPr/>
                    <a:lstStyle/>
                    <a:p>
                      <a:r>
                        <a:rPr lang="ru-RU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1в.</a:t>
                      </a:r>
                    </a:p>
                    <a:p>
                      <a:pPr>
                        <a:spcAft>
                          <a:spcPts val="1000"/>
                        </a:spcAft>
                      </a:pPr>
                      <a:r>
                        <a:rPr lang="ru-RU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30        35</a:t>
                      </a:r>
                    </a:p>
                    <a:p>
                      <a:pPr>
                        <a:spcAft>
                          <a:spcPts val="1000"/>
                        </a:spcAft>
                      </a:pPr>
                      <a:r>
                        <a:rPr lang="ru-RU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24        42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ru-RU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2в.</a:t>
                      </a:r>
                    </a:p>
                    <a:p>
                      <a:pPr>
                        <a:spcAft>
                          <a:spcPts val="1000"/>
                        </a:spcAft>
                      </a:pPr>
                      <a:r>
                        <a:rPr lang="ru-RU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24        48</a:t>
                      </a:r>
                    </a:p>
                    <a:p>
                      <a:pPr>
                        <a:spcAft>
                          <a:spcPts val="1000"/>
                        </a:spcAft>
                      </a:pPr>
                      <a:r>
                        <a:rPr lang="ru-RU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21        54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4355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7"/>
          <p:cNvSpPr>
            <a:spLocks noGrp="1" noRot="1" noChangeArrowheads="1"/>
          </p:cNvSpPr>
          <p:nvPr>
            <p:ph sz="half" idx="2"/>
          </p:nvPr>
        </p:nvSpPr>
        <p:spPr bwMode="auto">
          <a:xfrm>
            <a:off x="304800" y="1143000"/>
            <a:ext cx="86106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buNone/>
              <a:defRPr/>
            </a:pPr>
            <a:endParaRPr lang="ru-RU" sz="4000" dirty="0" smtClean="0">
              <a:cs typeface="Times New Roman" pitchFamily="18" charset="0"/>
            </a:endParaRPr>
          </a:p>
          <a:p>
            <a:pPr eaLnBrk="0" hangingPunct="0">
              <a:buNone/>
            </a:pPr>
            <a:r>
              <a:rPr lang="ru-RU" sz="4000" dirty="0" smtClean="0">
                <a:cs typeface="Times New Roman" pitchFamily="18" charset="0"/>
              </a:rPr>
              <a:t> </a:t>
            </a:r>
            <a:endParaRPr lang="ru-RU" sz="3200" dirty="0" smtClean="0">
              <a:latin typeface="+mj-lt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ru-RU" sz="5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endParaRPr lang="ru-RU" sz="32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533400" y="914400"/>
            <a:ext cx="6400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buNone/>
            </a:pPr>
            <a:endParaRPr lang="ru-RU" sz="4400" dirty="0" smtClean="0">
              <a:latin typeface="+mj-lt"/>
              <a:cs typeface="Times New Roman" pitchFamily="18" charset="0"/>
            </a:endParaRPr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228600" y="642918"/>
            <a:ext cx="4414838" cy="4386282"/>
          </a:xfrm>
          <a:prstGeom prst="verticalScrol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/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1-2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группа</a:t>
            </a:r>
          </a:p>
          <a:p>
            <a:pPr eaLnBrk="0" hangingPunct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оранжерее посадили четыре ряда кустов роз по 5 штук в каждом. Сколько всего кустов</a:t>
            </a:r>
          </a:p>
          <a:p>
            <a:pPr eaLnBrk="0" hangingPunct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роз посадили в оранжерее?</a:t>
            </a:r>
            <a:endParaRPr lang="ru-RU" sz="2800" dirty="0"/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4724400" y="685800"/>
            <a:ext cx="4191000" cy="4343399"/>
          </a:xfrm>
          <a:prstGeom prst="verticalScroll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19050" eaLnBrk="0" hangingPunct="0"/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9050" eaLnBrk="0" hangingPunct="0"/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3-4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-5 группа </a:t>
            </a:r>
            <a:endParaRPr lang="ru-RU" sz="2000" dirty="0" smtClean="0">
              <a:solidFill>
                <a:srgbClr val="FF0000"/>
              </a:solidFill>
            </a:endParaRPr>
          </a:p>
          <a:p>
            <a:pPr indent="19050" eaLnBrk="0" hangingPunct="0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оранжерее посадили пять рядов кустов роз по 4 штуки в каждом. Сколько всего кустов</a:t>
            </a:r>
          </a:p>
          <a:p>
            <a:pPr indent="19050" eaLnBrk="0" hangingPunct="0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 посадили в оранжерее?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355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7"/>
          <p:cNvSpPr>
            <a:spLocks noGrp="1" noRot="1" noChangeArrowheads="1"/>
          </p:cNvSpPr>
          <p:nvPr>
            <p:ph sz="half" idx="2"/>
          </p:nvPr>
        </p:nvSpPr>
        <p:spPr bwMode="auto">
          <a:xfrm>
            <a:off x="2590800" y="685800"/>
            <a:ext cx="4267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eaLnBrk="0" hangingPunct="0">
              <a:buNone/>
            </a:pPr>
            <a:r>
              <a:rPr lang="ru-RU" sz="4000" b="1" dirty="0" smtClean="0">
                <a:solidFill>
                  <a:srgbClr val="CC3300"/>
                </a:solidFill>
              </a:rPr>
              <a:t>Мои успехи.</a:t>
            </a:r>
          </a:p>
          <a:p>
            <a:pPr eaLnBrk="0" hangingPunct="0">
              <a:buNone/>
            </a:pPr>
            <a:endParaRPr lang="ru-RU" sz="4000" dirty="0" smtClean="0">
              <a:solidFill>
                <a:srgbClr val="CC3300"/>
              </a:solidFill>
            </a:endParaRPr>
          </a:p>
          <a:p>
            <a:pPr eaLnBrk="0" hangingPunct="0">
              <a:buNone/>
            </a:pPr>
            <a:endParaRPr lang="ru-RU" sz="4000" dirty="0" smtClean="0">
              <a:solidFill>
                <a:srgbClr val="CC33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3400" y="914400"/>
            <a:ext cx="6400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buNone/>
            </a:pPr>
            <a:endParaRPr lang="ru-RU" sz="4400" dirty="0" smtClean="0">
              <a:latin typeface="+mj-lt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762000" y="1524001"/>
          <a:ext cx="7543800" cy="1828799"/>
        </p:xfrm>
        <a:graphic>
          <a:graphicData uri="http://schemas.openxmlformats.org/drawingml/2006/table">
            <a:tbl>
              <a:tblPr firstRow="1" bandRow="1"/>
              <a:tblGrid>
                <a:gridCol w="5105400"/>
                <a:gridCol w="2438400"/>
              </a:tblGrid>
              <a:tr h="40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1.Тема урока мне понятна.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  или ?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40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2.Я достиг цели урока.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  или ?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5127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3.Я справился с самостоятельной работой.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  или ?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5111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4.Мне </a:t>
                      </a:r>
                      <a:r>
                        <a:rPr kumimoji="0" lang="ru-RU" sz="2000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необходимо поработать над …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  или ?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4355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7"/>
          <p:cNvSpPr>
            <a:spLocks noGrp="1" noRot="1" noChangeArrowheads="1"/>
          </p:cNvSpPr>
          <p:nvPr>
            <p:ph sz="half" idx="2"/>
          </p:nvPr>
        </p:nvSpPr>
        <p:spPr bwMode="auto">
          <a:xfrm>
            <a:off x="152400" y="457200"/>
            <a:ext cx="86868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buNone/>
            </a:pPr>
            <a:endParaRPr lang="ru-RU" sz="4000" i="1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14400" y="990600"/>
            <a:ext cx="2209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9600" b="1" dirty="0" smtClean="0">
                <a:latin typeface="+mj-lt"/>
                <a:cs typeface="Times New Roman" pitchFamily="18" charset="0"/>
              </a:rPr>
              <a:t>17</a:t>
            </a:r>
            <a:endParaRPr lang="ru-RU" sz="96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355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7"/>
          <p:cNvSpPr>
            <a:spLocks noGrp="1" noRot="1" noChangeArrowheads="1"/>
          </p:cNvSpPr>
          <p:nvPr>
            <p:ph sz="half" idx="2"/>
          </p:nvPr>
        </p:nvSpPr>
        <p:spPr bwMode="auto">
          <a:xfrm>
            <a:off x="228600" y="457200"/>
            <a:ext cx="8610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buNone/>
            </a:pPr>
            <a:endParaRPr lang="ru-RU" sz="4000" i="1" dirty="0" smtClean="0"/>
          </a:p>
          <a:p>
            <a:pPr>
              <a:buNone/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000" dirty="0" smtClean="0">
                <a:latin typeface="+mj-lt"/>
                <a:cs typeface="Times New Roman" pitchFamily="18" charset="0"/>
              </a:rPr>
              <a:t>Слагаемое</a:t>
            </a:r>
            <a:r>
              <a:rPr lang="ru-RU" sz="4000" dirty="0" smtClean="0">
                <a:latin typeface="+mj-lt"/>
                <a:cs typeface="Times New Roman" pitchFamily="18" charset="0"/>
              </a:rPr>
              <a:t>, множитель, значение </a:t>
            </a:r>
            <a:r>
              <a:rPr lang="ru-RU" sz="4000" dirty="0" smtClean="0">
                <a:latin typeface="+mj-lt"/>
                <a:cs typeface="Times New Roman" pitchFamily="18" charset="0"/>
              </a:rPr>
              <a:t>произведения, слагаемое</a:t>
            </a:r>
            <a:r>
              <a:rPr lang="ru-RU" sz="4000" dirty="0" smtClean="0">
                <a:latin typeface="+mj-lt"/>
                <a:cs typeface="Times New Roman" pitchFamily="18" charset="0"/>
              </a:rPr>
              <a:t>, множитель, значение суммы.</a:t>
            </a:r>
          </a:p>
          <a:p>
            <a:pPr>
              <a:buNone/>
              <a:defRPr/>
            </a:pPr>
            <a:r>
              <a:rPr lang="ru-RU" sz="4000" dirty="0" smtClean="0">
                <a:latin typeface="+mj-lt"/>
                <a:cs typeface="Times New Roman" pitchFamily="18" charset="0"/>
              </a:rPr>
              <a:t>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355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7"/>
          <p:cNvSpPr>
            <a:spLocks noGrp="1" noRot="1" noChangeArrowheads="1"/>
          </p:cNvSpPr>
          <p:nvPr>
            <p:ph sz="half" idx="2"/>
          </p:nvPr>
        </p:nvSpPr>
        <p:spPr bwMode="auto">
          <a:xfrm>
            <a:off x="304800" y="1600200"/>
            <a:ext cx="8610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ru-RU" sz="3600" dirty="0" smtClean="0">
                <a:cs typeface="Times New Roman" pitchFamily="18" charset="0"/>
              </a:rPr>
              <a:t>-компоненты действия сложения</a:t>
            </a:r>
          </a:p>
          <a:p>
            <a:pPr>
              <a:buNone/>
              <a:defRPr/>
            </a:pPr>
            <a:r>
              <a:rPr lang="ru-RU" sz="3600" dirty="0" smtClean="0">
                <a:cs typeface="Times New Roman" pitchFamily="18" charset="0"/>
              </a:rPr>
              <a:t></a:t>
            </a:r>
            <a:r>
              <a:rPr lang="ru-RU" sz="3600" dirty="0" smtClean="0">
                <a:cs typeface="Times New Roman" pitchFamily="18" charset="0"/>
              </a:rPr>
              <a:t>-компоненты действия умножения</a:t>
            </a:r>
          </a:p>
          <a:p>
            <a:pPr>
              <a:buNone/>
              <a:defRPr/>
            </a:pPr>
            <a:endParaRPr lang="ru-RU" sz="3600" dirty="0" smtClean="0"/>
          </a:p>
          <a:p>
            <a:pPr>
              <a:buNone/>
              <a:defRPr/>
            </a:pPr>
            <a:endParaRPr kumimoji="0" lang="ru-RU" sz="4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355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7"/>
          <p:cNvSpPr>
            <a:spLocks noGrp="1" noRot="1" noChangeArrowheads="1"/>
          </p:cNvSpPr>
          <p:nvPr>
            <p:ph sz="half" idx="2"/>
          </p:nvPr>
        </p:nvSpPr>
        <p:spPr bwMode="auto">
          <a:xfrm>
            <a:off x="304800" y="609600"/>
            <a:ext cx="8610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buNone/>
              <a:defRPr/>
            </a:pPr>
            <a:endParaRPr lang="ru-RU" sz="3600" dirty="0" smtClean="0"/>
          </a:p>
          <a:p>
            <a:pPr>
              <a:buNone/>
              <a:defRPr/>
            </a:pPr>
            <a:endParaRPr kumimoji="0" lang="ru-RU" sz="4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990600"/>
            <a:ext cx="64008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buNone/>
            </a:pPr>
            <a:r>
              <a:rPr lang="ru-RU" sz="4400" dirty="0" smtClean="0">
                <a:latin typeface="+mj-lt"/>
                <a:cs typeface="Times New Roman" pitchFamily="18" charset="0"/>
              </a:rPr>
              <a:t>2 + 2 + 2 + 2+ 2</a:t>
            </a:r>
          </a:p>
          <a:p>
            <a:pPr eaLnBrk="0" hangingPunct="0">
              <a:buNone/>
            </a:pPr>
            <a:r>
              <a:rPr lang="ru-RU" sz="4400" dirty="0" smtClean="0">
                <a:latin typeface="+mj-lt"/>
                <a:cs typeface="Times New Roman" pitchFamily="18" charset="0"/>
              </a:rPr>
              <a:t>4 + 4 + 4 + 4 + 4</a:t>
            </a:r>
          </a:p>
          <a:p>
            <a:pPr eaLnBrk="0" hangingPunct="0">
              <a:buNone/>
            </a:pPr>
            <a:r>
              <a:rPr lang="ru-RU" sz="4400" dirty="0" smtClean="0">
                <a:latin typeface="+mj-lt"/>
                <a:cs typeface="Times New Roman" pitchFamily="18" charset="0"/>
              </a:rPr>
              <a:t>5 + 5 +5+ 5</a:t>
            </a:r>
          </a:p>
        </p:txBody>
      </p:sp>
    </p:spTree>
    <p:extLst>
      <p:ext uri="{BB962C8B-B14F-4D97-AF65-F5344CB8AC3E}">
        <p14:creationId xmlns:p14="http://schemas.microsoft.com/office/powerpoint/2010/main" xmlns="" val="154355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7"/>
          <p:cNvSpPr>
            <a:spLocks noGrp="1" noRot="1" noChangeArrowheads="1"/>
          </p:cNvSpPr>
          <p:nvPr>
            <p:ph sz="half" idx="2"/>
          </p:nvPr>
        </p:nvSpPr>
        <p:spPr bwMode="auto">
          <a:xfrm>
            <a:off x="609600" y="609600"/>
            <a:ext cx="83058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buNone/>
              <a:defRPr/>
            </a:pPr>
            <a:endParaRPr lang="ru-RU" sz="3600" dirty="0" smtClean="0"/>
          </a:p>
          <a:p>
            <a:pPr eaLnBrk="0" hangingPunct="0">
              <a:buNone/>
            </a:pPr>
            <a:r>
              <a:rPr lang="ru-RU" sz="4400" dirty="0" smtClean="0">
                <a:latin typeface="+mj-lt"/>
                <a:cs typeface="Times New Roman" pitchFamily="18" charset="0"/>
              </a:rPr>
              <a:t>6 · 2</a:t>
            </a:r>
          </a:p>
          <a:p>
            <a:pPr eaLnBrk="0" hangingPunct="0">
              <a:buNone/>
            </a:pPr>
            <a:r>
              <a:rPr lang="ru-RU" sz="4400" dirty="0" smtClean="0">
                <a:latin typeface="+mj-lt"/>
                <a:cs typeface="Times New Roman" pitchFamily="18" charset="0"/>
              </a:rPr>
              <a:t>3 </a:t>
            </a:r>
            <a:r>
              <a:rPr lang="ru-RU" sz="4400" dirty="0" smtClean="0">
                <a:latin typeface="+mj-lt"/>
                <a:cs typeface="Times New Roman" pitchFamily="18" charset="0"/>
              </a:rPr>
              <a:t>· 5</a:t>
            </a:r>
          </a:p>
          <a:p>
            <a:pPr eaLnBrk="0" hangingPunct="0">
              <a:buNone/>
            </a:pPr>
            <a:r>
              <a:rPr lang="ru-RU" sz="4400" dirty="0" smtClean="0">
                <a:latin typeface="+mj-lt"/>
                <a:cs typeface="Times New Roman" pitchFamily="18" charset="0"/>
              </a:rPr>
              <a:t>8 </a:t>
            </a:r>
            <a:r>
              <a:rPr lang="ru-RU" sz="4400" dirty="0" smtClean="0">
                <a:latin typeface="+mj-lt"/>
                <a:cs typeface="Times New Roman" pitchFamily="18" charset="0"/>
              </a:rPr>
              <a:t>· 3 </a:t>
            </a:r>
          </a:p>
          <a:p>
            <a:pPr>
              <a:buNone/>
              <a:defRPr/>
            </a:pP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990600"/>
            <a:ext cx="6400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buNone/>
            </a:pPr>
            <a:endParaRPr lang="ru-RU" sz="4400" dirty="0" smtClean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355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7"/>
          <p:cNvSpPr>
            <a:spLocks noGrp="1" noRot="1" noChangeArrowheads="1"/>
          </p:cNvSpPr>
          <p:nvPr>
            <p:ph sz="half" idx="2"/>
          </p:nvPr>
        </p:nvSpPr>
        <p:spPr bwMode="auto">
          <a:xfrm>
            <a:off x="609600" y="1295400"/>
            <a:ext cx="83058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eaLnBrk="0" hangingPunct="0">
              <a:buNone/>
            </a:pPr>
            <a:r>
              <a:rPr lang="ru-RU" sz="3600" dirty="0" smtClean="0">
                <a:latin typeface="+mj-lt"/>
                <a:cs typeface="Times New Roman" pitchFamily="18" charset="0"/>
              </a:rPr>
              <a:t>2 + 8 … 8 + 2             2 · 8 …  8 · 2</a:t>
            </a:r>
          </a:p>
          <a:p>
            <a:pPr eaLnBrk="0" hangingPunct="0">
              <a:buNone/>
            </a:pPr>
            <a:r>
              <a:rPr lang="ru-RU" sz="3600" dirty="0" smtClean="0">
                <a:latin typeface="+mj-lt"/>
                <a:cs typeface="Times New Roman" pitchFamily="18" charset="0"/>
              </a:rPr>
              <a:t>9 + 3 … 3 + 9             9 · 3 …  3 · 9</a:t>
            </a:r>
          </a:p>
          <a:p>
            <a:pPr eaLnBrk="0" hangingPunct="0">
              <a:buNone/>
            </a:pP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endParaRPr lang="ru-RU" sz="36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990600"/>
            <a:ext cx="6400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buNone/>
            </a:pPr>
            <a:endParaRPr lang="ru-RU" sz="4400" dirty="0" smtClean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355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7"/>
          <p:cNvSpPr>
            <a:spLocks noGrp="1" noRot="1" noChangeArrowheads="1"/>
          </p:cNvSpPr>
          <p:nvPr>
            <p:ph sz="half" idx="2"/>
          </p:nvPr>
        </p:nvSpPr>
        <p:spPr bwMode="auto">
          <a:xfrm>
            <a:off x="381000" y="1143000"/>
            <a:ext cx="8534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ru-RU" sz="3200" dirty="0" smtClean="0">
                <a:cs typeface="Times New Roman" pitchFamily="18" charset="0"/>
              </a:rPr>
              <a:t>Тема урока:</a:t>
            </a:r>
          </a:p>
          <a:p>
            <a:pPr>
              <a:buNone/>
              <a:defRPr/>
            </a:pPr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200" dirty="0" smtClean="0">
                <a:cs typeface="Times New Roman" pitchFamily="18" charset="0"/>
              </a:rPr>
              <a:t>Переместительное свойство умножения</a:t>
            </a:r>
            <a:r>
              <a:rPr lang="ru-RU" sz="3200" dirty="0" smtClean="0">
                <a:cs typeface="Times New Roman" pitchFamily="18" charset="0"/>
              </a:rPr>
              <a:t>.</a:t>
            </a:r>
          </a:p>
          <a:p>
            <a:pPr>
              <a:buNone/>
              <a:defRPr/>
            </a:pPr>
            <a:endParaRPr lang="ru-RU" sz="6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None/>
            </a:pP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endParaRPr lang="ru-RU" sz="36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990600"/>
            <a:ext cx="6400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buNone/>
            </a:pPr>
            <a:endParaRPr lang="ru-RU" sz="4400" dirty="0" smtClean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355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7"/>
          <p:cNvSpPr>
            <a:spLocks noGrp="1" noRot="1" noChangeArrowheads="1"/>
          </p:cNvSpPr>
          <p:nvPr>
            <p:ph sz="half" idx="2"/>
          </p:nvPr>
        </p:nvSpPr>
        <p:spPr bwMode="auto">
          <a:xfrm>
            <a:off x="304800" y="1143000"/>
            <a:ext cx="86106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/>
          </a:bodyPr>
          <a:lstStyle/>
          <a:p>
            <a:pPr>
              <a:buNone/>
              <a:defRPr/>
            </a:pPr>
            <a:endParaRPr lang="ru-RU" sz="4000" dirty="0" smtClean="0">
              <a:cs typeface="Times New Roman" pitchFamily="18" charset="0"/>
            </a:endParaRPr>
          </a:p>
          <a:p>
            <a:pPr>
              <a:buNone/>
              <a:defRPr/>
            </a:pPr>
            <a:r>
              <a:rPr lang="ru-RU" sz="4000" dirty="0" smtClean="0">
                <a:cs typeface="Times New Roman" pitchFamily="18" charset="0"/>
              </a:rPr>
              <a:t> </a:t>
            </a:r>
            <a:r>
              <a:rPr lang="ru-RU" sz="4000" dirty="0" smtClean="0">
                <a:cs typeface="Times New Roman" pitchFamily="18" charset="0"/>
              </a:rPr>
              <a:t>   Цель</a:t>
            </a:r>
            <a:r>
              <a:rPr lang="ru-RU" sz="4000" dirty="0" smtClean="0">
                <a:cs typeface="Times New Roman" pitchFamily="18" charset="0"/>
              </a:rPr>
              <a:t>: Научиться находить </a:t>
            </a:r>
            <a:r>
              <a:rPr lang="ru-RU" sz="4000" dirty="0" smtClean="0">
                <a:cs typeface="Times New Roman" pitchFamily="18" charset="0"/>
              </a:rPr>
              <a:t>значение  произведения</a:t>
            </a:r>
            <a:r>
              <a:rPr lang="ru-RU" sz="4000" dirty="0" smtClean="0">
                <a:cs typeface="Times New Roman" pitchFamily="18" charset="0"/>
              </a:rPr>
              <a:t>, используя  переместительное свойство умножения.</a:t>
            </a:r>
          </a:p>
          <a:p>
            <a:pPr>
              <a:buNone/>
              <a:defRPr/>
            </a:pPr>
            <a:endParaRPr lang="ru-RU" sz="5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endParaRPr lang="ru-RU" sz="32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533400" y="914400"/>
            <a:ext cx="6400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buNone/>
            </a:pPr>
            <a:endParaRPr lang="ru-RU" sz="4400" dirty="0" smtClean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355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1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94EFE3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Другая 1">
      <a:majorFont>
        <a:latin typeface="Arial"/>
        <a:ea typeface=""/>
        <a:cs typeface=""/>
      </a:majorFont>
      <a:minorFont>
        <a:latin typeface="Constantia"/>
        <a:ea typeface=""/>
        <a:cs typeface="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216</TotalTime>
  <Words>349</Words>
  <Application>Microsoft Office PowerPoint</Application>
  <PresentationFormat>Экран (4:3)</PresentationFormat>
  <Paragraphs>75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Литературная страна</dc:title>
  <dc:creator>1</dc:creator>
  <cp:lastModifiedBy>1</cp:lastModifiedBy>
  <cp:revision>28</cp:revision>
  <dcterms:created xsi:type="dcterms:W3CDTF">2015-02-02T15:09:04Z</dcterms:created>
  <dcterms:modified xsi:type="dcterms:W3CDTF">2016-10-18T17:15:22Z</dcterms:modified>
</cp:coreProperties>
</file>