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8" r:id="rId7"/>
    <p:sldId id="269" r:id="rId8"/>
    <p:sldId id="264" r:id="rId9"/>
    <p:sldId id="265" r:id="rId10"/>
    <p:sldId id="266" r:id="rId11"/>
    <p:sldId id="267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7BF8A-5DE4-4A88-9244-F84A43D78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0C19-2FB0-49E7-8B4A-D863CDDA6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advClick="0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Урок окружающего мира</a:t>
            </a:r>
            <a:br>
              <a:rPr lang="ru-RU" sz="2400" dirty="0" smtClean="0"/>
            </a:br>
            <a:r>
              <a:rPr lang="ru-RU" sz="2400" dirty="0" smtClean="0"/>
              <a:t>1 класс</a:t>
            </a:r>
            <a:br>
              <a:rPr lang="ru-RU" sz="2400" dirty="0" smtClean="0"/>
            </a:br>
            <a:r>
              <a:rPr lang="ru-RU" sz="2400" dirty="0" smtClean="0"/>
              <a:t>РО «Система </a:t>
            </a:r>
            <a:r>
              <a:rPr lang="ru-RU" sz="2400" dirty="0" err="1" smtClean="0"/>
              <a:t>Эльконина</a:t>
            </a:r>
            <a:r>
              <a:rPr lang="ru-RU" sz="2400" dirty="0" smtClean="0"/>
              <a:t> – Давыдова»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026" y="4643446"/>
            <a:ext cx="4471974" cy="12858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/>
              <a:t>МБОУ «СОШ №19» г.Ижевск </a:t>
            </a:r>
          </a:p>
          <a:p>
            <a:pPr algn="l"/>
            <a:r>
              <a:rPr lang="ru-RU" sz="2400" dirty="0" smtClean="0"/>
              <a:t>Учитель начальных классов</a:t>
            </a:r>
          </a:p>
          <a:p>
            <a:pPr algn="l"/>
            <a:r>
              <a:rPr lang="ru-RU" sz="2400" smtClean="0"/>
              <a:t>Вахрина </a:t>
            </a:r>
            <a:r>
              <a:rPr lang="ru-RU" sz="2400" dirty="0" smtClean="0"/>
              <a:t>М.И</a:t>
            </a:r>
          </a:p>
        </p:txBody>
      </p:sp>
      <p:pic>
        <p:nvPicPr>
          <p:cNvPr id="1026" name="Picture 2" descr="C:\Users\ЭДДИ\Desktop\глава 12 Времена года\9431493_30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3640460" cy="36404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714488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урока:</a:t>
            </a:r>
          </a:p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Времена года. Сезонные изменения в природе. Что мы знаем о сезонах.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4" descr="колокольчи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5541">
            <a:off x="7368888" y="243181"/>
            <a:ext cx="14192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S13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2420938"/>
            <a:ext cx="4572000" cy="3429000"/>
          </a:xfrm>
          <a:noFill/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0000"/>
                </a:solidFill>
              </a:rPr>
              <a:t>ОСЕНЬ.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9388" y="1628775"/>
            <a:ext cx="4176712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В древности </a:t>
            </a:r>
            <a:r>
              <a:rPr lang="ru-RU" sz="2800" b="1"/>
              <a:t>сентябрь</a:t>
            </a:r>
            <a:r>
              <a:rPr lang="ru-RU" sz="2800"/>
              <a:t> имел несколько названий:  </a:t>
            </a:r>
            <a:r>
              <a:rPr lang="ru-RU" sz="2800" b="1"/>
              <a:t>хмурень</a:t>
            </a:r>
            <a:r>
              <a:rPr lang="ru-RU" sz="2800"/>
              <a:t> - за частое ненастье, </a:t>
            </a:r>
            <a:r>
              <a:rPr lang="ru-RU" sz="2800" b="1"/>
              <a:t>вересень-</a:t>
            </a:r>
            <a:r>
              <a:rPr lang="ru-RU" sz="2800"/>
              <a:t> пора цветения вереска.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 b="1"/>
              <a:t>Октябрь</a:t>
            </a:r>
            <a:r>
              <a:rPr lang="ru-RU" sz="2800"/>
              <a:t> называли - </a:t>
            </a:r>
            <a:r>
              <a:rPr lang="ru-RU" sz="2800" b="1"/>
              <a:t>грязник</a:t>
            </a:r>
            <a:r>
              <a:rPr lang="ru-RU" sz="2800"/>
              <a:t>, </a:t>
            </a:r>
            <a:r>
              <a:rPr lang="ru-RU" sz="2800" b="1"/>
              <a:t>зазимник</a:t>
            </a:r>
            <a:r>
              <a:rPr lang="ru-RU" sz="2800"/>
              <a:t>, </a:t>
            </a:r>
            <a:r>
              <a:rPr lang="ru-RU" sz="2800" b="1"/>
              <a:t>листобой</a:t>
            </a:r>
            <a:r>
              <a:rPr lang="ru-RU" sz="2800"/>
              <a:t>. Все они отражали состояние погоды и природы. 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/>
              <a:t> </a:t>
            </a:r>
            <a:r>
              <a:rPr lang="ru-RU" sz="2800" b="1"/>
              <a:t>Ноябрь</a:t>
            </a:r>
            <a:r>
              <a:rPr lang="ru-RU" sz="2800"/>
              <a:t> называли </a:t>
            </a:r>
            <a:r>
              <a:rPr lang="ru-RU" sz="2800" b="1"/>
              <a:t>полузимник</a:t>
            </a:r>
            <a:r>
              <a:rPr lang="ru-RU" sz="2800"/>
              <a:t>, </a:t>
            </a:r>
            <a:r>
              <a:rPr lang="ru-RU" sz="2800" b="1"/>
              <a:t>студень</a:t>
            </a:r>
            <a:r>
              <a:rPr lang="ru-RU" sz="2800"/>
              <a:t>. </a:t>
            </a:r>
          </a:p>
          <a:p>
            <a:pPr>
              <a:spcBef>
                <a:spcPct val="50000"/>
              </a:spcBef>
            </a:pPr>
            <a:endParaRPr lang="ru-RU" sz="2800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55650" y="981075"/>
            <a:ext cx="806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Сентябрь. Октябрь. Ноябрь</a:t>
            </a:r>
          </a:p>
        </p:txBody>
      </p:sp>
    </p:spTree>
    <p:custDataLst>
      <p:tags r:id="rId1"/>
    </p:custDataLst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1" grpId="0"/>
      <p:bldP spid="215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6769100" cy="2146300"/>
          </a:xfrm>
        </p:spPr>
        <p:txBody>
          <a:bodyPr/>
          <a:lstStyle/>
          <a:p>
            <a:pPr algn="l" eaLnBrk="1" hangingPunct="1"/>
            <a:r>
              <a:rPr lang="ru-RU" sz="2400" smtClean="0"/>
              <a:t>Осень. Обсыпается весь наш бедный сад</a:t>
            </a:r>
            <a:br>
              <a:rPr lang="ru-RU" sz="2400" smtClean="0"/>
            </a:br>
            <a:r>
              <a:rPr lang="ru-RU" sz="2400" smtClean="0"/>
              <a:t>Листья пожелтелые пo ветру летят;</a:t>
            </a:r>
            <a:br>
              <a:rPr lang="ru-RU" sz="2400" smtClean="0"/>
            </a:br>
            <a:r>
              <a:rPr lang="ru-RU" sz="2400" smtClean="0"/>
              <a:t>Лишь вдали красуются, там, на дне долин,</a:t>
            </a:r>
            <a:br>
              <a:rPr lang="ru-RU" sz="2400" smtClean="0"/>
            </a:br>
            <a:r>
              <a:rPr lang="ru-RU" sz="2400" smtClean="0"/>
              <a:t>Кисти ярко-красные вянущих рябин. </a:t>
            </a: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					А.К. Толстой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149725"/>
            <a:ext cx="4038600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	</a:t>
            </a:r>
            <a:r>
              <a:rPr lang="ru-RU" sz="2400" b="1" smtClean="0"/>
              <a:t>Маленек, удаленек,</a:t>
            </a:r>
            <a:br>
              <a:rPr lang="ru-RU" sz="2400" b="1" smtClean="0"/>
            </a:br>
            <a:r>
              <a:rPr lang="ru-RU" sz="2400" b="1" smtClean="0"/>
              <a:t>сквозь землю прошел,</a:t>
            </a:r>
            <a:br>
              <a:rPr lang="ru-RU" sz="2400" b="1" smtClean="0"/>
            </a:br>
            <a:r>
              <a:rPr lang="ru-RU" sz="2400" b="1" smtClean="0"/>
              <a:t>красну шапочку нашел.</a:t>
            </a:r>
            <a:r>
              <a:rPr lang="ru-RU" sz="2400" smtClean="0"/>
              <a:t> </a:t>
            </a:r>
          </a:p>
        </p:txBody>
      </p:sp>
      <p:pic>
        <p:nvPicPr>
          <p:cNvPr id="10245" name="Picture 10" descr="osen5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2589213"/>
            <a:ext cx="4757738" cy="3659187"/>
          </a:xfrm>
          <a:noFill/>
        </p:spPr>
      </p:pic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684213" y="3644900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Загадка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979613" y="5805488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Гриб</a:t>
            </a:r>
          </a:p>
        </p:txBody>
      </p:sp>
    </p:spTree>
    <p:custDataLst>
      <p:tags r:id="rId1"/>
    </p:custDataLst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00034" y="214290"/>
            <a:ext cx="8143932" cy="18573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Дорогие первоклассники!</a:t>
            </a:r>
            <a:br>
              <a:rPr lang="ru-RU" dirty="0" smtClean="0"/>
            </a:br>
            <a:r>
              <a:rPr lang="ru-RU" dirty="0" smtClean="0"/>
              <a:t>Вы так много знаете. Помогите нам  составить  алгоритм  рассказа  о каждом времени года, а то мы совсем запутались.</a:t>
            </a:r>
          </a:p>
          <a:p>
            <a:pPr algn="r"/>
            <a:r>
              <a:rPr lang="ru-RU" dirty="0" smtClean="0"/>
              <a:t>С уважением  Маша и Алёша.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29132"/>
            <a:ext cx="19975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190501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ЭДДИ\Desktop\глава 12 Времена года\294295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071678"/>
            <a:ext cx="6000760" cy="424053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ЭДДИ\Desktop\глава 12 Времена года\73d2e6d5e46b00648fe87f91e8f6b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714644" cy="2450829"/>
          </a:xfrm>
          <a:prstGeom prst="rect">
            <a:avLst/>
          </a:prstGeom>
          <a:noFill/>
        </p:spPr>
      </p:pic>
      <p:pic>
        <p:nvPicPr>
          <p:cNvPr id="18438" name="Picture 6" descr="C:\Users\ЭДДИ\Desktop\глава 12 Времена года\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14554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5/01/22/11733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6959584" cy="521968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6" name="Фотография Photo Editor" r:id="rId4" imgW="7497221" imgH="5904762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43042" y="5715016"/>
            <a:ext cx="532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Времена    года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2"/>
    </p:custDataLst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0000"/>
                </a:solidFill>
              </a:rPr>
              <a:t>Зима</a:t>
            </a:r>
          </a:p>
        </p:txBody>
      </p:sp>
      <p:pic>
        <p:nvPicPr>
          <p:cNvPr id="5123" name="Picture 4" descr="winter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836613"/>
            <a:ext cx="3311525" cy="4392612"/>
          </a:xfrm>
          <a:noFill/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7899400" y="2698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779838" y="1773238"/>
            <a:ext cx="53641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/>
              <a:t>Древнерусское название </a:t>
            </a:r>
            <a:r>
              <a:rPr lang="ru-RU" sz="2800" b="1"/>
              <a:t>декабря</a:t>
            </a:r>
            <a:r>
              <a:rPr lang="ru-RU" sz="2800"/>
              <a:t> </a:t>
            </a:r>
            <a:r>
              <a:rPr lang="ru-RU" sz="2800" b="1"/>
              <a:t>-</a:t>
            </a:r>
            <a:r>
              <a:rPr lang="ru-RU" sz="2800" b="1" i="1"/>
              <a:t> студень,</a:t>
            </a:r>
            <a:r>
              <a:rPr lang="ru-RU" sz="2800" i="1"/>
              <a:t> </a:t>
            </a:r>
            <a:r>
              <a:rPr lang="ru-RU" sz="2800" b="1" i="1"/>
              <a:t>лютень,</a:t>
            </a:r>
            <a:r>
              <a:rPr lang="ru-RU" sz="2800" b="1"/>
              <a:t> </a:t>
            </a:r>
            <a:r>
              <a:rPr lang="ru-RU" sz="2800" b="1" i="1"/>
              <a:t>зазимник </a:t>
            </a:r>
            <a:r>
              <a:rPr lang="ru-RU" sz="2800" i="1"/>
              <a:t>-</a:t>
            </a:r>
            <a:r>
              <a:rPr lang="ru-RU" sz="2800"/>
              <a:t> зиму начинает.</a:t>
            </a:r>
            <a:r>
              <a:rPr lang="ru-RU" sz="2800" b="1"/>
              <a:t> Январь</a:t>
            </a:r>
            <a:r>
              <a:rPr lang="ru-RU" sz="2800"/>
              <a:t> называли -</a:t>
            </a:r>
            <a:r>
              <a:rPr lang="ru-RU" sz="2800" b="1" i="1"/>
              <a:t> сечень.</a:t>
            </a:r>
            <a:r>
              <a:rPr lang="ru-RU" sz="2800" b="1"/>
              <a:t> </a:t>
            </a:r>
            <a:r>
              <a:rPr lang="ru-RU" sz="2800"/>
              <a:t>Он находится посредине зимы и рассекает ее на две части</a:t>
            </a:r>
            <a:r>
              <a:rPr lang="ru-RU" sz="2800" b="1"/>
              <a:t>. Февраль</a:t>
            </a:r>
            <a:r>
              <a:rPr lang="ru-RU" sz="2800"/>
              <a:t> самый снежный месяц и называли его </a:t>
            </a:r>
            <a:r>
              <a:rPr lang="ru-RU" sz="2800" b="1" i="1"/>
              <a:t>снежнем.</a:t>
            </a:r>
            <a:r>
              <a:rPr lang="ru-RU" sz="2800"/>
              <a:t>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563938" y="1052513"/>
            <a:ext cx="5364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Декабрь. Январь. Февраль</a:t>
            </a:r>
          </a:p>
        </p:txBody>
      </p:sp>
      <p:sp>
        <p:nvSpPr>
          <p:cNvPr id="512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1" grpId="0"/>
      <p:bldP spid="82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5"/>
          <p:cNvSpPr txBox="1">
            <a:spLocks noChangeArrowheads="1"/>
          </p:cNvSpPr>
          <p:nvPr/>
        </p:nvSpPr>
        <p:spPr bwMode="auto">
          <a:xfrm>
            <a:off x="611188" y="260350"/>
            <a:ext cx="5113337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Зимы покров однообразный </a:t>
            </a:r>
            <a:endParaRPr lang="en-US" sz="2400"/>
          </a:p>
          <a:p>
            <a:pPr algn="just"/>
            <a:r>
              <a:rPr lang="ru-RU" sz="2400"/>
              <a:t>Везде сменил наряд цветной, </a:t>
            </a:r>
            <a:endParaRPr lang="en-US" sz="2400"/>
          </a:p>
          <a:p>
            <a:pPr algn="just"/>
            <a:r>
              <a:rPr lang="ru-RU" sz="2400"/>
              <a:t>Окован сад броней алмазной </a:t>
            </a:r>
            <a:endParaRPr lang="en-US" sz="2400"/>
          </a:p>
          <a:p>
            <a:pPr algn="just"/>
            <a:r>
              <a:rPr lang="ru-RU" sz="2400"/>
              <a:t>Рукой волшебницы седой.</a:t>
            </a:r>
          </a:p>
          <a:p>
            <a:pPr algn="r"/>
            <a:r>
              <a:rPr lang="ru-RU"/>
              <a:t> </a:t>
            </a:r>
            <a:r>
              <a:rPr lang="ru-RU" b="1"/>
              <a:t>Петр Вяземский</a:t>
            </a:r>
          </a:p>
        </p:txBody>
      </p:sp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6480175" y="2133600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Загадки</a:t>
            </a:r>
          </a:p>
        </p:txBody>
      </p:sp>
      <p:sp>
        <p:nvSpPr>
          <p:cNvPr id="6149" name="Text Box 37"/>
          <p:cNvSpPr txBox="1">
            <a:spLocks noChangeArrowheads="1"/>
          </p:cNvSpPr>
          <p:nvPr/>
        </p:nvSpPr>
        <p:spPr bwMode="auto">
          <a:xfrm>
            <a:off x="4716463" y="2636838"/>
            <a:ext cx="338455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Какой это мастер</a:t>
            </a:r>
            <a:br>
              <a:rPr lang="ru-RU" b="1"/>
            </a:br>
            <a:r>
              <a:rPr lang="ru-RU" b="1"/>
              <a:t>На стекла нанес</a:t>
            </a:r>
            <a:br>
              <a:rPr lang="ru-RU" b="1"/>
            </a:br>
            <a:r>
              <a:rPr lang="ru-RU" b="1"/>
              <a:t>И листья, и травы,</a:t>
            </a:r>
            <a:br>
              <a:rPr lang="ru-RU" b="1"/>
            </a:br>
            <a:r>
              <a:rPr lang="ru-RU" b="1"/>
              <a:t>И заросли роз?</a:t>
            </a:r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r>
              <a:rPr lang="ru-RU" b="1"/>
              <a:t>Растет она вниз головою,</a:t>
            </a:r>
            <a:br>
              <a:rPr lang="ru-RU" b="1"/>
            </a:br>
            <a:r>
              <a:rPr lang="ru-RU" b="1"/>
              <a:t>Не летом растет, а зимою.</a:t>
            </a:r>
            <a:br>
              <a:rPr lang="ru-RU" b="1"/>
            </a:br>
            <a:r>
              <a:rPr lang="ru-RU" b="1"/>
              <a:t>Но солнце ее припечет -</a:t>
            </a:r>
            <a:br>
              <a:rPr lang="ru-RU" b="1"/>
            </a:br>
            <a:r>
              <a:rPr lang="ru-RU" b="1"/>
              <a:t>Заплачет она и умрет.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6804025" y="38608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Мороз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6804025" y="602138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Сосулька</a:t>
            </a:r>
          </a:p>
        </p:txBody>
      </p:sp>
      <p:pic>
        <p:nvPicPr>
          <p:cNvPr id="10" name="Picture 2" descr="C:\Users\ЭДДИ\Desktop\глава 12 Времена года\HD.at.ua-1920-1080-02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4294217" cy="241549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/>
      <p:bldP spid="102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463800"/>
            <a:ext cx="4572000" cy="3638550"/>
          </a:xfrm>
          <a:noFill/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0000"/>
                </a:solidFill>
              </a:rPr>
              <a:t>ВЕСНА.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24300" y="981075"/>
            <a:ext cx="5219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Март. Апрель. Май.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0" y="1000125"/>
            <a:ext cx="42481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/>
              <a:t>Март</a:t>
            </a:r>
            <a:r>
              <a:rPr lang="ru-RU" sz="2600"/>
              <a:t> в народе называли - </a:t>
            </a:r>
            <a:r>
              <a:rPr lang="ru-RU" sz="2600" b="1"/>
              <a:t>капельник</a:t>
            </a:r>
            <a:r>
              <a:rPr lang="ru-RU" sz="2600"/>
              <a:t>, </a:t>
            </a:r>
            <a:r>
              <a:rPr lang="ru-RU" sz="2600" b="1"/>
              <a:t>протальник</a:t>
            </a:r>
            <a:r>
              <a:rPr lang="ru-RU" sz="2600"/>
              <a:t>.</a:t>
            </a:r>
          </a:p>
          <a:p>
            <a:pPr>
              <a:spcBef>
                <a:spcPct val="50000"/>
              </a:spcBef>
            </a:pPr>
            <a:r>
              <a:rPr lang="ru-RU" sz="2600"/>
              <a:t>В </a:t>
            </a:r>
            <a:r>
              <a:rPr lang="ru-RU" sz="2600" b="1"/>
              <a:t>апреле</a:t>
            </a:r>
            <a:r>
              <a:rPr lang="ru-RU" sz="2600"/>
              <a:t> пробуждается природа от зимнего сна и месяц называли - </a:t>
            </a:r>
            <a:r>
              <a:rPr lang="ru-RU" sz="2600" b="1"/>
              <a:t>цветень</a:t>
            </a:r>
            <a:r>
              <a:rPr lang="ru-RU" sz="2600"/>
              <a:t>, </a:t>
            </a:r>
            <a:r>
              <a:rPr lang="ru-RU" sz="2600" b="1"/>
              <a:t>снегогон</a:t>
            </a:r>
            <a:r>
              <a:rPr lang="ru-RU" sz="2600"/>
              <a:t>, </a:t>
            </a:r>
            <a:r>
              <a:rPr lang="ru-RU" sz="2600" b="1"/>
              <a:t>березень.</a:t>
            </a:r>
          </a:p>
          <a:p>
            <a:pPr>
              <a:spcBef>
                <a:spcPct val="50000"/>
              </a:spcBef>
            </a:pPr>
            <a:r>
              <a:rPr lang="ru-RU" sz="2600"/>
              <a:t>В мае всюду начинает зеленеть трава. </a:t>
            </a:r>
            <a:r>
              <a:rPr lang="ru-RU" sz="2600" b="1"/>
              <a:t>Май</a:t>
            </a:r>
            <a:r>
              <a:rPr lang="ru-RU" sz="2600"/>
              <a:t> называли - </a:t>
            </a:r>
            <a:r>
              <a:rPr lang="ru-RU" sz="2600" b="1"/>
              <a:t>травень</a:t>
            </a:r>
            <a:r>
              <a:rPr lang="ru-RU" sz="2600"/>
              <a:t>, </a:t>
            </a:r>
            <a:r>
              <a:rPr lang="ru-RU" sz="2600" b="1"/>
              <a:t>песенник</a:t>
            </a:r>
            <a:r>
              <a:rPr lang="ru-RU" sz="2600"/>
              <a:t> - вокруг раздается птичье пение. </a:t>
            </a:r>
          </a:p>
        </p:txBody>
      </p:sp>
    </p:spTree>
    <p:custDataLst>
      <p:tags r:id="rId1"/>
    </p:custDataLst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7" grpId="0"/>
      <p:bldP spid="256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40386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Разговор с весной.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Ну, весна, как дела?</a:t>
            </a:r>
            <a:br>
              <a:rPr lang="ru-RU" sz="2400" smtClean="0"/>
            </a:br>
            <a:r>
              <a:rPr lang="ru-RU" sz="2400" smtClean="0"/>
              <a:t>У меня уборка.</a:t>
            </a:r>
            <a:br>
              <a:rPr lang="ru-RU" sz="2400" smtClean="0"/>
            </a:br>
            <a:r>
              <a:rPr lang="ru-RU" sz="2400" smtClean="0"/>
              <a:t>Для чего тебе метла?</a:t>
            </a:r>
            <a:br>
              <a:rPr lang="ru-RU" sz="2400" smtClean="0"/>
            </a:br>
            <a:r>
              <a:rPr lang="ru-RU" sz="2400" smtClean="0"/>
              <a:t>Снег смести с пригорка.</a:t>
            </a:r>
            <a:br>
              <a:rPr lang="ru-RU" sz="2400" smtClean="0"/>
            </a:br>
            <a:r>
              <a:rPr lang="ru-RU" sz="2400" smtClean="0"/>
              <a:t>Для чего тебе ручьи?</a:t>
            </a:r>
            <a:br>
              <a:rPr lang="ru-RU" sz="2400" smtClean="0"/>
            </a:br>
            <a:r>
              <a:rPr lang="ru-RU" sz="2400" smtClean="0"/>
              <a:t>Мусор смыть с дорожек!</a:t>
            </a:r>
            <a:br>
              <a:rPr lang="ru-RU" sz="2400" smtClean="0"/>
            </a:br>
            <a:r>
              <a:rPr lang="ru-RU" sz="2400" smtClean="0"/>
              <a:t>Для чего тебе лучи?</a:t>
            </a:r>
            <a:br>
              <a:rPr lang="ru-RU" sz="2400" smtClean="0"/>
            </a:br>
            <a:r>
              <a:rPr lang="ru-RU" sz="2400" smtClean="0"/>
              <a:t>Для уборки тоже.</a:t>
            </a:r>
            <a:br>
              <a:rPr lang="ru-RU" sz="2400" smtClean="0"/>
            </a:br>
            <a:r>
              <a:rPr lang="ru-RU" sz="2400" smtClean="0"/>
              <a:t>Все помою, просушу -</a:t>
            </a:r>
            <a:br>
              <a:rPr lang="ru-RU" sz="2400" smtClean="0"/>
            </a:br>
            <a:r>
              <a:rPr lang="ru-RU" sz="2400" smtClean="0"/>
              <a:t>Вас на праздник приглашу!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787900" y="5300663"/>
            <a:ext cx="3960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Золотое коромысло</a:t>
            </a:r>
            <a:br>
              <a:rPr lang="ru-RU" sz="2000" b="1"/>
            </a:br>
            <a:r>
              <a:rPr lang="ru-RU" sz="2000" b="1"/>
              <a:t>Над рекой повисло.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219700" y="494188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Загадка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300788" y="60213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Радуга</a:t>
            </a:r>
          </a:p>
        </p:txBody>
      </p:sp>
      <p:pic>
        <p:nvPicPr>
          <p:cNvPr id="12295" name="Picture 12" descr="0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981075"/>
            <a:ext cx="4787900" cy="3463925"/>
          </a:xfrm>
          <a:noFill/>
        </p:spPr>
      </p:pic>
    </p:spTree>
    <p:custDataLst>
      <p:tags r:id="rId1"/>
    </p:custDataLst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1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0000"/>
                </a:solidFill>
              </a:rPr>
              <a:t>Лето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381635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Июнь</a:t>
            </a:r>
            <a:r>
              <a:rPr lang="ru-RU" sz="2800" smtClean="0"/>
              <a:t> на Руси назывался    </a:t>
            </a:r>
            <a:r>
              <a:rPr lang="ru-RU" sz="2800" b="1" smtClean="0"/>
              <a:t>розанцвет</a:t>
            </a:r>
            <a:r>
              <a:rPr lang="ru-RU" sz="2800" smtClean="0"/>
              <a:t> - по обилию ярких цветов на лугах.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В </a:t>
            </a:r>
            <a:r>
              <a:rPr lang="ru-RU" sz="2800" b="1" smtClean="0"/>
              <a:t>июле</a:t>
            </a:r>
            <a:r>
              <a:rPr lang="ru-RU" sz="2800" smtClean="0"/>
              <a:t> зацветала липа, и месяц называли </a:t>
            </a:r>
            <a:r>
              <a:rPr lang="ru-RU" sz="2800" b="1" smtClean="0"/>
              <a:t>липец, серпень</a:t>
            </a:r>
            <a:r>
              <a:rPr lang="ru-RU" sz="2800" smtClean="0"/>
              <a:t> - настала пора жатвы.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Август</a:t>
            </a:r>
            <a:r>
              <a:rPr lang="ru-RU" sz="2800" smtClean="0"/>
              <a:t> назывался - </a:t>
            </a:r>
            <a:r>
              <a:rPr lang="ru-RU" sz="2800" b="1" smtClean="0"/>
              <a:t>зарничник.</a:t>
            </a:r>
            <a:r>
              <a:rPr lang="ru-RU" sz="2800" smtClean="0"/>
              <a:t> Наступала пора ярких холодных зорь. 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395288" y="553561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dist" fontAlgn="t"/>
            <a:r>
              <a:rPr lang="ru-RU" b="1" i="1"/>
              <a:t>.</a:t>
            </a:r>
            <a:r>
              <a:rPr lang="ru-RU"/>
              <a:t> 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519363" y="908050"/>
            <a:ext cx="4932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Июнь. Июль. Август.</a:t>
            </a:r>
          </a:p>
        </p:txBody>
      </p:sp>
      <p:pic>
        <p:nvPicPr>
          <p:cNvPr id="7174" name="Picture 13" descr="George - Ах лето (hiero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113213" y="2852738"/>
            <a:ext cx="5030787" cy="3354387"/>
          </a:xfrm>
          <a:noFill/>
        </p:spPr>
      </p:pic>
    </p:spTree>
    <p:custDataLst>
      <p:tags r:id="rId1"/>
    </p:custDataLst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63" grpId="0" build="p"/>
      <p:bldP spid="153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8" descr="SS13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260350"/>
            <a:ext cx="4608512" cy="3384550"/>
          </a:xfrm>
          <a:noFill/>
        </p:spPr>
      </p:pic>
      <p:sp>
        <p:nvSpPr>
          <p:cNvPr id="8195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Ярко солнце светит, </a:t>
            </a:r>
            <a:br>
              <a:rPr lang="ru-RU" sz="2400" smtClean="0"/>
            </a:br>
            <a:r>
              <a:rPr lang="ru-RU" sz="2400" smtClean="0"/>
              <a:t>В воздухе тепло, </a:t>
            </a:r>
            <a:br>
              <a:rPr lang="ru-RU" sz="2400" smtClean="0"/>
            </a:br>
            <a:r>
              <a:rPr lang="ru-RU" sz="2400" smtClean="0"/>
              <a:t>И куда не глянешь, </a:t>
            </a:r>
            <a:br>
              <a:rPr lang="ru-RU" sz="2400" smtClean="0"/>
            </a:br>
            <a:r>
              <a:rPr lang="ru-RU" sz="2400" smtClean="0"/>
              <a:t>Все вокруг светло. </a:t>
            </a:r>
            <a:br>
              <a:rPr lang="ru-RU" sz="2400" smtClean="0"/>
            </a:br>
            <a:r>
              <a:rPr lang="ru-RU" sz="2400" smtClean="0"/>
              <a:t>На лугу пестреют </a:t>
            </a:r>
            <a:br>
              <a:rPr lang="ru-RU" sz="2400" smtClean="0"/>
            </a:br>
            <a:r>
              <a:rPr lang="ru-RU" sz="2400" smtClean="0"/>
              <a:t>Яркие цветы, </a:t>
            </a:r>
            <a:br>
              <a:rPr lang="ru-RU" sz="2400" smtClean="0"/>
            </a:br>
            <a:r>
              <a:rPr lang="ru-RU" sz="2400" smtClean="0"/>
              <a:t>Золотом облиты</a:t>
            </a:r>
            <a:br>
              <a:rPr lang="ru-RU" sz="2400" smtClean="0"/>
            </a:br>
            <a:r>
              <a:rPr lang="ru-RU" sz="2400" smtClean="0"/>
              <a:t>Тёмные листы. </a:t>
            </a:r>
            <a:br>
              <a:rPr lang="ru-RU" sz="2400" smtClean="0"/>
            </a:br>
            <a:r>
              <a:rPr lang="ru-RU" sz="2400" smtClean="0"/>
              <a:t>Дремлет лес: ни звука, </a:t>
            </a:r>
            <a:br>
              <a:rPr lang="ru-RU" sz="2400" smtClean="0"/>
            </a:br>
            <a:r>
              <a:rPr lang="ru-RU" sz="2400" smtClean="0"/>
              <a:t>Лист не шелестит, </a:t>
            </a:r>
            <a:br>
              <a:rPr lang="ru-RU" sz="2400" smtClean="0"/>
            </a:br>
            <a:r>
              <a:rPr lang="ru-RU" sz="2400" smtClean="0"/>
              <a:t>Только жаворонок </a:t>
            </a:r>
            <a:br>
              <a:rPr lang="ru-RU" sz="2400" smtClean="0"/>
            </a:br>
            <a:r>
              <a:rPr lang="ru-RU" sz="2400" smtClean="0"/>
              <a:t>В воздухе звенит.</a:t>
            </a:r>
            <a:endParaRPr lang="ru-RU" sz="2400" b="1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И. Сур</a:t>
            </a:r>
          </a:p>
        </p:txBody>
      </p:sp>
      <p:sp>
        <p:nvSpPr>
          <p:cNvPr id="8196" name="Text Box 23"/>
          <p:cNvSpPr txBox="1">
            <a:spLocks noChangeArrowheads="1"/>
          </p:cNvSpPr>
          <p:nvPr/>
        </p:nvSpPr>
        <p:spPr bwMode="auto">
          <a:xfrm>
            <a:off x="4427538" y="5013325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Шумит он в поле и в саду,</a:t>
            </a:r>
            <a:br>
              <a:rPr lang="ru-RU" sz="2000"/>
            </a:br>
            <a:r>
              <a:rPr lang="ru-RU" sz="2000"/>
              <a:t>А в дом не попадет.</a:t>
            </a:r>
            <a:br>
              <a:rPr lang="ru-RU" sz="2000"/>
            </a:br>
            <a:r>
              <a:rPr lang="ru-RU" sz="2000"/>
              <a:t>И никуда я не иду,</a:t>
            </a:r>
            <a:br>
              <a:rPr lang="ru-RU" sz="2000"/>
            </a:br>
            <a:r>
              <a:rPr lang="ru-RU" sz="2000"/>
              <a:t>Покуда он идет. </a:t>
            </a:r>
          </a:p>
        </p:txBody>
      </p:sp>
      <p:sp>
        <p:nvSpPr>
          <p:cNvPr id="8198" name="Text Box 25"/>
          <p:cNvSpPr txBox="1">
            <a:spLocks noChangeArrowheads="1"/>
          </p:cNvSpPr>
          <p:nvPr/>
        </p:nvSpPr>
        <p:spPr bwMode="auto">
          <a:xfrm>
            <a:off x="5580063" y="44370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Загадка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659563" y="638175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Дождь</a:t>
            </a:r>
          </a:p>
        </p:txBody>
      </p:sp>
    </p:spTree>
    <p:custDataLst>
      <p:tags r:id="rId1"/>
    </p:custDataLst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251</Words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Фотография Photo Editor</vt:lpstr>
      <vt:lpstr>Урок окружающего мира 1 класс РО «Система Эльконина – Давыдова»</vt:lpstr>
      <vt:lpstr>Слайд 2</vt:lpstr>
      <vt:lpstr>Слайд 3</vt:lpstr>
      <vt:lpstr>Зима</vt:lpstr>
      <vt:lpstr>Слайд 5</vt:lpstr>
      <vt:lpstr>ВЕСНА.</vt:lpstr>
      <vt:lpstr>Слайд 7</vt:lpstr>
      <vt:lpstr>Лето</vt:lpstr>
      <vt:lpstr>Слайд 9</vt:lpstr>
      <vt:lpstr>ОСЕНЬ.</vt:lpstr>
      <vt:lpstr>Осень. Обсыпается весь наш бедный сад Листья пожелтелые пo ветру летят; Лишь вдали красуются, там, на дне долин, Кисти ярко-красные вянущих рябин.       А.К. Толстой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1 класс РО «Система Эльконина –Давыдова»</dc:title>
  <dc:creator>ЭДДИ</dc:creator>
  <cp:lastModifiedBy>ЭДДИ</cp:lastModifiedBy>
  <cp:revision>25</cp:revision>
  <dcterms:created xsi:type="dcterms:W3CDTF">2016-04-04T16:55:59Z</dcterms:created>
  <dcterms:modified xsi:type="dcterms:W3CDTF">2016-10-13T10:47:18Z</dcterms:modified>
</cp:coreProperties>
</file>