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73" r:id="rId7"/>
    <p:sldId id="261" r:id="rId8"/>
    <p:sldId id="264" r:id="rId9"/>
    <p:sldId id="265" r:id="rId10"/>
    <p:sldId id="267" r:id="rId11"/>
    <p:sldId id="271" r:id="rId12"/>
    <p:sldId id="266" r:id="rId13"/>
    <p:sldId id="268" r:id="rId14"/>
    <p:sldId id="263" r:id="rId15"/>
    <p:sldId id="270" r:id="rId16"/>
    <p:sldId id="272" r:id="rId17"/>
    <p:sldId id="269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0B5A-E724-4C75-86C7-383B79D2DD5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ygazeta.com/i/cache/89977_NewsPGMPHov.jpg" TargetMode="External"/><Relationship Id="rId3" Type="http://schemas.openxmlformats.org/officeDocument/2006/relationships/hyperlink" Target="http://metodisty.ru/user_upload/05_2013/1368760703.jpg" TargetMode="External"/><Relationship Id="rId7" Type="http://schemas.openxmlformats.org/officeDocument/2006/relationships/hyperlink" Target="http://www.nocturnar.com/forum/attachments/estudios/85595d1357915819-flores-colorear-24160d1336060951-imagenes-de-flores-colorear-flores-03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s.steps.dragoart.com/how-to-draw-a-computer-tower-keyboard-screen-mouse-step-4_1_000000004387_5.jpg" TargetMode="External"/><Relationship Id="rId5" Type="http://schemas.openxmlformats.org/officeDocument/2006/relationships/hyperlink" Target="http://www.metronews.ru/den-gi/nauchnyj-podhod-k-pokupke-tehniki/Tpokkr---BdmmnoF5oUPM/41935202_1.jpg" TargetMode="External"/><Relationship Id="rId4" Type="http://schemas.openxmlformats.org/officeDocument/2006/relationships/hyperlink" Target="http://img0.liveinternet.ru/images/attach/c/6/98/929/98929298_4077364_12a.png" TargetMode="External"/><Relationship Id="rId9" Type="http://schemas.openxmlformats.org/officeDocument/2006/relationships/hyperlink" Target="http://www.astro.in.ua/images/stories/Vibor_professii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046324"/>
            <a:ext cx="4743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>
                <a:solidFill>
                  <a:srgbClr val="FF0000"/>
                </a:solidFill>
                <a:latin typeface="Times New Roman"/>
                <a:ea typeface="Calibri"/>
              </a:rPr>
              <a:t>Die Berufswahl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97152"/>
            <a:ext cx="3429000" cy="1587624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9. Klasse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Deutschlehrerin: Vorontsova L. W.</a:t>
            </a:r>
          </a:p>
          <a:p>
            <a:pPr>
              <a:defRPr/>
            </a:pPr>
            <a:r>
              <a:rPr lang="de-DE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Schule 7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Ust-Kut, Irkutsker Gebiet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de-DE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4800"/>
            <a:ext cx="8496944" cy="6172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de-DE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Seht ihr die Tabelle im Lehrbuch (Üb. 5, S. 127) an und nennt jene Berufe, die ihr besonders interessant und wenig interessant findet. Beginnt so: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de-DE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Für mich sind solche Berufe (nicht) interessant, wie... 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Schreibt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heraus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797152"/>
            <a:ext cx="61023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зрослые от 14 лет: ВЫБОР ПРОФЕССИИ, психологическое тестирование на подходящую профессию!, Обнинск, ПСИХОЛОГ в Обнин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8606" y="692696"/>
            <a:ext cx="325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der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  </a:t>
            </a:r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Psychologe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544" y="951675"/>
            <a:ext cx="470151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1. Nach </a:t>
            </a:r>
            <a:r>
              <a:rPr lang="de-DE" sz="2600" dirty="0">
                <a:latin typeface="Times New Roman" pitchFamily="18" charset="0"/>
                <a:cs typeface="Times New Roman" pitchFamily="18" charset="0"/>
              </a:rPr>
              <a:t>dem </a:t>
            </a:r>
            <a:r>
              <a:rPr lang="de-DE" sz="2600" dirty="0" err="1">
                <a:latin typeface="Times New Roman" pitchFamily="18" charset="0"/>
                <a:cs typeface="Times New Roman" pitchFamily="18" charset="0"/>
              </a:rPr>
              <a:t>Abschluß</a:t>
            </a:r>
            <a:r>
              <a:rPr lang="de-DE" sz="2600" dirty="0">
                <a:latin typeface="Times New Roman" pitchFamily="18" charset="0"/>
                <a:cs typeface="Times New Roman" pitchFamily="18" charset="0"/>
              </a:rPr>
              <a:t> der 9. Klasse möchte ich …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2. Besonders </a:t>
            </a:r>
            <a:r>
              <a:rPr lang="de-DE" sz="2600" dirty="0">
                <a:latin typeface="Times New Roman" pitchFamily="18" charset="0"/>
                <a:cs typeface="Times New Roman" pitchFamily="18" charset="0"/>
              </a:rPr>
              <a:t>populär sind heute folgende Berufe …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3. Attraktiv </a:t>
            </a:r>
            <a:r>
              <a:rPr lang="de-DE" sz="2600" dirty="0">
                <a:latin typeface="Times New Roman" pitchFamily="18" charset="0"/>
                <a:cs typeface="Times New Roman" pitchFamily="18" charset="0"/>
              </a:rPr>
              <a:t>finde ich 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4. Nicht </a:t>
            </a:r>
            <a:r>
              <a:rPr lang="de-DE" sz="2600" dirty="0">
                <a:latin typeface="Times New Roman" pitchFamily="18" charset="0"/>
                <a:cs typeface="Times New Roman" pitchFamily="18" charset="0"/>
              </a:rPr>
              <a:t>attraktiv sind für mich 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5. Ich </a:t>
            </a:r>
            <a:r>
              <a:rPr lang="de-DE" sz="2600" dirty="0">
                <a:latin typeface="Times New Roman" pitchFamily="18" charset="0"/>
                <a:cs typeface="Times New Roman" pitchFamily="18" charset="0"/>
              </a:rPr>
              <a:t>kann …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6. Ich </a:t>
            </a:r>
            <a:r>
              <a:rPr lang="de-DE" sz="2600" dirty="0">
                <a:latin typeface="Times New Roman" pitchFamily="18" charset="0"/>
                <a:cs typeface="Times New Roman" pitchFamily="18" charset="0"/>
              </a:rPr>
              <a:t>habe meinen zukünftigen Beruf …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7. Bei </a:t>
            </a:r>
            <a:r>
              <a:rPr lang="de-DE" sz="2600" dirty="0">
                <a:latin typeface="Times New Roman" pitchFamily="18" charset="0"/>
                <a:cs typeface="Times New Roman" pitchFamily="18" charset="0"/>
              </a:rPr>
              <a:t>der Berufswahl ist für mich… wichtig.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8. Ich </a:t>
            </a:r>
            <a:r>
              <a:rPr lang="de-DE" sz="2600" dirty="0">
                <a:latin typeface="Times New Roman" pitchFamily="18" charset="0"/>
                <a:cs typeface="Times New Roman" pitchFamily="18" charset="0"/>
              </a:rPr>
              <a:t>brauche für meinen zukünftigen Beruf 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3265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Macht 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 Sätze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komplett!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7906" y="836712"/>
            <a:ext cx="39604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a) vielen </a:t>
            </a:r>
            <a:r>
              <a:rPr lang="de-DE" sz="2500" dirty="0">
                <a:latin typeface="Times New Roman" pitchFamily="18" charset="0"/>
                <a:ea typeface="Calibri"/>
                <a:cs typeface="Times New Roman" pitchFamily="18" charset="0"/>
              </a:rPr>
              <a:t>Menschen helfen.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b) gute Kenntnisse, </a:t>
            </a:r>
            <a:r>
              <a:rPr lang="de-DE" sz="2500" dirty="0">
                <a:latin typeface="Times New Roman" pitchFamily="18" charset="0"/>
                <a:ea typeface="Calibri"/>
                <a:cs typeface="Times New Roman" pitchFamily="18" charset="0"/>
              </a:rPr>
              <a:t>Fähigkeiten, Gesundheit.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c) eine </a:t>
            </a:r>
            <a:r>
              <a:rPr lang="de-DE" sz="2500" dirty="0">
                <a:latin typeface="Times New Roman" pitchFamily="18" charset="0"/>
                <a:ea typeface="Calibri"/>
                <a:cs typeface="Times New Roman" pitchFamily="18" charset="0"/>
              </a:rPr>
              <a:t>Berufsschule besuchen (auf der Oberstufe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de-DE" sz="2500" dirty="0">
                <a:latin typeface="Times New Roman" pitchFamily="18" charset="0"/>
                <a:ea typeface="Calibri"/>
                <a:cs typeface="Times New Roman" pitchFamily="18" charset="0"/>
              </a:rPr>
              <a:t>der Schule weiterlernen.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d) meine </a:t>
            </a:r>
            <a:r>
              <a:rPr lang="de-DE" sz="2500" dirty="0">
                <a:latin typeface="Times New Roman" pitchFamily="18" charset="0"/>
                <a:ea typeface="Calibri"/>
                <a:cs typeface="Times New Roman" pitchFamily="18" charset="0"/>
              </a:rPr>
              <a:t>Interessen.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e) schon </a:t>
            </a:r>
            <a:r>
              <a:rPr lang="de-DE" sz="2500" dirty="0">
                <a:latin typeface="Times New Roman" pitchFamily="18" charset="0"/>
                <a:ea typeface="Calibri"/>
                <a:cs typeface="Times New Roman" pitchFamily="18" charset="0"/>
              </a:rPr>
              <a:t>(noch nicht) gewählt.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f) EDV-Berufe</a:t>
            </a:r>
            <a:r>
              <a:rPr lang="de-DE" sz="25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g) Dolmetscher</a:t>
            </a:r>
            <a:r>
              <a:rPr lang="de-DE" sz="2500" dirty="0">
                <a:latin typeface="Times New Roman" pitchFamily="18" charset="0"/>
                <a:ea typeface="Calibri"/>
                <a:cs typeface="Times New Roman" pitchFamily="18" charset="0"/>
              </a:rPr>
              <a:t>, weil dieser Beruf mir nicht gefällt.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h) Lehrberufe</a:t>
            </a:r>
            <a:r>
              <a:rPr lang="de-DE" sz="2500" dirty="0">
                <a:latin typeface="Times New Roman" pitchFamily="18" charset="0"/>
                <a:ea typeface="Calibri"/>
                <a:cs typeface="Times New Roman" pitchFamily="18" charset="0"/>
              </a:rPr>
              <a:t>, weil sie mich interessieren</a:t>
            </a:r>
            <a:r>
              <a:rPr lang="de-DE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7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534" y="519280"/>
            <a:ext cx="67905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Nach dem </a:t>
            </a:r>
            <a:r>
              <a:rPr lang="de-DE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Abschluß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der 9. Klasse möchte </a:t>
            </a:r>
            <a:r>
              <a:rPr lang="de-DE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566" y="1001307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5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c) 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eine Berufsschule besuchen (auf der 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Oberstufe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der 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Schule 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</a:p>
          <a:p>
            <a:pPr lvl="0"/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weiterlernen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29028"/>
            <a:ext cx="69345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Besonders populär sind heute folgende </a:t>
            </a:r>
            <a:r>
              <a:rPr lang="de-DE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Berufe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1858981"/>
            <a:ext cx="21686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5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f) 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EDV-Berufe.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99" y="2392871"/>
            <a:ext cx="30636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de-DE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Attraktiv finde ich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84777" y="2376693"/>
            <a:ext cx="58160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5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</a:t>
            </a:r>
            <a:r>
              <a:rPr lang="de-DE" sz="25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de-DE" sz="25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Lehrberufe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weil sie mich interessieren.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8029" y="2873729"/>
            <a:ext cx="43973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de-DE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Nicht attraktiv sind für mich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79807" y="2853747"/>
            <a:ext cx="429868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5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g) 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Dolmetscher, weil dieser 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Be-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3383" y="3330801"/>
            <a:ext cx="2792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ruf mir nicht gefällt.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985" y="3823176"/>
            <a:ext cx="16738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Ich kann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79150" y="3838565"/>
            <a:ext cx="36631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5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a) 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vielen Menschen helfen.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800" y="4316817"/>
            <a:ext cx="52240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Ich habe meinen zukünftigen Beruf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90813" y="4315619"/>
            <a:ext cx="29049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5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e) 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schon (noch nicht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684232"/>
            <a:ext cx="12811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gewählt.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2161" y="5161286"/>
            <a:ext cx="84657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Bei der Berufswahl ist für </a:t>
            </a:r>
            <a:r>
              <a:rPr lang="de-DE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mich </a:t>
            </a:r>
            <a:r>
              <a:rPr lang="de-DE" sz="25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d) 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meine 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Interessen</a:t>
            </a:r>
            <a:r>
              <a:rPr lang="de-DE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wichtig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0099" y="5667537"/>
            <a:ext cx="61491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e-DE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Ich brauche für meinen zukünftigen Beruf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09673" y="5667328"/>
            <a:ext cx="26997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5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b)</a:t>
            </a:r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gute Kenntnisse, 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6021288"/>
            <a:ext cx="34034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Fähigkeiten, Gesundheit.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1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7191" y="2276872"/>
            <a:ext cx="2736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Aft>
                <a:spcPts val="0"/>
              </a:spcAft>
            </a:pPr>
            <a:r>
              <a:rPr lang="de-DE" sz="2800" b="1" dirty="0" smtClean="0">
                <a:latin typeface="Times New Roman"/>
                <a:ea typeface="Calibri"/>
              </a:rPr>
              <a:t>8 </a:t>
            </a:r>
            <a:r>
              <a:rPr lang="de-DE" sz="2800" b="1" dirty="0">
                <a:latin typeface="Times New Roman"/>
                <a:ea typeface="Calibri"/>
              </a:rPr>
              <a:t>S</a:t>
            </a:r>
            <a:r>
              <a:rPr lang="de-DE" sz="2800" b="1" dirty="0" smtClean="0">
                <a:latin typeface="Times New Roman"/>
                <a:ea typeface="Calibri"/>
              </a:rPr>
              <a:t>.        – 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„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</a:rPr>
              <a:t>5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“</a:t>
            </a:r>
            <a:r>
              <a:rPr lang="de-DE" sz="2800" b="1" dirty="0" smtClean="0">
                <a:latin typeface="Times New Roman"/>
                <a:ea typeface="Calibri"/>
              </a:rPr>
              <a:t>    </a:t>
            </a:r>
          </a:p>
          <a:p>
            <a:pPr marL="90170">
              <a:spcAft>
                <a:spcPts val="0"/>
              </a:spcAft>
            </a:pPr>
            <a:r>
              <a:rPr lang="de-DE" sz="2800" b="1" dirty="0" smtClean="0">
                <a:latin typeface="Times New Roman"/>
                <a:ea typeface="Calibri"/>
              </a:rPr>
              <a:t>6 </a:t>
            </a:r>
            <a:r>
              <a:rPr lang="de-DE" sz="2800" b="1" dirty="0">
                <a:latin typeface="Times New Roman"/>
                <a:ea typeface="Calibri"/>
              </a:rPr>
              <a:t>– 7 S. 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</a:rPr>
              <a:t>„4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“</a:t>
            </a:r>
            <a:r>
              <a:rPr lang="de-DE" sz="2800" b="1" dirty="0" smtClean="0">
                <a:latin typeface="Times New Roman"/>
                <a:ea typeface="Calibri"/>
              </a:rPr>
              <a:t>   </a:t>
            </a:r>
          </a:p>
          <a:p>
            <a:pPr marL="90170">
              <a:spcAft>
                <a:spcPts val="0"/>
              </a:spcAft>
            </a:pPr>
            <a:r>
              <a:rPr lang="de-DE" sz="2800" b="1" dirty="0" smtClean="0">
                <a:latin typeface="Times New Roman"/>
                <a:ea typeface="Calibri"/>
              </a:rPr>
              <a:t>4 </a:t>
            </a:r>
            <a:r>
              <a:rPr lang="de-DE" sz="2800" b="1" dirty="0">
                <a:latin typeface="Times New Roman"/>
                <a:ea typeface="Calibri"/>
              </a:rPr>
              <a:t>– 5 S. 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</a:rPr>
              <a:t>„3“</a:t>
            </a:r>
            <a:r>
              <a:rPr lang="de-DE" sz="2800" b="1" dirty="0">
                <a:latin typeface="Times New Roman"/>
                <a:ea typeface="Calibri"/>
              </a:rPr>
              <a:t> </a:t>
            </a:r>
            <a:endParaRPr lang="de-DE" sz="2800" b="1" dirty="0" smtClean="0">
              <a:latin typeface="Times New Roman"/>
              <a:ea typeface="Calibri"/>
            </a:endParaRPr>
          </a:p>
          <a:p>
            <a:pPr marL="90170">
              <a:spcAft>
                <a:spcPts val="0"/>
              </a:spcAft>
            </a:pPr>
            <a:r>
              <a:rPr lang="de-DE" sz="2800" b="1" dirty="0" smtClean="0">
                <a:latin typeface="Times New Roman"/>
                <a:ea typeface="Calibri"/>
              </a:rPr>
              <a:t>0 </a:t>
            </a:r>
            <a:r>
              <a:rPr lang="de-DE" sz="2800" b="1" dirty="0">
                <a:latin typeface="Times New Roman"/>
                <a:ea typeface="Calibri"/>
              </a:rPr>
              <a:t>– 3 S. </a:t>
            </a:r>
            <a:r>
              <a:rPr lang="de-DE" sz="2800" b="1" dirty="0" smtClean="0">
                <a:latin typeface="Times New Roman"/>
                <a:ea typeface="Calibri"/>
              </a:rPr>
              <a:t>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</a:rPr>
              <a:t>„2“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688" y="62068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/>
                <a:ea typeface="Calibri"/>
              </a:rPr>
              <a:t>1 –  </a:t>
            </a:r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c</a:t>
            </a:r>
            <a:r>
              <a:rPr lang="ru-RU" sz="3600" dirty="0">
                <a:latin typeface="Times New Roman"/>
                <a:ea typeface="Calibri"/>
              </a:rPr>
              <a:t>   </a:t>
            </a:r>
            <a:r>
              <a:rPr lang="de-DE" sz="3600" dirty="0" smtClean="0">
                <a:latin typeface="Times New Roman"/>
                <a:ea typeface="Calibri"/>
              </a:rPr>
              <a:t> </a:t>
            </a:r>
            <a:r>
              <a:rPr lang="ru-RU" sz="3600" dirty="0" smtClean="0">
                <a:latin typeface="Times New Roman"/>
                <a:ea typeface="Calibri"/>
              </a:rPr>
              <a:t>2 </a:t>
            </a:r>
            <a:r>
              <a:rPr lang="ru-RU" sz="3600" dirty="0">
                <a:latin typeface="Times New Roman"/>
                <a:ea typeface="Calibri"/>
              </a:rPr>
              <a:t>– </a:t>
            </a:r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f</a:t>
            </a:r>
            <a:r>
              <a:rPr lang="de-DE" sz="3600" dirty="0">
                <a:latin typeface="Times New Roman"/>
                <a:ea typeface="Calibri"/>
              </a:rPr>
              <a:t> </a:t>
            </a:r>
            <a:r>
              <a:rPr lang="ru-RU" sz="3600" dirty="0">
                <a:latin typeface="Times New Roman"/>
                <a:ea typeface="Calibri"/>
              </a:rPr>
              <a:t>  </a:t>
            </a:r>
            <a:r>
              <a:rPr lang="de-DE" sz="3600" dirty="0" smtClean="0">
                <a:latin typeface="Times New Roman"/>
                <a:ea typeface="Calibri"/>
              </a:rPr>
              <a:t>  </a:t>
            </a:r>
            <a:r>
              <a:rPr lang="ru-RU" sz="3600" dirty="0" smtClean="0">
                <a:latin typeface="Times New Roman"/>
                <a:ea typeface="Calibri"/>
              </a:rPr>
              <a:t>3 </a:t>
            </a:r>
            <a:r>
              <a:rPr lang="ru-RU" sz="3600" dirty="0">
                <a:latin typeface="Times New Roman"/>
                <a:ea typeface="Calibri"/>
              </a:rPr>
              <a:t>– </a:t>
            </a:r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h</a:t>
            </a:r>
            <a:r>
              <a:rPr lang="de-DE" sz="3600" dirty="0">
                <a:latin typeface="Times New Roman"/>
                <a:ea typeface="Calibri"/>
              </a:rPr>
              <a:t> </a:t>
            </a:r>
            <a:r>
              <a:rPr lang="ru-RU" sz="3600" dirty="0">
                <a:latin typeface="Times New Roman"/>
                <a:ea typeface="Calibri"/>
              </a:rPr>
              <a:t>   4 – </a:t>
            </a:r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g</a:t>
            </a:r>
            <a:r>
              <a:rPr lang="de-DE" sz="3600" dirty="0">
                <a:latin typeface="Times New Roman"/>
                <a:ea typeface="Calibri"/>
              </a:rPr>
              <a:t> </a:t>
            </a:r>
            <a:r>
              <a:rPr lang="ru-RU" sz="3600" dirty="0">
                <a:latin typeface="Times New Roman"/>
                <a:ea typeface="Calibri"/>
              </a:rPr>
              <a:t>   </a:t>
            </a:r>
            <a:endParaRPr lang="de-DE" sz="3600" dirty="0" smtClean="0">
              <a:latin typeface="Times New Roman"/>
              <a:ea typeface="Calibri"/>
            </a:endParaRPr>
          </a:p>
          <a:p>
            <a:r>
              <a:rPr lang="ru-RU" sz="3600" dirty="0" smtClean="0">
                <a:latin typeface="Times New Roman"/>
                <a:ea typeface="Calibri"/>
              </a:rPr>
              <a:t>5 </a:t>
            </a:r>
            <a:r>
              <a:rPr lang="ru-RU" sz="3600" dirty="0">
                <a:latin typeface="Times New Roman"/>
                <a:ea typeface="Calibri"/>
              </a:rPr>
              <a:t>– </a:t>
            </a:r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r>
              <a:rPr lang="de-DE" sz="3600" dirty="0">
                <a:latin typeface="Times New Roman"/>
                <a:ea typeface="Calibri"/>
              </a:rPr>
              <a:t> </a:t>
            </a:r>
            <a:r>
              <a:rPr lang="ru-RU" sz="3600" dirty="0">
                <a:latin typeface="Times New Roman"/>
                <a:ea typeface="Calibri"/>
              </a:rPr>
              <a:t>    6 – </a:t>
            </a:r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e</a:t>
            </a:r>
            <a:r>
              <a:rPr lang="de-DE" sz="3600" dirty="0">
                <a:latin typeface="Times New Roman"/>
                <a:ea typeface="Calibri"/>
              </a:rPr>
              <a:t> </a:t>
            </a:r>
            <a:r>
              <a:rPr lang="ru-RU" sz="3600" dirty="0">
                <a:latin typeface="Times New Roman"/>
                <a:ea typeface="Calibri"/>
              </a:rPr>
              <a:t>   7 – </a:t>
            </a:r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d</a:t>
            </a:r>
            <a:r>
              <a:rPr lang="de-DE" sz="3600" dirty="0">
                <a:latin typeface="Times New Roman"/>
                <a:ea typeface="Calibri"/>
              </a:rPr>
              <a:t> </a:t>
            </a:r>
            <a:r>
              <a:rPr lang="ru-RU" sz="3600" dirty="0">
                <a:latin typeface="Times New Roman"/>
                <a:ea typeface="Calibri"/>
              </a:rPr>
              <a:t>  </a:t>
            </a:r>
            <a:r>
              <a:rPr lang="de-DE" sz="3600" dirty="0" smtClean="0">
                <a:latin typeface="Times New Roman"/>
                <a:ea typeface="Calibri"/>
              </a:rPr>
              <a:t> </a:t>
            </a:r>
            <a:r>
              <a:rPr lang="ru-RU" sz="3600" dirty="0" smtClean="0">
                <a:latin typeface="Times New Roman"/>
                <a:ea typeface="Calibri"/>
              </a:rPr>
              <a:t>8 </a:t>
            </a:r>
            <a:r>
              <a:rPr lang="ru-RU" sz="3600" dirty="0">
                <a:latin typeface="Times New Roman"/>
                <a:ea typeface="Calibri"/>
              </a:rPr>
              <a:t>– </a:t>
            </a:r>
            <a:r>
              <a:rPr lang="de-DE" sz="3600" b="1" dirty="0">
                <a:solidFill>
                  <a:srgbClr val="FF0000"/>
                </a:solidFill>
                <a:latin typeface="Times New Roman"/>
                <a:ea typeface="Calibri"/>
              </a:rPr>
              <a:t>b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91503" y="1031683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/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20 – 25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5“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11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– 18 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„3“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2800" b="1" dirty="0">
              <a:latin typeface="Times New Roman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15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19 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„4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0 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10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„2“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404664"/>
            <a:ext cx="6336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0000CC"/>
                </a:solidFill>
                <a:latin typeface="Times New Roman"/>
                <a:ea typeface="Calibri"/>
              </a:rPr>
              <a:t>«Das Blatt der Selbstkontrolle»</a:t>
            </a:r>
            <a:endParaRPr lang="ru-RU" sz="3600" dirty="0">
              <a:solidFill>
                <a:srgbClr val="0000C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54247"/>
              </p:ext>
            </p:extLst>
          </p:nvPr>
        </p:nvGraphicFramePr>
        <p:xfrm>
          <a:off x="323528" y="2276873"/>
          <a:ext cx="8424936" cy="4179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4752528"/>
              </a:tblGrid>
              <a:tr h="4179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Die Stunde war...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Ich war...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Es hat mir (nicht) gefallen...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(nicht) interessant.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(nicht) aktiv.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anderen helfen.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Aufgaben richtig machen.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 dem Muster folgen.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alles richtig machen.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der Gruppe arbeiten. 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9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6288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 smtClean="0">
                <a:solidFill>
                  <a:srgbClr val="0000CC"/>
                </a:solidFill>
                <a:latin typeface="Times New Roman"/>
              </a:rPr>
              <a:t>Die Hausaufgabe: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latin typeface="Times New Roman"/>
              </a:rPr>
              <a:t>Рассказ </a:t>
            </a:r>
            <a:r>
              <a:rPr lang="ru-RU" sz="3600" dirty="0">
                <a:latin typeface="Times New Roman"/>
              </a:rPr>
              <a:t>о планах на будущее </a:t>
            </a:r>
            <a:endParaRPr lang="de-DE" sz="3600" dirty="0" smtClean="0">
              <a:latin typeface="Times New Roman"/>
            </a:endParaRPr>
          </a:p>
          <a:p>
            <a:r>
              <a:rPr lang="de-DE" sz="3600" dirty="0">
                <a:latin typeface="Times New Roman"/>
              </a:rPr>
              <a:t> </a:t>
            </a:r>
            <a:r>
              <a:rPr lang="de-DE" sz="3600" dirty="0" smtClean="0">
                <a:latin typeface="Times New Roman"/>
              </a:rPr>
              <a:t>      </a:t>
            </a:r>
            <a:r>
              <a:rPr lang="ru-RU" sz="3600" dirty="0" smtClean="0">
                <a:latin typeface="Times New Roman"/>
              </a:rPr>
              <a:t>S</a:t>
            </a:r>
            <a:r>
              <a:rPr lang="ru-RU" sz="3600" dirty="0">
                <a:latin typeface="Times New Roman"/>
              </a:rPr>
              <a:t>. 141 – 142</a:t>
            </a:r>
          </a:p>
          <a:p>
            <a:r>
              <a:rPr lang="ru-RU" sz="3600" dirty="0">
                <a:latin typeface="Times New Roman"/>
              </a:rPr>
              <a:t> </a:t>
            </a:r>
            <a:r>
              <a:rPr lang="ru-RU" sz="3600" dirty="0" smtClean="0">
                <a:latin typeface="Times New Roman"/>
              </a:rPr>
              <a:t>2</a:t>
            </a:r>
            <a:r>
              <a:rPr lang="ru-RU" sz="3600" dirty="0">
                <a:latin typeface="Times New Roman"/>
              </a:rPr>
              <a:t>. Презентация о </a:t>
            </a:r>
            <a:r>
              <a:rPr lang="ru-RU" sz="3600" dirty="0" smtClean="0">
                <a:latin typeface="Times New Roman"/>
              </a:rPr>
              <a:t>профессиях</a:t>
            </a:r>
            <a:endParaRPr lang="ru-RU" sz="3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68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43808" y="442645"/>
            <a:ext cx="3616901" cy="520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Список источников: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Изображение людей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Нарисованный человек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Техника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Нарисованный компьютер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Нарисованный цветок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/>
              </a:rPr>
              <a:t>Человек на природе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/>
              </a:rPr>
              <a:t>Психолог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Немецкий язык. Учебник. 9 класс. Москва. Просвещение 2014.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Немецкий язык. Учебник. 9 класс. Москва. Просвещение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30" y="1124744"/>
            <a:ext cx="3378459" cy="20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16858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Die 1. </a:t>
            </a:r>
            <a:r>
              <a:rPr lang="de-DE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Gruppe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452227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Gruppe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5796" y="335699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Gruppe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0112"/>
            <a:ext cx="3378460" cy="20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378460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1192"/>
            <a:ext cx="3390782" cy="208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18" y="4149080"/>
            <a:ext cx="29883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07" y="4064877"/>
            <a:ext cx="3186354" cy="23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9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7464" y="332657"/>
            <a:ext cx="5489109" cy="7200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Calibri"/>
              </a:rPr>
              <a:t>1. </a:t>
            </a:r>
            <a:r>
              <a:rPr lang="de-DE" sz="5400" b="1" dirty="0" smtClean="0">
                <a:solidFill>
                  <a:srgbClr val="FF0000"/>
                </a:solidFill>
                <a:latin typeface="Times New Roman"/>
                <a:ea typeface="Calibri"/>
              </a:rPr>
              <a:t>Die </a:t>
            </a:r>
            <a:r>
              <a:rPr lang="de-DE" sz="5400" b="1" dirty="0">
                <a:solidFill>
                  <a:srgbClr val="FF0000"/>
                </a:solidFill>
                <a:latin typeface="Times New Roman"/>
                <a:ea typeface="Calibri"/>
              </a:rPr>
              <a:t>Berufswahl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412598" y="4366199"/>
            <a:ext cx="2016224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Statistik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851920" y="5099604"/>
            <a:ext cx="2448272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/>
                <a:ea typeface="Calibri"/>
              </a:rPr>
              <a:t>die </a:t>
            </a:r>
            <a:r>
              <a:rPr lang="de-DE" sz="2800" dirty="0">
                <a:latin typeface="Times New Roman"/>
                <a:ea typeface="Calibri"/>
              </a:rPr>
              <a:t>Information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400369" y="4293110"/>
            <a:ext cx="1983222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de-DE" sz="2800" dirty="0">
                <a:latin typeface="Times New Roman"/>
                <a:ea typeface="Calibri"/>
                <a:cs typeface="Times New Roman"/>
              </a:rPr>
              <a:t>die Berufe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95536" y="5099604"/>
            <a:ext cx="3240360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de-DE" sz="2800" dirty="0">
                <a:latin typeface="Times New Roman"/>
                <a:ea typeface="Calibri"/>
              </a:rPr>
              <a:t>die Berufsausbildung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040151" y="3573016"/>
            <a:ext cx="2520280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de-DE" sz="2800" dirty="0">
                <a:latin typeface="Times New Roman"/>
                <a:ea typeface="Calibri"/>
                <a:cs typeface="Times New Roman"/>
              </a:rPr>
              <a:t>die Fähigkeiten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040151" y="5829539"/>
            <a:ext cx="2611969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de-DE" sz="2800" dirty="0">
                <a:latin typeface="Times New Roman"/>
                <a:ea typeface="Calibri"/>
                <a:cs typeface="Times New Roman"/>
              </a:rPr>
              <a:t>der Traumberuf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408204" y="4366199"/>
            <a:ext cx="2232248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Times New Roman"/>
                <a:ea typeface="Calibri"/>
              </a:rPr>
              <a:t>der </a:t>
            </a:r>
            <a:r>
              <a:rPr lang="de-DE" sz="2800" dirty="0">
                <a:latin typeface="Times New Roman"/>
                <a:ea typeface="Calibri"/>
              </a:rPr>
              <a:t>Charakter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516216" y="5099604"/>
            <a:ext cx="2016224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/>
                <a:ea typeface="Calibri"/>
              </a:rPr>
              <a:t>die Freunde</a:t>
            </a:r>
            <a:endParaRPr lang="ru-RU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13195" y="5812460"/>
            <a:ext cx="2448272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de-DE" sz="2800" dirty="0">
                <a:latin typeface="Times New Roman"/>
                <a:ea typeface="Calibri"/>
                <a:cs typeface="Times New Roman"/>
              </a:rPr>
              <a:t>die Gesundheit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920471" y="5857271"/>
            <a:ext cx="2611969" cy="607422"/>
          </a:xfrm>
          <a:prstGeom prst="wedgeRectCallout">
            <a:avLst>
              <a:gd name="adj1" fmla="val -645"/>
              <a:gd name="adj2" fmla="val 469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de-DE" sz="2800" dirty="0">
                <a:latin typeface="Times New Roman"/>
                <a:ea typeface="Calibri"/>
                <a:cs typeface="Times New Roman"/>
              </a:rPr>
              <a:t>die Menschen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863350"/>
            <a:ext cx="712879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3200" b="1" dirty="0">
                <a:latin typeface="Times New Roman"/>
                <a:ea typeface="Calibri"/>
                <a:cs typeface="Times New Roman"/>
              </a:rPr>
              <a:t>6 Wörter – </a:t>
            </a:r>
            <a:r>
              <a:rPr lang="de-DE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„5</a:t>
            </a:r>
            <a:r>
              <a:rPr lang="de-DE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de-DE" sz="3200" b="1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de-DE" sz="3200" b="1" dirty="0">
                <a:latin typeface="Times New Roman"/>
                <a:ea typeface="Calibri"/>
                <a:cs typeface="Times New Roman"/>
              </a:rPr>
              <a:t>4 – 5 Wörter – </a:t>
            </a:r>
            <a:r>
              <a:rPr lang="de-DE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„4</a:t>
            </a:r>
            <a:r>
              <a:rPr lang="de-DE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de-DE" sz="3200" b="1" dirty="0" smtClean="0">
                <a:latin typeface="Times New Roman"/>
                <a:ea typeface="Calibri"/>
                <a:cs typeface="Times New Roman"/>
              </a:rPr>
              <a:t>    </a:t>
            </a:r>
            <a:endParaRPr lang="ru-RU" sz="3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3200" b="1" dirty="0" smtClean="0">
                <a:latin typeface="Times New Roman"/>
                <a:ea typeface="Calibri"/>
                <a:cs typeface="Times New Roman"/>
              </a:rPr>
              <a:t>3 </a:t>
            </a:r>
            <a:r>
              <a:rPr lang="de-DE" sz="3200" b="1" dirty="0">
                <a:latin typeface="Times New Roman"/>
                <a:ea typeface="Calibri"/>
                <a:cs typeface="Times New Roman"/>
              </a:rPr>
              <a:t>Wörter – </a:t>
            </a:r>
            <a:r>
              <a:rPr lang="de-DE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„3“   </a:t>
            </a:r>
            <a:r>
              <a:rPr lang="de-DE" sz="3200" b="1" dirty="0">
                <a:latin typeface="Times New Roman"/>
                <a:ea typeface="Calibri"/>
                <a:cs typeface="Times New Roman"/>
              </a:rPr>
              <a:t>0 – 2 Wörter – </a:t>
            </a:r>
            <a:r>
              <a:rPr lang="de-DE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85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-0.0338 L 0.00608 -0.443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-0.01065 L -0.07847 -0.5398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0232 L 0.33489 -0.4222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5255 L -0.00382 -0.3192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173 -0.2018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1065 L 0.33316 -0.4678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332656"/>
            <a:ext cx="6696744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2. </a:t>
            </a:r>
            <a:r>
              <a:rPr lang="de-DE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Was </a:t>
            </a:r>
            <a:r>
              <a:rPr lang="de-DE" sz="4000" b="1" dirty="0">
                <a:solidFill>
                  <a:srgbClr val="FF0000"/>
                </a:solidFill>
                <a:latin typeface="Times New Roman"/>
                <a:ea typeface="Calibri"/>
              </a:rPr>
              <a:t>ist für die </a:t>
            </a:r>
            <a:r>
              <a:rPr lang="de-DE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Berufswahl </a:t>
            </a:r>
            <a:r>
              <a:rPr lang="de-DE" sz="4000" b="1" dirty="0">
                <a:solidFill>
                  <a:srgbClr val="FF0000"/>
                </a:solidFill>
                <a:latin typeface="Times New Roman"/>
                <a:ea typeface="Calibri"/>
              </a:rPr>
              <a:t>wichtig?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3744416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Konkrete Zukunftspläne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Interesse für einen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de-DE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bestimmten </a:t>
            </a: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Beruf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de-DE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die </a:t>
            </a: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Wissenschaft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de-DE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der </a:t>
            </a: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Schulabschluss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5. </a:t>
            </a:r>
            <a:r>
              <a:rPr lang="de-DE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gute </a:t>
            </a: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Noten im Zeugnis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6. </a:t>
            </a:r>
            <a:r>
              <a:rPr lang="de-DE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die </a:t>
            </a: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Verwandte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7. </a:t>
            </a:r>
            <a:r>
              <a:rPr lang="de-DE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allgemeine </a:t>
            </a: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Reife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8. </a:t>
            </a:r>
            <a:r>
              <a:rPr lang="de-DE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Selbstständigkeit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9. </a:t>
            </a:r>
            <a:r>
              <a:rPr lang="de-DE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die </a:t>
            </a: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Namen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10. </a:t>
            </a:r>
            <a:r>
              <a:rPr lang="de-DE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Familientradition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700808"/>
            <a:ext cx="4572000" cy="47303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das Berufspraktikum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Modeberufe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die Körperpflege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der Charakter des Menschen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der realen Stellenwert des Berufes in der Gesellschaft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die Meinung der Freunde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die Vorbilder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viel Geld verdienen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viel Freizeit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1"/>
            </a:pPr>
            <a:r>
              <a:rPr lang="de-DE" sz="2400" dirty="0">
                <a:latin typeface="Times New Roman" pitchFamily="18" charset="0"/>
                <a:ea typeface="Calibri"/>
                <a:cs typeface="Times New Roman" pitchFamily="18" charset="0"/>
              </a:rPr>
              <a:t>Interesse für ein Sachgebiet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051" y="548680"/>
            <a:ext cx="770485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12 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–  14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„5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10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11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„4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  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  7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– 9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Wörter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3“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0 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6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Wörter – 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28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251520" y="443345"/>
            <a:ext cx="81415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noAutofit/>
          </a:bodyPr>
          <a:lstStyle/>
          <a:p>
            <a:pPr marL="27432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de-DE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Verteilt </a:t>
            </a:r>
            <a:r>
              <a:rPr lang="de-DE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die folgenden Berufe </a:t>
            </a:r>
            <a:r>
              <a:rPr lang="de-DE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richtig!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33964"/>
              </p:ext>
            </p:extLst>
          </p:nvPr>
        </p:nvGraphicFramePr>
        <p:xfrm>
          <a:off x="395536" y="1021924"/>
          <a:ext cx="8352927" cy="1759004"/>
        </p:xfrm>
        <a:graphic>
          <a:graphicData uri="http://schemas.openxmlformats.org/drawingml/2006/table">
            <a:tbl>
              <a:tblPr/>
              <a:tblGrid>
                <a:gridCol w="1872208"/>
                <a:gridCol w="2160239"/>
                <a:gridCol w="2088232"/>
                <a:gridCol w="2232248"/>
              </a:tblGrid>
              <a:tr h="606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die </a:t>
                      </a: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Lehrberufe</a:t>
                      </a:r>
                      <a:endParaRPr lang="ru-RU" sz="2400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die </a:t>
                      </a: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Pflegeberufe</a:t>
                      </a:r>
                      <a:endParaRPr lang="ru-RU" sz="2400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die </a:t>
                      </a:r>
                      <a:r>
                        <a:rPr lang="en-US" sz="2400" dirty="0" err="1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technische</a:t>
                      </a: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Berufe</a:t>
                      </a:r>
                      <a:endParaRPr lang="ru-RU" sz="2400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die </a:t>
                      </a: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Kreativberufe</a:t>
                      </a:r>
                      <a:endParaRPr lang="ru-RU" sz="2400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403840" y="1767093"/>
            <a:ext cx="1851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Профессии,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связанные с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преподаванием</a:t>
            </a: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2321140" y="1768036"/>
            <a:ext cx="18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Профессии,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связанные с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уходом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4571999" y="1766299"/>
            <a:ext cx="164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Технические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</a:t>
            </a:r>
            <a:endParaRPr lang="ru-RU" sz="2000" dirty="0">
              <a:latin typeface="Times New Roman" pitchFamily="18" charset="0"/>
              <a:ea typeface="Calibri" pitchFamily="34" charset="0"/>
              <a:cs typeface="Arial Unicode MS" pitchFamily="34" charset="-128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6858435" y="1738119"/>
            <a:ext cx="150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</a:t>
            </a:r>
            <a:endParaRPr lang="ru-RU" sz="2000" dirty="0">
              <a:latin typeface="Times New Roman" pitchFamily="18" charset="0"/>
              <a:ea typeface="Calibri" pitchFamily="34" charset="0"/>
              <a:cs typeface="Arial Unicode MS" pitchFamily="34" charset="-128"/>
            </a:endParaRPr>
          </a:p>
        </p:txBody>
      </p: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359008" y="2803410"/>
            <a:ext cx="859606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1) der Schullehrer, 2) der Maler, 3) der Ingenieur, 4) der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Arzt,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Bühnenbildner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, 6) der Pharmazeut,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der Schulpsychologe, 8) der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Schriftsteller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, 9) der Schlosser,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die Krankenschwester, 11) der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Hochschullehrer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der Mechaniker, 13) der Apotheker, 14) der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Fotograf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der Bibliothekar, 16) der Friseur,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ru-RU" sz="2400" dirty="0" err="1" smtClean="0">
                <a:latin typeface="Times New Roman" pitchFamily="18" charset="0"/>
                <a:cs typeface="Times New Roman" pitchFamily="18" charset="0"/>
              </a:rPr>
              <a:t>Sprechstun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/>
            <a:r>
              <a:rPr lang="de-DE" altLang="ru-RU" sz="2400" dirty="0" err="1" smtClean="0">
                <a:latin typeface="Times New Roman" pitchFamily="18" charset="0"/>
                <a:cs typeface="Times New Roman" pitchFamily="18" charset="0"/>
              </a:rPr>
              <a:t>denassistentin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, 18) der Künstler,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der Maurer, 20) der Dozent,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der Dichter,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die Arzthelferin, 23) der Kraftfahrer, 24) die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Kosmetikerin,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der Bergmann, 26) der Exkursionsleiter, 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die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Handpflegerin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, 28) die Kindergärtnerin, </a:t>
            </a:r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) der Architekt, 30) der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de-DE" altLang="ru-RU" sz="2400" dirty="0" smtClean="0">
                <a:latin typeface="Times New Roman" pitchFamily="18" charset="0"/>
                <a:cs typeface="Times New Roman" pitchFamily="18" charset="0"/>
              </a:rPr>
              <a:t>Drucker</a:t>
            </a:r>
            <a:r>
              <a:rPr lang="de-DE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251520" y="443345"/>
            <a:ext cx="81415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noAutofit/>
          </a:bodyPr>
          <a:lstStyle/>
          <a:p>
            <a:pPr marL="27432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de-DE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Verteilt </a:t>
            </a:r>
            <a:r>
              <a:rPr lang="de-DE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die folgenden Berufe </a:t>
            </a:r>
            <a:r>
              <a:rPr lang="de-DE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richtig!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30017"/>
              </p:ext>
            </p:extLst>
          </p:nvPr>
        </p:nvGraphicFramePr>
        <p:xfrm>
          <a:off x="395537" y="1124744"/>
          <a:ext cx="8352927" cy="1981200"/>
        </p:xfrm>
        <a:graphic>
          <a:graphicData uri="http://schemas.openxmlformats.org/drawingml/2006/table">
            <a:tbl>
              <a:tblPr/>
              <a:tblGrid>
                <a:gridCol w="1872208"/>
                <a:gridCol w="2160239"/>
                <a:gridCol w="2088232"/>
                <a:gridCol w="2232248"/>
              </a:tblGrid>
              <a:tr h="685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die </a:t>
                      </a: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Lehrberufe</a:t>
                      </a:r>
                      <a:endParaRPr lang="ru-RU" sz="2400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die </a:t>
                      </a: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Pflegeberufe</a:t>
                      </a:r>
                      <a:endParaRPr lang="ru-RU" sz="2400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die </a:t>
                      </a:r>
                      <a:r>
                        <a:rPr lang="en-US" sz="2400" dirty="0" err="1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technische</a:t>
                      </a: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Berufe</a:t>
                      </a:r>
                      <a:endParaRPr lang="ru-RU" sz="2400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FF0066"/>
                        </a:solidFill>
                        <a:latin typeface="Times New Roman"/>
                        <a:ea typeface="Calibri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die </a:t>
                      </a:r>
                      <a:r>
                        <a:rPr lang="en-US" sz="2400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Kreativberufe</a:t>
                      </a:r>
                      <a:endParaRPr lang="ru-RU" sz="2400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21908" marR="21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395536" y="1916832"/>
            <a:ext cx="1851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Профессии,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связанные с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преподаванием</a:t>
            </a: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2321140" y="1922024"/>
            <a:ext cx="18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Профессии,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связанные с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уходом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4572000" y="2076011"/>
            <a:ext cx="164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Технические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</a:t>
            </a:r>
            <a:endParaRPr lang="ru-RU" sz="2000" dirty="0">
              <a:latin typeface="Times New Roman" pitchFamily="18" charset="0"/>
              <a:ea typeface="Calibri" pitchFamily="34" charset="0"/>
              <a:cs typeface="Arial Unicode MS" pitchFamily="34" charset="-128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6876256" y="2084380"/>
            <a:ext cx="150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</a:t>
            </a:r>
            <a:endParaRPr lang="ru-RU" sz="2000" dirty="0">
              <a:latin typeface="Times New Roman" pitchFamily="18" charset="0"/>
              <a:ea typeface="Calibri" pitchFamily="34" charset="0"/>
              <a:cs typeface="Arial Unicode MS" pitchFamily="34" charset="-128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15340"/>
              </p:ext>
            </p:extLst>
          </p:nvPr>
        </p:nvGraphicFramePr>
        <p:xfrm>
          <a:off x="393513" y="3140968"/>
          <a:ext cx="8354951" cy="1512168"/>
        </p:xfrm>
        <a:graphic>
          <a:graphicData uri="http://schemas.openxmlformats.org/drawingml/2006/table">
            <a:tbl>
              <a:tblPr/>
              <a:tblGrid>
                <a:gridCol w="8354951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3" marR="9144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2246561" y="3140968"/>
            <a:ext cx="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22513" y="3137168"/>
            <a:ext cx="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09313" y="3137168"/>
            <a:ext cx="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44748" y="3140967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1), 7), 11), 20), 26), 28)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321140" y="3140968"/>
            <a:ext cx="2106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4), 6), 10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), 15),16), 17), 22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487897" y="3137168"/>
            <a:ext cx="1877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3), 9), 12),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), 25),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), 30)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765130" y="3178733"/>
            <a:ext cx="172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2), 5), 8),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14), 18), 21)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4941168"/>
            <a:ext cx="770485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28 – 30</a:t>
            </a:r>
            <a:r>
              <a:rPr lang="de-DE" sz="2800" b="1" dirty="0">
                <a:latin typeface="Times New Roman"/>
                <a:ea typeface="Calibri"/>
              </a:rPr>
              <a:t> 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</a:rPr>
              <a:t>„5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“</a:t>
            </a:r>
            <a:r>
              <a:rPr lang="de-DE" sz="2800" b="1" dirty="0" smtClean="0">
                <a:latin typeface="Times New Roman"/>
                <a:ea typeface="Calibri"/>
              </a:rPr>
              <a:t>   </a:t>
            </a:r>
            <a:r>
              <a:rPr lang="ru-RU" sz="2800" b="1" dirty="0">
                <a:latin typeface="Times New Roman"/>
                <a:ea typeface="Calibri"/>
              </a:rPr>
              <a:t>22 – 27 </a:t>
            </a:r>
            <a:r>
              <a:rPr lang="de-DE" sz="2800" b="1" dirty="0">
                <a:latin typeface="Times New Roman"/>
                <a:ea typeface="Calibri"/>
              </a:rPr>
              <a:t> 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</a:rPr>
              <a:t>„4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“</a:t>
            </a:r>
            <a:endParaRPr lang="ru-RU" sz="2800" b="1" dirty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2800" b="1" dirty="0" smtClean="0">
                <a:latin typeface="Times New Roman"/>
                <a:ea typeface="Calibri"/>
              </a:rPr>
              <a:t>    </a:t>
            </a:r>
            <a:r>
              <a:rPr lang="ru-RU" sz="2800" b="1" dirty="0">
                <a:latin typeface="Times New Roman"/>
                <a:ea typeface="Calibri"/>
              </a:rPr>
              <a:t>10 – 21</a:t>
            </a:r>
            <a:r>
              <a:rPr lang="de-DE" sz="2800" b="1" dirty="0">
                <a:latin typeface="Times New Roman"/>
                <a:ea typeface="Calibri"/>
              </a:rPr>
              <a:t> 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</a:rPr>
              <a:t>„3“</a:t>
            </a:r>
            <a:r>
              <a:rPr lang="de-DE" sz="2800" b="1" dirty="0">
                <a:latin typeface="Times New Roman"/>
                <a:ea typeface="Calibri"/>
              </a:rPr>
              <a:t>   </a:t>
            </a:r>
            <a:r>
              <a:rPr lang="ru-RU" sz="2800" b="1" dirty="0" smtClean="0">
                <a:latin typeface="Times New Roman"/>
                <a:ea typeface="Calibri"/>
              </a:rPr>
              <a:t>     </a:t>
            </a:r>
            <a:r>
              <a:rPr lang="de-DE" sz="2800" b="1" dirty="0" smtClean="0">
                <a:latin typeface="Times New Roman"/>
                <a:ea typeface="Calibri"/>
              </a:rPr>
              <a:t>0 </a:t>
            </a:r>
            <a:r>
              <a:rPr lang="de-DE" sz="2800" b="1" dirty="0">
                <a:latin typeface="Times New Roman"/>
                <a:ea typeface="Calibri"/>
              </a:rPr>
              <a:t>– </a:t>
            </a:r>
            <a:r>
              <a:rPr lang="ru-RU" sz="2800" b="1" dirty="0">
                <a:latin typeface="Times New Roman"/>
                <a:ea typeface="Calibri"/>
              </a:rPr>
              <a:t>9</a:t>
            </a:r>
            <a:r>
              <a:rPr lang="de-DE" sz="2800" b="1" dirty="0">
                <a:latin typeface="Times New Roman"/>
                <a:ea typeface="Calibri"/>
              </a:rPr>
              <a:t> 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</a:rPr>
              <a:t>„2“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0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11204" y="332656"/>
            <a:ext cx="82296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lv-LV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Ratet bitte Berufe richtig!</a:t>
            </a:r>
            <a:endParaRPr lang="lv-LV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99193" y="1005983"/>
            <a:ext cx="424363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"/>
            </a:pP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Wer heilt die   Menschen?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lv-LV" sz="1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"/>
            </a:pP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Wer baut H</a:t>
            </a:r>
            <a:r>
              <a:rPr lang="de-DE" sz="2400" dirty="0" smtClean="0">
                <a:effectLst/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user?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lv-LV" sz="1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"/>
            </a:pP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Wer schreibt B</a:t>
            </a:r>
            <a:r>
              <a:rPr lang="de-DE" sz="2400" dirty="0" smtClean="0">
                <a:effectLst/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cher?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lv-LV" sz="1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"/>
            </a:pP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Wer projektiert die neuen Geb</a:t>
            </a:r>
            <a:r>
              <a:rPr lang="de-DE" sz="2400" dirty="0" smtClean="0">
                <a:effectLst/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ude?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lv-LV" sz="1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"/>
            </a:pP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Wer lehrt die Kinder?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lv-LV" sz="1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"/>
            </a:pP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Wer f</a:t>
            </a:r>
            <a:r>
              <a:rPr lang="de-DE" sz="2400" dirty="0" smtClean="0">
                <a:effectLst/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hrt den Bus?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lv-LV" sz="1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"/>
            </a:pP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Wer verkauft die Wahren im Lebensmittelgesch</a:t>
            </a:r>
            <a:r>
              <a:rPr lang="de-DE" sz="2400" dirty="0" smtClean="0">
                <a:effectLst/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ft?</a:t>
            </a:r>
            <a:endParaRPr lang="de-DE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v-LV" sz="1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de-DE" sz="1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"/>
            </a:pP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Wer malt Bilder?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lv-LV" sz="1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"/>
            </a:pPr>
            <a:r>
              <a:rPr lang="lv-LV" sz="2400" dirty="0" smtClean="0">
                <a:effectLst/>
                <a:latin typeface="Times New Roman" pitchFamily="18" charset="0"/>
                <a:cs typeface="Times New Roman" pitchFamily="18" charset="0"/>
              </a:rPr>
              <a:t>Wer modeliert Gesichtsmasken? </a:t>
            </a:r>
            <a:endParaRPr lang="lv-LV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428617" y="871934"/>
            <a:ext cx="2880320" cy="55855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Arzt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Arbeiter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Schriftsteller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Architekt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buFontTx/>
              <a:buNone/>
            </a:pPr>
            <a:endParaRPr lang="de-DE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Lehrer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Fahrer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sz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Verkäufer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Maler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Maskenbildner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1196751"/>
            <a:ext cx="1098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1 – </a:t>
            </a:r>
            <a:r>
              <a:rPr lang="ru-RU" sz="3200" b="1" dirty="0" smtClean="0">
                <a:latin typeface="Times New Roman"/>
                <a:ea typeface="Calibri"/>
              </a:rPr>
              <a:t>6</a:t>
            </a:r>
            <a:r>
              <a:rPr lang="ru-RU" sz="3200" dirty="0" smtClean="0">
                <a:latin typeface="Times New Roman"/>
                <a:ea typeface="Calibri"/>
              </a:rPr>
              <a:t>   </a:t>
            </a:r>
            <a:endParaRPr lang="de-DE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2 </a:t>
            </a:r>
            <a:r>
              <a:rPr lang="ru-RU" sz="3200" dirty="0">
                <a:latin typeface="Times New Roman"/>
                <a:ea typeface="Calibri"/>
              </a:rPr>
              <a:t>– </a:t>
            </a:r>
            <a:r>
              <a:rPr lang="ru-RU" sz="3200" b="1" dirty="0">
                <a:latin typeface="Times New Roman"/>
                <a:ea typeface="Calibri"/>
              </a:rPr>
              <a:t>8</a:t>
            </a:r>
            <a:r>
              <a:rPr lang="ru-RU" sz="3200" dirty="0">
                <a:latin typeface="Times New Roman"/>
                <a:ea typeface="Calibri"/>
              </a:rPr>
              <a:t>   </a:t>
            </a:r>
            <a:endParaRPr lang="de-DE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3 </a:t>
            </a:r>
            <a:r>
              <a:rPr lang="ru-RU" sz="3200" dirty="0">
                <a:latin typeface="Times New Roman"/>
                <a:ea typeface="Calibri"/>
              </a:rPr>
              <a:t>– </a:t>
            </a:r>
            <a:r>
              <a:rPr lang="ru-RU" sz="3200" b="1" dirty="0">
                <a:latin typeface="Times New Roman"/>
                <a:ea typeface="Calibri"/>
              </a:rPr>
              <a:t>1</a:t>
            </a:r>
            <a:r>
              <a:rPr lang="ru-RU" sz="3200" dirty="0">
                <a:latin typeface="Times New Roman"/>
                <a:ea typeface="Calibri"/>
              </a:rPr>
              <a:t>    </a:t>
            </a:r>
            <a:endParaRPr lang="de-DE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4 </a:t>
            </a:r>
            <a:r>
              <a:rPr lang="ru-RU" sz="3200" dirty="0">
                <a:latin typeface="Times New Roman"/>
                <a:ea typeface="Calibri"/>
              </a:rPr>
              <a:t>– </a:t>
            </a:r>
            <a:r>
              <a:rPr lang="ru-RU" sz="3200" b="1" dirty="0">
                <a:latin typeface="Times New Roman"/>
                <a:ea typeface="Calibri"/>
              </a:rPr>
              <a:t>2</a:t>
            </a:r>
            <a:r>
              <a:rPr lang="ru-RU" sz="3200" dirty="0">
                <a:latin typeface="Times New Roman"/>
                <a:ea typeface="Calibri"/>
              </a:rPr>
              <a:t>    </a:t>
            </a:r>
            <a:endParaRPr lang="de-DE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5 </a:t>
            </a:r>
            <a:r>
              <a:rPr lang="ru-RU" sz="3200" dirty="0">
                <a:latin typeface="Times New Roman"/>
                <a:ea typeface="Calibri"/>
              </a:rPr>
              <a:t>– </a:t>
            </a:r>
            <a:r>
              <a:rPr lang="ru-RU" sz="3200" b="1" dirty="0">
                <a:latin typeface="Times New Roman"/>
                <a:ea typeface="Calibri"/>
              </a:rPr>
              <a:t>3</a:t>
            </a:r>
            <a:r>
              <a:rPr lang="ru-RU" sz="3200" dirty="0">
                <a:latin typeface="Times New Roman"/>
                <a:ea typeface="Calibri"/>
              </a:rPr>
              <a:t>     </a:t>
            </a:r>
            <a:endParaRPr lang="de-DE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6 </a:t>
            </a:r>
            <a:r>
              <a:rPr lang="ru-RU" sz="3200" dirty="0">
                <a:latin typeface="Times New Roman"/>
                <a:ea typeface="Calibri"/>
              </a:rPr>
              <a:t>– </a:t>
            </a:r>
            <a:r>
              <a:rPr lang="ru-RU" sz="3200" b="1" dirty="0">
                <a:latin typeface="Times New Roman"/>
                <a:ea typeface="Calibri"/>
              </a:rPr>
              <a:t>7</a:t>
            </a:r>
            <a:r>
              <a:rPr lang="ru-RU" sz="3200" dirty="0">
                <a:latin typeface="Times New Roman"/>
                <a:ea typeface="Calibri"/>
              </a:rPr>
              <a:t>    </a:t>
            </a:r>
            <a:endParaRPr lang="de-DE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7 </a:t>
            </a:r>
            <a:r>
              <a:rPr lang="ru-RU" sz="3200" dirty="0">
                <a:latin typeface="Times New Roman"/>
                <a:ea typeface="Calibri"/>
              </a:rPr>
              <a:t>– </a:t>
            </a:r>
            <a:r>
              <a:rPr lang="ru-RU" sz="3200" b="1" dirty="0">
                <a:latin typeface="Times New Roman"/>
                <a:ea typeface="Calibri"/>
              </a:rPr>
              <a:t>9</a:t>
            </a:r>
            <a:r>
              <a:rPr lang="ru-RU" sz="3200" dirty="0">
                <a:latin typeface="Times New Roman"/>
                <a:ea typeface="Calibri"/>
              </a:rPr>
              <a:t>   </a:t>
            </a:r>
            <a:endParaRPr lang="de-DE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8 </a:t>
            </a:r>
            <a:r>
              <a:rPr lang="ru-RU" sz="3200" dirty="0">
                <a:latin typeface="Times New Roman"/>
                <a:ea typeface="Calibri"/>
              </a:rPr>
              <a:t>– </a:t>
            </a:r>
            <a:r>
              <a:rPr lang="ru-RU" sz="3200" b="1" dirty="0">
                <a:latin typeface="Times New Roman"/>
                <a:ea typeface="Calibri"/>
              </a:rPr>
              <a:t>4</a:t>
            </a:r>
            <a:r>
              <a:rPr lang="ru-RU" sz="3200" dirty="0">
                <a:latin typeface="Times New Roman"/>
                <a:ea typeface="Calibri"/>
              </a:rPr>
              <a:t>   </a:t>
            </a:r>
            <a:endParaRPr lang="de-DE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9 </a:t>
            </a:r>
            <a:r>
              <a:rPr lang="ru-RU" sz="3200" dirty="0">
                <a:latin typeface="Times New Roman"/>
                <a:ea typeface="Calibri"/>
              </a:rPr>
              <a:t>– </a:t>
            </a:r>
            <a:r>
              <a:rPr lang="ru-RU" sz="3200" b="1" dirty="0">
                <a:latin typeface="Times New Roman"/>
                <a:ea typeface="Calibri"/>
              </a:rPr>
              <a:t>5</a:t>
            </a:r>
            <a:r>
              <a:rPr lang="ru-RU" sz="3200" dirty="0">
                <a:latin typeface="Times New Roman"/>
                <a:ea typeface="Calibri"/>
              </a:rPr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644" y="3173021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9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 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„5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7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8 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 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„4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 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marL="90170"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4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- 6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 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„3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de-DE" sz="2800" b="1" dirty="0" smtClean="0">
                <a:latin typeface="Times New Roman"/>
                <a:ea typeface="Calibri"/>
                <a:cs typeface="Times New Roman"/>
              </a:rPr>
              <a:t>0 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3</a:t>
            </a:r>
            <a:r>
              <a:rPr lang="de-DE" sz="2800" b="1" dirty="0">
                <a:latin typeface="Times New Roman"/>
                <a:ea typeface="Calibri"/>
                <a:cs typeface="Times New Roman"/>
              </a:rPr>
              <a:t> Wörter –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„2“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85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allAtOnce"/>
      <p:bldP spid="4" grpId="0" uiExpand="1" build="allAtOnce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48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Welche Berufswünsche haben deutsche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Jugend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liche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 Zeitschriften “JUMA” und “TIPP”)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66124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00400" y="2060848"/>
            <a:ext cx="685800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88024" y="2046993"/>
            <a:ext cx="685800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11760" y="2564904"/>
            <a:ext cx="788640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19197" y="2564904"/>
            <a:ext cx="1697019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35696" y="3068960"/>
            <a:ext cx="1364704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73824" y="3068960"/>
            <a:ext cx="161845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820472" y="1232756"/>
            <a:ext cx="0" cy="562524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13983" r="12336" b="28650"/>
          <a:stretch/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9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1c9e6d90f8f868836ab138ff86d4a042465c63"/>
</p:tagLst>
</file>

<file path=ppt/theme/theme1.xml><?xml version="1.0" encoding="utf-8"?>
<a:theme xmlns:a="http://schemas.openxmlformats.org/drawingml/2006/main" name="shablon_notebook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shablon_notebook1</Template>
  <TotalTime>51</TotalTime>
  <Words>1189</Words>
  <Application>Microsoft Office PowerPoint</Application>
  <PresentationFormat>Экран (4:3)</PresentationFormat>
  <Paragraphs>225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shablon_notebook1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</dc:creator>
  <cp:lastModifiedBy>Rust</cp:lastModifiedBy>
  <cp:revision>45</cp:revision>
  <dcterms:created xsi:type="dcterms:W3CDTF">2015-02-09T15:43:56Z</dcterms:created>
  <dcterms:modified xsi:type="dcterms:W3CDTF">2015-02-13T12:48:41Z</dcterms:modified>
</cp:coreProperties>
</file>