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56" r:id="rId2"/>
    <p:sldId id="262" r:id="rId3"/>
    <p:sldId id="295" r:id="rId4"/>
    <p:sldId id="294" r:id="rId5"/>
    <p:sldId id="263" r:id="rId6"/>
    <p:sldId id="285" r:id="rId7"/>
    <p:sldId id="286" r:id="rId8"/>
    <p:sldId id="265" r:id="rId9"/>
    <p:sldId id="266" r:id="rId10"/>
    <p:sldId id="267" r:id="rId11"/>
    <p:sldId id="268" r:id="rId12"/>
    <p:sldId id="271" r:id="rId13"/>
    <p:sldId id="270" r:id="rId14"/>
    <p:sldId id="272" r:id="rId15"/>
    <p:sldId id="293" r:id="rId16"/>
    <p:sldId id="275" r:id="rId17"/>
    <p:sldId id="276" r:id="rId18"/>
    <p:sldId id="277" r:id="rId19"/>
    <p:sldId id="280" r:id="rId20"/>
    <p:sldId id="278" r:id="rId21"/>
    <p:sldId id="284" r:id="rId22"/>
    <p:sldId id="282" r:id="rId23"/>
    <p:sldId id="279" r:id="rId24"/>
    <p:sldId id="281" r:id="rId25"/>
    <p:sldId id="290" r:id="rId26"/>
    <p:sldId id="291" r:id="rId27"/>
    <p:sldId id="287" r:id="rId28"/>
    <p:sldId id="301" r:id="rId29"/>
    <p:sldId id="299" r:id="rId30"/>
    <p:sldId id="300" r:id="rId31"/>
    <p:sldId id="288" r:id="rId32"/>
    <p:sldId id="283" r:id="rId33"/>
    <p:sldId id="258" r:id="rId34"/>
    <p:sldId id="261" r:id="rId35"/>
    <p:sldId id="297" r:id="rId36"/>
    <p:sldId id="298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BFFDE5-8E30-4529-B4BF-87C464795A3B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806FA-0BCD-4EF8-B287-E21D3EC023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6786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806FA-0BCD-4EF8-B287-E21D3EC0235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D775AC-F1FF-44FD-B81C-EFDAD419F556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ownloads\&#1042;%20&#1052;&#1086;&#1089;&#1082;&#1074;&#1091;%20&#1074;&#1077;&#1088;&#1085;&#1091;&#1083;&#1080;&#1089;&#1100;%20&#1091;&#1095;&#1072;&#1089;&#1090;&#1085;&#1080;&#1082;&#1080;%20&#1084;&#1086;&#1083;&#1086;&#1076;&#1077;&#1078;&#1085;&#1086;&#1081;%20&#1087;&#1086;&#1083;&#1103;&#1088;&#1085;&#1086;&#1081;%20&#1101;&#1082;&#1089;&#1087;&#1077;&#1076;&#1080;&#1094;&#1080;&#1080;%20&#1082;%20&#1057;&#1077;&#1074;&#1077;&#1088;&#1085;&#1086;&#1084;&#1091;%20&#1087;&#1086;&#1083;&#1102;&#1089;&#1091;.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7.xml"/><Relationship Id="rId4" Type="http://schemas.openxmlformats.org/officeDocument/2006/relationships/slide" Target="slide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1656183"/>
          </a:xfrm>
        </p:spPr>
        <p:txBody>
          <a:bodyPr>
            <a:normAutofit/>
          </a:bodyPr>
          <a:lstStyle/>
          <a:p>
            <a:pPr algn="ctr"/>
            <a:r>
              <a:rPr lang="ru-RU" b="1" u="sng" dirty="0" smtClean="0">
                <a:latin typeface="Times New Roman"/>
                <a:ea typeface="Calibri"/>
              </a:rPr>
              <a:t> </a:t>
            </a:r>
            <a:r>
              <a:rPr lang="ru-RU" b="1" i="1" u="sng" dirty="0">
                <a:latin typeface="Times New Roman"/>
                <a:ea typeface="Calibri"/>
              </a:rPr>
              <a:t>Арктика: вчера, сегодня, </a:t>
            </a:r>
            <a:r>
              <a:rPr lang="ru-RU" b="1" i="1" u="sng" dirty="0" smtClean="0">
                <a:latin typeface="Times New Roman"/>
                <a:ea typeface="Calibri"/>
              </a:rPr>
              <a:t>завтра</a:t>
            </a: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://media.filmz.ru/photos/full/f_1291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40968"/>
            <a:ext cx="4211960" cy="3024336"/>
          </a:xfrm>
          <a:prstGeom prst="rect">
            <a:avLst/>
          </a:prstGeom>
          <a:noFill/>
        </p:spPr>
      </p:pic>
      <p:pic>
        <p:nvPicPr>
          <p:cNvPr id="7172" name="Picture 4" descr="http://en.vniio.ru/d/170002/d/2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5448" y="3131585"/>
            <a:ext cx="4968552" cy="37264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proxy.coollib.net/i/29/299129/i_0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4509120"/>
            <a:ext cx="4536504" cy="2348880"/>
          </a:xfrm>
          <a:prstGeom prst="rect">
            <a:avLst/>
          </a:prstGeom>
          <a:noFill/>
        </p:spPr>
      </p:pic>
      <p:pic>
        <p:nvPicPr>
          <p:cNvPr id="24582" name="Picture 6" descr="http://rus-travelers.ru/wp-content/uploads/2013/04/%D0%A7%D0%B5%D0%BB%D1%8E%D1%81%D0%BA%D0%B8%D0%BD-%D0%A1%D0%B5%D0%BC%D1%91%D0%BD-%D0%98%D0%B2%D0%B0%D0%BD%D0%BE%D0%B2%D0%B8%D1%87.gif"/>
          <p:cNvPicPr>
            <a:picLocks noChangeAspect="1" noChangeArrowheads="1"/>
          </p:cNvPicPr>
          <p:nvPr/>
        </p:nvPicPr>
        <p:blipFill>
          <a:blip r:embed="rId3" cstate="print"/>
          <a:srcRect t="3126"/>
          <a:stretch>
            <a:fillRect/>
          </a:stretch>
        </p:blipFill>
        <p:spPr bwMode="auto">
          <a:xfrm>
            <a:off x="0" y="1412776"/>
            <a:ext cx="4211960" cy="5445224"/>
          </a:xfrm>
          <a:prstGeom prst="rect">
            <a:avLst/>
          </a:prstGeom>
          <a:noFill/>
        </p:spPr>
      </p:pic>
      <p:pic>
        <p:nvPicPr>
          <p:cNvPr id="24578" name="Picture 2" descr="http://wiki.gcdn.co/images/thumb/1/12/00%2818%29.jpg/180px-00%2818%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196752"/>
            <a:ext cx="3059832" cy="30963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4664"/>
            <a:ext cx="8686800" cy="648072"/>
          </a:xfrm>
        </p:spPr>
        <p:txBody>
          <a:bodyPr>
            <a:normAutofit/>
          </a:bodyPr>
          <a:lstStyle/>
          <a:p>
            <a:r>
              <a:rPr lang="ru-RU" sz="3200" b="1" i="1" dirty="0" smtClean="0"/>
              <a:t>Семен Иванович Челюскин 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64704"/>
            <a:ext cx="8686800" cy="86409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b="1" i="1" dirty="0" smtClean="0">
                <a:latin typeface="+mn-lt"/>
              </a:rPr>
              <a:t>Андрей </a:t>
            </a:r>
            <a:r>
              <a:rPr lang="ru-RU" sz="3600" b="1" i="1" dirty="0" err="1" smtClean="0">
                <a:latin typeface="+mn-lt"/>
              </a:rPr>
              <a:t>Вилькицкий</a:t>
            </a:r>
            <a:endParaRPr lang="ru-RU" sz="3600" b="1" i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6" name="Picture 6" descr="http://ic.pics.livejournal.com/odynokiy/14027220/966017/966017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17441"/>
            <a:ext cx="8055067" cy="5040559"/>
          </a:xfrm>
          <a:prstGeom prst="rect">
            <a:avLst/>
          </a:prstGeom>
          <a:noFill/>
        </p:spPr>
      </p:pic>
      <p:pic>
        <p:nvPicPr>
          <p:cNvPr id="7" name="Picture 2" descr="http://polkrug.ru/assets/media/89/89ac952c925f0ad5787792eef7220a243829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764704"/>
            <a:ext cx="3419872" cy="227991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11960" y="6237312"/>
            <a:ext cx="3816424" cy="620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Ледокол «Ермак»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80120"/>
          </a:xfrm>
        </p:spPr>
        <p:txBody>
          <a:bodyPr>
            <a:normAutofit fontScale="90000"/>
          </a:bodyPr>
          <a:lstStyle/>
          <a:p>
            <a:pPr>
              <a:buFont typeface="Arial" pitchFamily="34" charset="0"/>
              <a:buChar char="•"/>
            </a:pPr>
            <a:r>
              <a:rPr lang="ru-RU" sz="3600" b="1" i="1" dirty="0" smtClean="0">
                <a:latin typeface="+mn-lt"/>
              </a:rPr>
              <a:t>Фритьоф Нансен,  1893 – 1896 гг</a:t>
            </a:r>
            <a:r>
              <a:rPr lang="ru-RU" sz="3600" i="1" dirty="0" smtClean="0">
                <a:latin typeface="+mn-lt"/>
              </a:rPr>
              <a:t>. </a:t>
            </a:r>
            <a:endParaRPr lang="ru-RU" sz="3600" i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6" name="Picture 4" descr="http://static.ddmcdn.com/gif/blogs/dnews-files-2013-09-nansen-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824"/>
            <a:ext cx="3635406" cy="4552007"/>
          </a:xfrm>
          <a:prstGeom prst="rect">
            <a:avLst/>
          </a:prstGeom>
          <a:noFill/>
        </p:spPr>
      </p:pic>
      <p:pic>
        <p:nvPicPr>
          <p:cNvPr id="28678" name="Picture 6" descr="http://www.2do2go.ru/uploads/full/1d042f47a86a9fe15ffc68adb0f717f9_w960_h20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462" y="2924944"/>
            <a:ext cx="5364538" cy="35770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507288" cy="1368152"/>
          </a:xfrm>
        </p:spPr>
        <p:txBody>
          <a:bodyPr>
            <a:normAutofit/>
          </a:bodyPr>
          <a:lstStyle/>
          <a:p>
            <a:pPr algn="r"/>
            <a:r>
              <a:rPr lang="ru-RU" i="1" dirty="0" smtClean="0"/>
              <a:t>Путешествие </a:t>
            </a:r>
            <a:r>
              <a:rPr lang="ru-RU" b="1" i="1" dirty="0" smtClean="0"/>
              <a:t>Фритьофа</a:t>
            </a:r>
            <a:r>
              <a:rPr lang="ru-RU" i="1" dirty="0" smtClean="0"/>
              <a:t> </a:t>
            </a:r>
            <a:r>
              <a:rPr lang="ru-RU" b="1" i="1" dirty="0" smtClean="0"/>
              <a:t>Нансена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https://upload.wikimedia.org/wikipedia/commons/thumb/d/d8/Marsjen_over_innlandsisen..jpg/800px-Marsjen_over_innlandsisen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134" y="2710880"/>
            <a:ext cx="7001866" cy="4147120"/>
          </a:xfrm>
          <a:prstGeom prst="rect">
            <a:avLst/>
          </a:prstGeom>
          <a:noFill/>
        </p:spPr>
      </p:pic>
      <p:pic>
        <p:nvPicPr>
          <p:cNvPr id="5" name="Picture 2" descr="https://upload.wikimedia.org/wikipedia/commons/thumb/3/3c/Kjelkeoverisen.jpg/800px-Kjelkeoveris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0728"/>
            <a:ext cx="3635896" cy="2614668"/>
          </a:xfrm>
          <a:prstGeom prst="rect">
            <a:avLst/>
          </a:prstGeom>
          <a:noFill/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0" y="5877272"/>
            <a:ext cx="576064" cy="53836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+mn-lt"/>
              </a:rPr>
              <a:t>Исследование Арктики, 20 век</a:t>
            </a:r>
            <a:endParaRPr lang="ru-RU" b="1" i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http://stamppost.ru/_sh/904/904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5334000" cy="2457451"/>
          </a:xfrm>
          <a:prstGeom prst="rect">
            <a:avLst/>
          </a:prstGeom>
          <a:noFill/>
        </p:spPr>
      </p:pic>
      <p:pic>
        <p:nvPicPr>
          <p:cNvPr id="29700" name="Picture 4" descr="http://www.rus-arc.ru/img/upload/5_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1552" y="3078252"/>
            <a:ext cx="4032448" cy="3779748"/>
          </a:xfrm>
          <a:prstGeom prst="rect">
            <a:avLst/>
          </a:prstGeom>
          <a:noFill/>
        </p:spPr>
      </p:pic>
      <p:pic>
        <p:nvPicPr>
          <p:cNvPr id="29704" name="Picture 8" descr="http://www.gpavet.narod.ru/Refer/vize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501008"/>
            <a:ext cx="2592287" cy="3781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+mn-lt"/>
              </a:rPr>
              <a:t>Папанин на Дрейфующей льдине, 1937 год</a:t>
            </a:r>
            <a:endParaRPr lang="ru-RU" b="1" i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8" name="Picture 4" descr="http://uch.znate.ru/tw_files2/urls_15/4/d-3094/img9.jpg"/>
          <p:cNvPicPr>
            <a:picLocks noChangeAspect="1" noChangeArrowheads="1"/>
          </p:cNvPicPr>
          <p:nvPr/>
        </p:nvPicPr>
        <p:blipFill>
          <a:blip r:embed="rId2" cstate="print"/>
          <a:srcRect l="1884" r="49661" b="9550"/>
          <a:stretch>
            <a:fillRect/>
          </a:stretch>
        </p:blipFill>
        <p:spPr bwMode="auto">
          <a:xfrm>
            <a:off x="467544" y="1884647"/>
            <a:ext cx="4032448" cy="4784713"/>
          </a:xfrm>
          <a:prstGeom prst="rect">
            <a:avLst/>
          </a:prstGeom>
          <a:noFill/>
        </p:spPr>
      </p:pic>
      <p:pic>
        <p:nvPicPr>
          <p:cNvPr id="5" name="Picture 4" descr="http://uch.znate.ru/tw_files2/urls_15/4/d-3094/img9.jpg"/>
          <p:cNvPicPr>
            <a:picLocks noChangeAspect="1" noChangeArrowheads="1"/>
          </p:cNvPicPr>
          <p:nvPr/>
        </p:nvPicPr>
        <p:blipFill>
          <a:blip r:embed="rId2" cstate="print"/>
          <a:srcRect l="53570" t="4974" r="2013" b="48724"/>
          <a:stretch>
            <a:fillRect/>
          </a:stretch>
        </p:blipFill>
        <p:spPr bwMode="auto">
          <a:xfrm>
            <a:off x="4572000" y="2492896"/>
            <a:ext cx="4328853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img-fotki.yandex.ru/get/3307/42670583.92/0_fa0ba_a4e170e2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8978905" cy="5989316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0" y="5949280"/>
            <a:ext cx="611560" cy="53836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60848"/>
            <a:ext cx="8229600" cy="15841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/>
              <a:t>Современное освоение Арктики</a:t>
            </a:r>
            <a:endParaRPr lang="ru-RU" sz="3200" b="1" i="1" dirty="0"/>
          </a:p>
        </p:txBody>
      </p:sp>
      <p:pic>
        <p:nvPicPr>
          <p:cNvPr id="33794" name="Picture 2" descr="http://preview.photoxpress.ru/preview/photoxpress_ru/news_info/23822545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7" y="3645024"/>
            <a:ext cx="4248471" cy="3024336"/>
          </a:xfrm>
          <a:prstGeom prst="rect">
            <a:avLst/>
          </a:prstGeom>
          <a:noFill/>
        </p:spPr>
      </p:pic>
      <p:pic>
        <p:nvPicPr>
          <p:cNvPr id="33796" name="Picture 4" descr="http://www.rtr.spb.ru/radio_ru/radio_2006/upload/8-06-2006/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908720"/>
            <a:ext cx="4248472" cy="2634958"/>
          </a:xfrm>
          <a:prstGeom prst="rect">
            <a:avLst/>
          </a:prstGeom>
          <a:noFill/>
        </p:spPr>
      </p:pic>
      <p:pic>
        <p:nvPicPr>
          <p:cNvPr id="33798" name="Picture 6" descr="http://img0.liveinternet.ru/images/attach/c/2/82/902/82902220_YAm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789040"/>
            <a:ext cx="4176464" cy="2880320"/>
          </a:xfrm>
          <a:prstGeom prst="rect">
            <a:avLst/>
          </a:prstGeom>
          <a:noFill/>
        </p:spPr>
      </p:pic>
      <p:pic>
        <p:nvPicPr>
          <p:cNvPr id="33800" name="Picture 8" descr="http://norpolex.com/images/npol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908719"/>
            <a:ext cx="4248472" cy="26849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936104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Арктика 2007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://freelance.ru/img/portfolio/pics/00/01/AD/1099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373820"/>
            <a:ext cx="8496944" cy="52235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08112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Ледокол «Академик Фёдоров»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http://s.66.ru/photos/1/57/16/517503aeda078_normal_700.jpg?14436295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7992888" cy="5206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 err="1" smtClean="0">
                <a:solidFill>
                  <a:srgbClr val="002060"/>
                </a:solidFill>
              </a:rPr>
              <a:t>А́рктика</a:t>
            </a:r>
            <a:endParaRPr lang="ru-RU" sz="6000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 smtClean="0"/>
              <a:t>Единый физико-географический район Земли, примыкающий к Северному полюсу и включающий окраины материков Евразии и Северной Америки, почти весь Северный Ледовитый океан с островами (кроме прибрежных островов Норвегии), а также прилегающие части Атлантического и Тихого океанов. </a:t>
            </a:r>
            <a:endParaRPr lang="ru-RU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http://pronlo.net/uploads/posts/1186267461_115_fla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4427984" cy="3078342"/>
          </a:xfrm>
          <a:prstGeom prst="rect">
            <a:avLst/>
          </a:prstGeom>
          <a:noFill/>
        </p:spPr>
      </p:pic>
      <p:pic>
        <p:nvPicPr>
          <p:cNvPr id="35844" name="Picture 4" descr="http://wartime.org.ua/uploads/posts/2012-06/1339845916_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356992"/>
            <a:ext cx="4379640" cy="3329474"/>
          </a:xfrm>
          <a:prstGeom prst="rect">
            <a:avLst/>
          </a:prstGeom>
          <a:noFill/>
        </p:spPr>
      </p:pic>
      <p:pic>
        <p:nvPicPr>
          <p:cNvPr id="35846" name="Picture 6" descr="http://www.erchov.com/Photos/Alog1031/p-2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60648"/>
            <a:ext cx="4357842" cy="2996952"/>
          </a:xfrm>
          <a:prstGeom prst="rect">
            <a:avLst/>
          </a:prstGeom>
          <a:noFill/>
        </p:spPr>
      </p:pic>
      <p:pic>
        <p:nvPicPr>
          <p:cNvPr id="35848" name="Picture 8" descr="http://www.avsim.su/forum/uploads/monthly_03_2010/post-33059-1268226832,85_thum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366374"/>
            <a:ext cx="4427984" cy="33476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52128"/>
          </a:xfrm>
        </p:spPr>
        <p:txBody>
          <a:bodyPr/>
          <a:lstStyle/>
          <a:p>
            <a:r>
              <a:rPr lang="ru-RU" i="1" dirty="0" smtClean="0"/>
              <a:t>Арктика –сегодня, 2015 год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4034" name="Picture 2" descr="http://kirov-portal.ru/upload/medialibrary/448/448a9bdd10d4dbdfddd78081dda722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5628056" cy="3528392"/>
          </a:xfrm>
          <a:prstGeom prst="rect">
            <a:avLst/>
          </a:prstGeom>
          <a:noFill/>
        </p:spPr>
      </p:pic>
      <p:pic>
        <p:nvPicPr>
          <p:cNvPr id="12290" name="Picture 2" descr="http://uniorsport.ru/foto3/39932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713351"/>
            <a:ext cx="3802410" cy="27819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://www.newsler.ru/data/content/2015/31736/074ad799ea4b0c90fe4bd31130aa00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20688"/>
            <a:ext cx="8789251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http://sib.fm/content/2012/1029_M-2015_finis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9144000" cy="6219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986" name="Picture 2" descr="http://lab-putesh.mskobr.ru/images/joomgallery/details/__-____31/__3_20131009_14876702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4608513" cy="2880320"/>
          </a:xfrm>
          <a:prstGeom prst="rect">
            <a:avLst/>
          </a:prstGeom>
          <a:noFill/>
        </p:spPr>
      </p:pic>
      <p:pic>
        <p:nvPicPr>
          <p:cNvPr id="41988" name="Picture 4" descr="http://m.pg13.ru/userfiles/picitem/img-20141211125728-3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01008"/>
            <a:ext cx="4572000" cy="2808312"/>
          </a:xfrm>
          <a:prstGeom prst="rect">
            <a:avLst/>
          </a:prstGeom>
          <a:noFill/>
        </p:spPr>
      </p:pic>
      <p:pic>
        <p:nvPicPr>
          <p:cNvPr id="41990" name="Picture 6" descr="http://svpressa.ru/photo/119329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04664"/>
            <a:ext cx="4320479" cy="2880319"/>
          </a:xfrm>
          <a:prstGeom prst="rect">
            <a:avLst/>
          </a:prstGeom>
          <a:noFill/>
        </p:spPr>
      </p:pic>
      <p:pic>
        <p:nvPicPr>
          <p:cNvPr id="41992" name="Picture 8" descr="http://im4.kommersant.ru/Issues.photo/DAILY/2012/080/KMO_128920_00083_1_t2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4379"/>
            <a:ext cx="4499992" cy="28270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/>
          <a:lstStyle/>
          <a:p>
            <a:r>
              <a:rPr lang="ru-RU" dirty="0" smtClean="0"/>
              <a:t>2016 год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оманда молодежной полярной экспедиции 2016 год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9144000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http://uniorsport.ru/foto5/sp16sp250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278" y="764704"/>
            <a:ext cx="8797210" cy="5802445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79512" y="6021288"/>
            <a:ext cx="539552" cy="46635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686800" cy="3150096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Викторина </a:t>
            </a:r>
            <a:br>
              <a:rPr lang="ru-RU" sz="5400" dirty="0" smtClean="0"/>
            </a:br>
            <a:r>
              <a:rPr lang="ru-RU" sz="5400" dirty="0" smtClean="0"/>
              <a:t>«</a:t>
            </a:r>
            <a:r>
              <a:rPr lang="ru-RU" sz="5400" smtClean="0"/>
              <a:t>Своеобразие Арктики»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81128"/>
            <a:ext cx="8229600" cy="1993408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78269.jpg"/>
          <p:cNvPicPr>
            <a:picLocks noChangeAspect="1"/>
          </p:cNvPicPr>
          <p:nvPr/>
        </p:nvPicPr>
        <p:blipFill>
          <a:blip r:embed="rId3" cstate="print"/>
          <a:srcRect t="1387" r="1963" b="422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-2" y="-6"/>
          <a:ext cx="9144005" cy="6861636"/>
        </p:xfrm>
        <a:graphic>
          <a:graphicData uri="http://schemas.openxmlformats.org/drawingml/2006/table">
            <a:tbl>
              <a:tblPr/>
              <a:tblGrid>
                <a:gridCol w="321010"/>
                <a:gridCol w="350627"/>
                <a:gridCol w="374512"/>
                <a:gridCol w="323875"/>
                <a:gridCol w="340118"/>
                <a:gridCol w="411771"/>
                <a:gridCol w="329609"/>
                <a:gridCol w="350627"/>
                <a:gridCol w="318143"/>
                <a:gridCol w="359226"/>
                <a:gridCol w="350627"/>
                <a:gridCol w="329609"/>
                <a:gridCol w="420370"/>
                <a:gridCol w="329609"/>
                <a:gridCol w="308589"/>
                <a:gridCol w="426102"/>
                <a:gridCol w="308589"/>
                <a:gridCol w="426102"/>
                <a:gridCol w="426102"/>
                <a:gridCol w="413683"/>
                <a:gridCol w="413683"/>
                <a:gridCol w="329609"/>
                <a:gridCol w="426102"/>
                <a:gridCol w="329609"/>
                <a:gridCol w="426102"/>
              </a:tblGrid>
              <a:tr h="357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1586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1586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1586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7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7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1586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7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6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1586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solidFill>
                          <a:srgbClr val="FFFFFF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1586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1586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7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18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1586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1586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15868"/>
                    </a:solidFill>
                  </a:tcPr>
                </a:tc>
              </a:tr>
              <a:tr h="357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1586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</a:tr>
              <a:tr h="357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</a:tr>
              <a:tr h="357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1586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</a:tr>
              <a:tr h="357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1586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</a:tr>
              <a:tr h="357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</a:tr>
              <a:tr h="3578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1586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1586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</a:tr>
              <a:tr h="357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578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1586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17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1586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7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7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1586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7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7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48680"/>
            <a:ext cx="8712968" cy="630932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По вертикали</a:t>
            </a:r>
            <a:r>
              <a:rPr lang="ru-RU" dirty="0" smtClean="0"/>
              <a:t>:</a:t>
            </a:r>
          </a:p>
          <a:p>
            <a:pPr algn="just">
              <a:buNone/>
            </a:pPr>
            <a:r>
              <a:rPr lang="ru-RU" dirty="0" smtClean="0"/>
              <a:t>1.Назовите фамилию русского дипломата, который в 1525 году составил первую карту бассейна Северного Ледовитого океана от устья Северной Двины до Оби. </a:t>
            </a:r>
          </a:p>
          <a:p>
            <a:pPr algn="just">
              <a:buNone/>
            </a:pPr>
            <a:r>
              <a:rPr lang="ru-RU" dirty="0" smtClean="0"/>
              <a:t>2.Крупный, свободно плавающий кусок льда в океане или море. </a:t>
            </a:r>
          </a:p>
          <a:p>
            <a:pPr algn="just">
              <a:buNone/>
            </a:pPr>
            <a:r>
              <a:rPr lang="ru-RU" dirty="0" smtClean="0"/>
              <a:t>8. Под общим руководством</a:t>
            </a:r>
            <a:r>
              <a:rPr lang="en-US" dirty="0" smtClean="0"/>
              <a:t> </a:t>
            </a:r>
            <a:r>
              <a:rPr lang="ru-RU" dirty="0" err="1" smtClean="0"/>
              <a:t>Витуса</a:t>
            </a:r>
            <a:r>
              <a:rPr lang="ru-RU" dirty="0" smtClean="0"/>
              <a:t> Беринга</a:t>
            </a:r>
            <a:r>
              <a:rPr lang="en-US" dirty="0" smtClean="0"/>
              <a:t> </a:t>
            </a:r>
            <a:r>
              <a:rPr lang="ru-RU" dirty="0" smtClean="0"/>
              <a:t>и</a:t>
            </a:r>
            <a:r>
              <a:rPr lang="en-US" dirty="0" smtClean="0"/>
              <a:t> </a:t>
            </a:r>
            <a:r>
              <a:rPr lang="ru-RU" dirty="0" smtClean="0"/>
              <a:t>Алексея </a:t>
            </a:r>
            <a:r>
              <a:rPr lang="ru-RU" dirty="0" err="1" smtClean="0"/>
              <a:t>Чирикова</a:t>
            </a:r>
            <a:r>
              <a:rPr lang="ru-RU" dirty="0" smtClean="0"/>
              <a:t> был открыт этот полуостров. </a:t>
            </a:r>
          </a:p>
          <a:p>
            <a:pPr algn="just">
              <a:buNone/>
            </a:pPr>
            <a:r>
              <a:rPr lang="ru-RU" dirty="0" smtClean="0"/>
              <a:t>10. Арктика</a:t>
            </a:r>
            <a:r>
              <a:rPr lang="en-US" dirty="0" smtClean="0"/>
              <a:t> </a:t>
            </a:r>
            <a:r>
              <a:rPr lang="ru-RU" dirty="0" smtClean="0"/>
              <a:t>включает в себя окраины материков</a:t>
            </a:r>
            <a:r>
              <a:rPr lang="en-US" dirty="0" smtClean="0"/>
              <a:t> </a:t>
            </a:r>
            <a:r>
              <a:rPr lang="ru-RU" dirty="0" smtClean="0"/>
              <a:t>Северной Америки и этого материка.</a:t>
            </a:r>
          </a:p>
          <a:p>
            <a:pPr algn="just">
              <a:buNone/>
            </a:pPr>
            <a:r>
              <a:rPr lang="ru-RU" dirty="0" smtClean="0"/>
              <a:t>13.Специальное судно для работы в северных морях.  </a:t>
            </a:r>
          </a:p>
          <a:p>
            <a:pPr algn="just">
              <a:buNone/>
            </a:pPr>
            <a:r>
              <a:rPr lang="ru-RU" dirty="0" smtClean="0"/>
              <a:t>14.Важным итогом экспедиции 1742 года было открытие В. Берингом и А. </a:t>
            </a:r>
            <a:r>
              <a:rPr lang="ru-RU" dirty="0" err="1" smtClean="0"/>
              <a:t>Чириковым</a:t>
            </a:r>
            <a:r>
              <a:rPr lang="ru-RU" dirty="0" smtClean="0"/>
              <a:t>  Алеутских островов и этот полуостров. </a:t>
            </a:r>
          </a:p>
          <a:p>
            <a:pPr algn="just">
              <a:buNone/>
            </a:pPr>
            <a:r>
              <a:rPr lang="ru-RU" dirty="0" smtClean="0"/>
              <a:t>17. Впервые дрейфующие полярные станции в Артике предложил в 1929 году именно этот исследователь, работавший в Арктическом и антарктическом научно-исследовательском институте. </a:t>
            </a:r>
          </a:p>
          <a:p>
            <a:pPr algn="just">
              <a:buNone/>
            </a:pPr>
            <a:r>
              <a:rPr lang="ru-RU" dirty="0" smtClean="0"/>
              <a:t>18.Море, названное в честь голландского мореплавателя.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08112"/>
          </a:xfrm>
        </p:spPr>
        <p:txBody>
          <a:bodyPr/>
          <a:lstStyle/>
          <a:p>
            <a:r>
              <a:rPr lang="ru-RU" i="1" dirty="0" smtClean="0">
                <a:latin typeface="+mn-lt"/>
              </a:rPr>
              <a:t>Физическая карта Арктики</a:t>
            </a:r>
            <a:endParaRPr lang="ru-RU" i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8130" name="Picture 2" descr="http://polit.ru/media/photolib/2014/10/29/11_141458506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00808"/>
            <a:ext cx="7704856" cy="46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88184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По горизонтали:</a:t>
            </a:r>
            <a:endParaRPr lang="ru-RU" dirty="0" smtClean="0"/>
          </a:p>
          <a:p>
            <a:pPr algn="just">
              <a:buNone/>
            </a:pPr>
            <a:r>
              <a:rPr lang="ru-RU" sz="2600" dirty="0" smtClean="0"/>
              <a:t>3.Арктика с греческого переводится как…..?  </a:t>
            </a:r>
          </a:p>
          <a:p>
            <a:pPr algn="just">
              <a:buNone/>
            </a:pPr>
            <a:r>
              <a:rPr lang="ru-RU" sz="2600" dirty="0" smtClean="0"/>
              <a:t>4.Эти птица собирается летом на скалистых берегах с другими своими сородичами в шумные «птичьи базары».  </a:t>
            </a:r>
          </a:p>
          <a:p>
            <a:pPr algn="just">
              <a:buNone/>
            </a:pPr>
            <a:r>
              <a:rPr lang="ru-RU" sz="2600" dirty="0" smtClean="0"/>
              <a:t>5.Пролив, отделяющий Азию от Америки.</a:t>
            </a:r>
          </a:p>
          <a:p>
            <a:pPr algn="just">
              <a:buNone/>
            </a:pPr>
            <a:r>
              <a:rPr lang="ru-RU" sz="2600" dirty="0" smtClean="0"/>
              <a:t>6.Ночная небесная цветомузыка в Арктике. </a:t>
            </a:r>
          </a:p>
          <a:p>
            <a:pPr algn="just">
              <a:buNone/>
            </a:pPr>
            <a:r>
              <a:rPr lang="ru-RU" sz="2600" dirty="0" smtClean="0"/>
              <a:t>7.Ягода, растущая в Арктике. </a:t>
            </a:r>
          </a:p>
          <a:p>
            <a:pPr algn="just">
              <a:buNone/>
            </a:pPr>
            <a:r>
              <a:rPr lang="ru-RU" sz="2600" dirty="0" smtClean="0"/>
              <a:t>9.Крупное животное обитающее на льдинах белый… </a:t>
            </a:r>
          </a:p>
          <a:p>
            <a:pPr algn="just">
              <a:buNone/>
            </a:pPr>
            <a:r>
              <a:rPr lang="ru-RU" sz="2600" dirty="0" smtClean="0"/>
              <a:t>11.Двигатель для нарт? </a:t>
            </a:r>
          </a:p>
          <a:p>
            <a:pPr algn="just">
              <a:buNone/>
            </a:pPr>
            <a:r>
              <a:rPr lang="ru-RU" sz="2600" dirty="0" smtClean="0"/>
              <a:t>12.Место проживания у многих полярников.</a:t>
            </a:r>
          </a:p>
          <a:p>
            <a:pPr algn="just">
              <a:buNone/>
            </a:pPr>
            <a:r>
              <a:rPr lang="ru-RU" sz="2600" dirty="0" smtClean="0"/>
              <a:t>15. Как назывался ледокол известного русского флотоводца Степана Макарова, который в 1899 г. совершил плавание к берегам Шпицбергена и провел там первые океанографические работы. </a:t>
            </a:r>
          </a:p>
          <a:p>
            <a:pPr algn="just">
              <a:buNone/>
            </a:pPr>
            <a:r>
              <a:rPr lang="ru-RU" sz="2600" dirty="0" smtClean="0"/>
              <a:t>16.Северны вид транспорта?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9143999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52128"/>
          </a:xfrm>
        </p:spPr>
        <p:txBody>
          <a:bodyPr/>
          <a:lstStyle/>
          <a:p>
            <a:r>
              <a:rPr lang="ru-RU" i="1" dirty="0" smtClean="0"/>
              <a:t>Викторина.  Отгадай ребусы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7297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22271" t="40407" r="23165" b="27773"/>
          <a:stretch>
            <a:fillRect/>
          </a:stretch>
        </p:blipFill>
        <p:spPr bwMode="auto">
          <a:xfrm>
            <a:off x="323528" y="1916832"/>
            <a:ext cx="6954773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26214" t="38278" r="23231" b="29907"/>
          <a:stretch>
            <a:fillRect/>
          </a:stretch>
        </p:blipFill>
        <p:spPr bwMode="auto">
          <a:xfrm>
            <a:off x="755576" y="4293096"/>
            <a:ext cx="6480720" cy="2172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80120"/>
          </a:xfrm>
        </p:spPr>
        <p:txBody>
          <a:bodyPr>
            <a:normAutofit/>
          </a:bodyPr>
          <a:lstStyle/>
          <a:p>
            <a:r>
              <a:rPr lang="ru-RU" i="1" dirty="0" smtClean="0"/>
              <a:t>Викторина.  Отгадай ребусы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3165" t="38816" r="23165" b="26182"/>
          <a:stretch>
            <a:fillRect/>
          </a:stretch>
        </p:blipFill>
        <p:spPr bwMode="auto">
          <a:xfrm>
            <a:off x="251520" y="2204864"/>
            <a:ext cx="687349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21376" t="38816" r="16903" b="26182"/>
          <a:stretch>
            <a:fillRect/>
          </a:stretch>
        </p:blipFill>
        <p:spPr bwMode="auto">
          <a:xfrm>
            <a:off x="0" y="4221088"/>
            <a:ext cx="8270315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80120"/>
          </a:xfrm>
        </p:spPr>
        <p:txBody>
          <a:bodyPr/>
          <a:lstStyle/>
          <a:p>
            <a:r>
              <a:rPr lang="ru-RU" i="1" dirty="0" smtClean="0"/>
              <a:t>Викторина.  Отгадай ребусы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060" t="64272" r="22270" b="2493"/>
          <a:stretch>
            <a:fillRect/>
          </a:stretch>
        </p:blipFill>
        <p:spPr bwMode="auto">
          <a:xfrm>
            <a:off x="251520" y="1628800"/>
            <a:ext cx="766137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 l="23410" t="38746" r="20791" b="28490"/>
          <a:stretch>
            <a:fillRect/>
          </a:stretch>
        </p:blipFill>
        <p:spPr bwMode="auto">
          <a:xfrm>
            <a:off x="323528" y="4221088"/>
            <a:ext cx="6480720" cy="2038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47664" y="2132856"/>
          <a:ext cx="6077585" cy="2473554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6077585"/>
              </a:tblGrid>
              <a:tr h="24735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                                                                                            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755576" y="2924944"/>
            <a:ext cx="2663825" cy="14401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Ничего не понял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1042988" y="1196975"/>
            <a:ext cx="2736850" cy="1295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Получил 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удовольствие от…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23528" y="4725144"/>
            <a:ext cx="2592388" cy="151216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Удивился</a:t>
            </a: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508625" y="1196975"/>
            <a:ext cx="2519363" cy="1223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Узнал что-то новое</a:t>
            </a:r>
          </a:p>
        </p:txBody>
      </p:sp>
      <p:sp>
        <p:nvSpPr>
          <p:cNvPr id="29703" name="Rectangle 4"/>
          <p:cNvSpPr>
            <a:spLocks noChangeArrowheads="1"/>
          </p:cNvSpPr>
          <p:nvPr/>
        </p:nvSpPr>
        <p:spPr bwMode="auto">
          <a:xfrm>
            <a:off x="6623050" y="4797152"/>
            <a:ext cx="2520950" cy="14414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Увидел взаимосвязь между…..</a:t>
            </a:r>
            <a:endParaRPr lang="ru-RU" sz="28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6084168" y="2852936"/>
            <a:ext cx="2592388" cy="14409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Научился</a:t>
            </a:r>
          </a:p>
        </p:txBody>
      </p:sp>
      <p:sp>
        <p:nvSpPr>
          <p:cNvPr id="12" name="Солнце 11"/>
          <p:cNvSpPr/>
          <p:nvPr/>
        </p:nvSpPr>
        <p:spPr>
          <a:xfrm>
            <a:off x="3924300" y="2565400"/>
            <a:ext cx="1368425" cy="1270000"/>
          </a:xfrm>
          <a:prstGeom prst="sun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355976" y="2852936"/>
            <a:ext cx="432048" cy="7078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</a:t>
            </a:r>
          </a:p>
        </p:txBody>
      </p:sp>
      <p:sp>
        <p:nvSpPr>
          <p:cNvPr id="13" name="Заголовок 1"/>
          <p:cNvSpPr txBox="1">
            <a:spLocks noGrp="1"/>
          </p:cNvSpPr>
          <p:nvPr>
            <p:ph type="title"/>
          </p:nvPr>
        </p:nvSpPr>
        <p:spPr>
          <a:xfrm>
            <a:off x="467544" y="620688"/>
            <a:ext cx="8229600" cy="72008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44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Лист самооценки</a:t>
            </a:r>
            <a:r>
              <a:rPr lang="ru-RU" sz="48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</a:t>
            </a:r>
            <a:r>
              <a:rPr lang="ru-RU" sz="44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lang="ru-RU" sz="4400" i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Program Files (x86)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4725144"/>
            <a:ext cx="1100023" cy="1805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dirty="0" smtClean="0">
                <a:latin typeface="Segoe Script" pitchFamily="34" charset="0"/>
              </a:rPr>
              <a:t>Спасибо за внимание!</a:t>
            </a:r>
            <a:endParaRPr lang="ru-RU" sz="6600" dirty="0"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/>
          <a:lstStyle/>
          <a:p>
            <a:r>
              <a:rPr lang="ru-RU" i="1" dirty="0" smtClean="0">
                <a:latin typeface="+mn-lt"/>
              </a:rPr>
              <a:t>Арктика</a:t>
            </a:r>
            <a:endParaRPr lang="ru-RU" i="1" dirty="0">
              <a:latin typeface="+mn-lt"/>
            </a:endParaRPr>
          </a:p>
        </p:txBody>
      </p:sp>
      <p:pic>
        <p:nvPicPr>
          <p:cNvPr id="1026" name="Picture 2" descr="http://rnk-concept.ru/wp-content/uploads/2017/01/384.jpg"/>
          <p:cNvPicPr>
            <a:picLocks noChangeAspect="1" noChangeArrowheads="1"/>
          </p:cNvPicPr>
          <p:nvPr/>
        </p:nvPicPr>
        <p:blipFill>
          <a:blip r:embed="rId2" cstate="print"/>
          <a:srcRect t="10000"/>
          <a:stretch>
            <a:fillRect/>
          </a:stretch>
        </p:blipFill>
        <p:spPr bwMode="auto">
          <a:xfrm>
            <a:off x="755576" y="1700808"/>
            <a:ext cx="7893781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://bashny.net/uploads/images/00/00/45/2014/02/24/27e83e80b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225" y="446514"/>
            <a:ext cx="2937460" cy="2016225"/>
          </a:xfrm>
          <a:prstGeom prst="rect">
            <a:avLst/>
          </a:prstGeom>
          <a:noFill/>
        </p:spPr>
      </p:pic>
      <p:pic>
        <p:nvPicPr>
          <p:cNvPr id="20484" name="Picture 4" descr="https://c2.staticflickr.com/4/3441/3899333239_484983482f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4114" y="446514"/>
            <a:ext cx="2930360" cy="2032814"/>
          </a:xfrm>
          <a:prstGeom prst="rect">
            <a:avLst/>
          </a:prstGeom>
          <a:noFill/>
        </p:spPr>
      </p:pic>
      <p:pic>
        <p:nvPicPr>
          <p:cNvPr id="20488" name="Picture 8" descr="http://saratov-segodnya.ru/files/pages/18825/1450874800general_pages_23_December_2015_i18825_mixail_goremyko_privezet_v_saratov_flag_oblasti_pobyvavshii_v_arktik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82035" y="446514"/>
            <a:ext cx="2641255" cy="2046383"/>
          </a:xfrm>
          <a:prstGeom prst="rect">
            <a:avLst/>
          </a:prstGeom>
          <a:noFill/>
        </p:spPr>
      </p:pic>
      <p:pic>
        <p:nvPicPr>
          <p:cNvPr id="20490" name="Picture 10" descr="http://s.wallpaperhere.com/wallpapers/1024x768/20110624/untitled--Muskox-In-Snow-Field-Arctic-National-Wildlife-Refuge-Alask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8915" y="2636912"/>
            <a:ext cx="2935770" cy="2201828"/>
          </a:xfrm>
          <a:prstGeom prst="rect">
            <a:avLst/>
          </a:prstGeom>
          <a:noFill/>
        </p:spPr>
      </p:pic>
      <p:pic>
        <p:nvPicPr>
          <p:cNvPr id="1026" name="Picture 2" descr="http://s00.yaplakal.com/pics/pics_original/6/3/6/244763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225" y="4931615"/>
            <a:ext cx="2916584" cy="190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3-tub-ru.yandex.net/i?id=9c45a1d20ece7c4f5b00e21e9e384f10&amp;n=33&amp;h=215&amp;w=29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3350" y="2636912"/>
            <a:ext cx="2935259" cy="220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3-tub-ru.yandex.net/i?id=9f7b27fd43e4d77c8ac20733c21cf0b4&amp;n=33&amp;h=215&amp;w=32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4114" y="4966463"/>
            <a:ext cx="2963006" cy="183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-fotki.yandex.ru/get/66903/310023662.26a3/0_6d4697_1747853b_ori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2035" y="4966463"/>
            <a:ext cx="2641255" cy="1837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zh.kp.ru/share/i/12/6202465/wr-720.sh-1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2035" y="2636912"/>
            <a:ext cx="2641255" cy="220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В Москву вернулись участники молодежной полярной экспедиции к Северному полюсу.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9552" y="692696"/>
            <a:ext cx="8208912" cy="615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277888"/>
          </a:xfrm>
        </p:spPr>
        <p:txBody>
          <a:bodyPr>
            <a:noAutofit/>
          </a:bodyPr>
          <a:lstStyle/>
          <a:p>
            <a:r>
              <a:rPr lang="ru-RU" sz="4400" b="1" i="1" dirty="0" smtClean="0"/>
              <a:t>История исследования Арктики</a:t>
            </a:r>
            <a:endParaRPr lang="ru-RU" sz="44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852936"/>
            <a:ext cx="8568952" cy="3721600"/>
          </a:xfrm>
        </p:spPr>
        <p:txBody>
          <a:bodyPr/>
          <a:lstStyle/>
          <a:p>
            <a:r>
              <a:rPr lang="ru-RU" sz="3000" dirty="0" smtClean="0">
                <a:hlinkClick r:id="rId2" action="ppaction://hlinksldjump"/>
              </a:rPr>
              <a:t>Начало освоения Арктики</a:t>
            </a:r>
            <a:r>
              <a:rPr lang="ru-RU" sz="3000" dirty="0" smtClean="0"/>
              <a:t> </a:t>
            </a:r>
            <a:r>
              <a:rPr lang="ru-RU" sz="3000" i="1" dirty="0" smtClean="0"/>
              <a:t>команда 1</a:t>
            </a:r>
          </a:p>
          <a:p>
            <a:r>
              <a:rPr lang="ru-RU" sz="3000" dirty="0" smtClean="0">
                <a:hlinkClick r:id="rId3" action="ppaction://hlinksldjump"/>
              </a:rPr>
              <a:t>Исследование Арктики в 20 веке</a:t>
            </a:r>
            <a:r>
              <a:rPr lang="ru-RU" sz="3000" dirty="0" smtClean="0"/>
              <a:t> </a:t>
            </a:r>
            <a:r>
              <a:rPr lang="ru-RU" sz="3000" i="1" dirty="0" smtClean="0"/>
              <a:t>команда 2</a:t>
            </a:r>
          </a:p>
          <a:p>
            <a:r>
              <a:rPr lang="ru-RU" sz="3000" dirty="0" smtClean="0">
                <a:hlinkClick r:id="rId4" action="ppaction://hlinksldjump"/>
              </a:rPr>
              <a:t>Современное освоение Арктики </a:t>
            </a:r>
            <a:r>
              <a:rPr lang="ru-RU" sz="3000" i="1" dirty="0" smtClean="0"/>
              <a:t>команда 3</a:t>
            </a:r>
          </a:p>
          <a:p>
            <a:r>
              <a:rPr lang="ru-RU" sz="3000" dirty="0" smtClean="0">
                <a:hlinkClick r:id="rId5" action="ppaction://hlinksldjump"/>
              </a:rPr>
              <a:t>Викторина «Своеобразие  Арктики»</a:t>
            </a:r>
            <a:endParaRPr lang="ru-RU" sz="30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864096"/>
          </a:xfrm>
        </p:spPr>
        <p:txBody>
          <a:bodyPr>
            <a:normAutofit/>
          </a:bodyPr>
          <a:lstStyle/>
          <a:p>
            <a:pPr lvl="0"/>
            <a:r>
              <a:rPr lang="ru-RU" b="1" i="1" u="sng" dirty="0" smtClean="0"/>
              <a:t>Начало освоения Арктики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45736"/>
          </a:xfrm>
        </p:spPr>
        <p:txBody>
          <a:bodyPr/>
          <a:lstStyle/>
          <a:p>
            <a:r>
              <a:rPr lang="ru-RU" i="1" dirty="0" smtClean="0"/>
              <a:t>Карта Дмитрия Герасимова, 1525 г. </a:t>
            </a:r>
            <a:endParaRPr lang="ru-RU" i="1" dirty="0"/>
          </a:p>
        </p:txBody>
      </p:sp>
      <p:pic>
        <p:nvPicPr>
          <p:cNvPr id="22530" name="Picture 2" descr="http://www.istmira.com/uploads/post/50/187n-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76872"/>
            <a:ext cx="3163740" cy="4149080"/>
          </a:xfrm>
          <a:prstGeom prst="rect">
            <a:avLst/>
          </a:prstGeom>
          <a:noFill/>
        </p:spPr>
      </p:pic>
      <p:pic>
        <p:nvPicPr>
          <p:cNvPr id="22532" name="Picture 4" descr="http://360tv.ru/media/article_media/df59ea2621ca4155ac20301c6a07df4b_2016012514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5368" y="2348881"/>
            <a:ext cx="5688632" cy="4509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8686800" cy="936104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b="1" i="1" dirty="0" err="1" smtClean="0">
                <a:latin typeface="+mn-lt"/>
              </a:rPr>
              <a:t>Витус</a:t>
            </a:r>
            <a:r>
              <a:rPr lang="ru-RU" sz="3600" b="1" i="1" dirty="0" smtClean="0">
                <a:latin typeface="+mn-lt"/>
              </a:rPr>
              <a:t> </a:t>
            </a:r>
            <a:r>
              <a:rPr lang="ru-RU" sz="3600" b="1" i="1" dirty="0" err="1" smtClean="0">
                <a:latin typeface="+mn-lt"/>
              </a:rPr>
              <a:t>Ионассен</a:t>
            </a:r>
            <a:r>
              <a:rPr lang="ru-RU" sz="3600" b="1" i="1" dirty="0" smtClean="0">
                <a:latin typeface="+mn-lt"/>
              </a:rPr>
              <a:t> Беринг</a:t>
            </a:r>
            <a:endParaRPr lang="ru-RU" sz="3600" b="1" i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6" name="Picture 4" descr="http://www.srub-dom1.ru/sobolev/istoricheskieposeleniya/s2/BeringEx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628800"/>
            <a:ext cx="6228184" cy="4653136"/>
          </a:xfrm>
          <a:prstGeom prst="rect">
            <a:avLst/>
          </a:prstGeom>
          <a:noFill/>
        </p:spPr>
      </p:pic>
      <p:pic>
        <p:nvPicPr>
          <p:cNvPr id="23558" name="Picture 6" descr="http://images.cdn.bridgemanimages.com/api/1.0/image/600wm.BAL.5384530.7055475/3516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066992"/>
            <a:ext cx="3707904" cy="2644972"/>
          </a:xfrm>
          <a:prstGeom prst="rect">
            <a:avLst/>
          </a:prstGeom>
          <a:noFill/>
        </p:spPr>
      </p:pic>
      <p:pic>
        <p:nvPicPr>
          <p:cNvPr id="7" name="Picture 2" descr="http://cs621617.vk.me/v621617218/2e843/RjwSzqeuFE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548680"/>
            <a:ext cx="2555776" cy="31583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378</TotalTime>
  <Words>291</Words>
  <Application>Microsoft Office PowerPoint</Application>
  <PresentationFormat>Экран (4:3)</PresentationFormat>
  <Paragraphs>84</Paragraphs>
  <Slides>36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Городская</vt:lpstr>
      <vt:lpstr> Арктика: вчера, сегодня, завтра</vt:lpstr>
      <vt:lpstr>А́рктика</vt:lpstr>
      <vt:lpstr>Физическая карта Арктики</vt:lpstr>
      <vt:lpstr>Арктика</vt:lpstr>
      <vt:lpstr>Слайд 5</vt:lpstr>
      <vt:lpstr>Слайд 6</vt:lpstr>
      <vt:lpstr>История исследования Арктики</vt:lpstr>
      <vt:lpstr>Начало освоения Арктики </vt:lpstr>
      <vt:lpstr>Витус Ионассен Беринг</vt:lpstr>
      <vt:lpstr>Слайд 10</vt:lpstr>
      <vt:lpstr>Андрей Вилькицкий</vt:lpstr>
      <vt:lpstr>Фритьоф Нансен,  1893 – 1896 гг. </vt:lpstr>
      <vt:lpstr>Путешествие Фритьофа Нансена </vt:lpstr>
      <vt:lpstr>Исследование Арктики, 20 век</vt:lpstr>
      <vt:lpstr>Папанин на Дрейфующей льдине, 1937 год</vt:lpstr>
      <vt:lpstr>Слайд 16</vt:lpstr>
      <vt:lpstr>Слайд 17</vt:lpstr>
      <vt:lpstr>Арктика 2007</vt:lpstr>
      <vt:lpstr>Ледокол «Академик Фёдоров»</vt:lpstr>
      <vt:lpstr>Слайд 20</vt:lpstr>
      <vt:lpstr>Арктика –сегодня, 2015 год</vt:lpstr>
      <vt:lpstr>Слайд 22</vt:lpstr>
      <vt:lpstr>Слайд 23</vt:lpstr>
      <vt:lpstr>Слайд 24</vt:lpstr>
      <vt:lpstr>2016 год</vt:lpstr>
      <vt:lpstr>Слайд 26</vt:lpstr>
      <vt:lpstr>Викторина  «Своеобразие Арктики»</vt:lpstr>
      <vt:lpstr>Слайд 28</vt:lpstr>
      <vt:lpstr>Слайд 29</vt:lpstr>
      <vt:lpstr>Слайд 30</vt:lpstr>
      <vt:lpstr>Слайд 31</vt:lpstr>
      <vt:lpstr>Викторина.  Отгадай ребусы</vt:lpstr>
      <vt:lpstr>Викторина.  Отгадай ребусы</vt:lpstr>
      <vt:lpstr>Викторина.  Отгадай ребусы</vt:lpstr>
      <vt:lpstr>«Лист самооценки»     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Арктика: вчера, сегодня, завтра</dc:title>
  <dc:creator>user</dc:creator>
  <cp:lastModifiedBy>user</cp:lastModifiedBy>
  <cp:revision>12</cp:revision>
  <dcterms:created xsi:type="dcterms:W3CDTF">2016-02-23T06:18:44Z</dcterms:created>
  <dcterms:modified xsi:type="dcterms:W3CDTF">2017-02-01T13:10:07Z</dcterms:modified>
</cp:coreProperties>
</file>