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E0D8F9-6179-4A55-9E7C-F4295D4AD007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91A887-5FF7-4992-97F9-4353B00B67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E0D8F9-6179-4A55-9E7C-F4295D4AD007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91A887-5FF7-4992-97F9-4353B00B67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E0D8F9-6179-4A55-9E7C-F4295D4AD007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91A887-5FF7-4992-97F9-4353B00B67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83EB19A-08BC-455A-9280-40A49ED566B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291C480-19E5-49D1-9644-A4ACE877A51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E0D8F9-6179-4A55-9E7C-F4295D4AD007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91A887-5FF7-4992-97F9-4353B00B67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E0D8F9-6179-4A55-9E7C-F4295D4AD007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91A887-5FF7-4992-97F9-4353B00B67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E0D8F9-6179-4A55-9E7C-F4295D4AD007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91A887-5FF7-4992-97F9-4353B00B67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E0D8F9-6179-4A55-9E7C-F4295D4AD007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91A887-5FF7-4992-97F9-4353B00B67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E0D8F9-6179-4A55-9E7C-F4295D4AD007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91A887-5FF7-4992-97F9-4353B00B67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E0D8F9-6179-4A55-9E7C-F4295D4AD007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91A887-5FF7-4992-97F9-4353B00B67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E0D8F9-6179-4A55-9E7C-F4295D4AD007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91A887-5FF7-4992-97F9-4353B00B67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E0D8F9-6179-4A55-9E7C-F4295D4AD007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91A887-5FF7-4992-97F9-4353B00B67F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CE0D8F9-6179-4A55-9E7C-F4295D4AD007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391A887-5FF7-4992-97F9-4353B00B67F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WordArt 7" descr="Белый мрамор"/>
          <p:cNvSpPr>
            <a:spLocks noChangeArrowheads="1" noChangeShapeType="1" noTextEdit="1"/>
          </p:cNvSpPr>
          <p:nvPr/>
        </p:nvSpPr>
        <p:spPr bwMode="auto">
          <a:xfrm>
            <a:off x="395536" y="980728"/>
            <a:ext cx="8424738" cy="3312715"/>
          </a:xfrm>
          <a:prstGeom prst="rect">
            <a:avLst/>
          </a:prstGeom>
        </p:spPr>
        <p:txBody>
          <a:bodyPr wrap="none" fromWordArt="1">
            <a:prstTxWarp prst="textFadeDown">
              <a:avLst>
                <a:gd name="adj" fmla="val 1023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</a:rPr>
              <a:t>Математическая </a:t>
            </a:r>
            <a:endParaRPr lang="ru-RU" sz="36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игра – викторина</a:t>
            </a:r>
            <a:endParaRPr lang="ru-RU" sz="3600" dirty="0">
              <a:solidFill>
                <a:srgbClr val="C00000"/>
              </a:solidFill>
            </a:endParaRPr>
          </a:p>
          <a:p>
            <a:pPr algn="ctr"/>
            <a:r>
              <a:rPr lang="ru-RU" sz="3600" b="1" dirty="0">
                <a:solidFill>
                  <a:srgbClr val="C00000"/>
                </a:solidFill>
              </a:rPr>
              <a:t>для 5 класса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5868144" y="4797152"/>
            <a:ext cx="261001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Проект подготовила</a:t>
            </a: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5868145" y="5157788"/>
            <a:ext cx="3150444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Копова </a:t>
            </a: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Ольга Васильевна</a:t>
            </a:r>
          </a:p>
          <a:p>
            <a:r>
              <a:rPr lang="ru-RU" sz="1600" dirty="0">
                <a:solidFill>
                  <a:schemeClr val="accent2">
                    <a:lumMod val="50000"/>
                  </a:schemeClr>
                </a:solidFill>
              </a:rPr>
              <a:t>преподаватель</a:t>
            </a:r>
          </a:p>
          <a:p>
            <a:r>
              <a:rPr lang="ru-RU" sz="1600" dirty="0">
                <a:solidFill>
                  <a:schemeClr val="accent2">
                    <a:lumMod val="50000"/>
                  </a:schemeClr>
                </a:solidFill>
              </a:rPr>
              <a:t>Лицея № 15</a:t>
            </a:r>
          </a:p>
          <a:p>
            <a:r>
              <a:rPr lang="ru-RU" sz="1400" dirty="0">
                <a:solidFill>
                  <a:schemeClr val="accent2">
                    <a:lumMod val="50000"/>
                  </a:schemeClr>
                </a:solidFill>
              </a:rPr>
              <a:t>г. Саратова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683568" y="274638"/>
            <a:ext cx="7546032" cy="1143000"/>
          </a:xfrm>
        </p:spPr>
        <p:txBody>
          <a:bodyPr/>
          <a:lstStyle/>
          <a:p>
            <a:r>
              <a:rPr lang="ru-RU" sz="4800" dirty="0">
                <a:solidFill>
                  <a:srgbClr val="FF0000"/>
                </a:solidFill>
              </a:rPr>
              <a:t>№ 3</a:t>
            </a:r>
          </a:p>
        </p:txBody>
      </p:sp>
      <p:pic>
        <p:nvPicPr>
          <p:cNvPr id="73731" name="Picture 3" descr="Звезда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60033" y="2559050"/>
            <a:ext cx="3744415" cy="2670175"/>
          </a:xfrm>
          <a:noFill/>
          <a:ln/>
        </p:spPr>
      </p:pic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539552" y="1484313"/>
            <a:ext cx="3743523" cy="5002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ru-RU" sz="2400" dirty="0">
                <a:solidFill>
                  <a:srgbClr val="663300"/>
                </a:solidFill>
                <a:latin typeface="Tahoma" charset="0"/>
              </a:rPr>
              <a:t>Четыре страны имеют форму треугольников. Как расположены страны одна относительно другой, если у каждой из них есть общие границы с тремя другими? Нарисуйте.</a:t>
            </a:r>
          </a:p>
        </p:txBody>
      </p:sp>
      <p:sp>
        <p:nvSpPr>
          <p:cNvPr id="73734" name="Ribbon2Sharp"/>
          <p:cNvSpPr>
            <a:spLocks noEditPoints="1" noChangeArrowheads="1"/>
          </p:cNvSpPr>
          <p:nvPr/>
        </p:nvSpPr>
        <p:spPr bwMode="auto">
          <a:xfrm>
            <a:off x="6156176" y="476672"/>
            <a:ext cx="2520280" cy="1584176"/>
          </a:xfrm>
          <a:custGeom>
            <a:avLst/>
            <a:gdLst>
              <a:gd name="G0" fmla="+- 0 0 0"/>
              <a:gd name="G1" fmla="+- 5400 0 0"/>
              <a:gd name="G2" fmla="+- 5400 2700 0"/>
              <a:gd name="G3" fmla="+- 21600 0 G2"/>
              <a:gd name="G4" fmla="+- 21600 0 G1"/>
              <a:gd name="G5" fmla="+- 2400 0 0"/>
              <a:gd name="G6" fmla="+- 10800 0 2400"/>
              <a:gd name="G7" fmla="*/ 2400 2 1"/>
              <a:gd name="G8" fmla="+- 21600 0 G7"/>
              <a:gd name="G9" fmla="+- 10800 2400 0"/>
              <a:gd name="G10" fmla="+- 21600 0 2400"/>
              <a:gd name="T0" fmla="*/ 10800 w 21600"/>
              <a:gd name="T1" fmla="*/ 2400 h 21600"/>
              <a:gd name="T2" fmla="*/ 2700 w 21600"/>
              <a:gd name="T3" fmla="*/ 8400 h 21600"/>
              <a:gd name="T4" fmla="*/ 10800 w 21600"/>
              <a:gd name="T5" fmla="*/ 19200 h 21600"/>
              <a:gd name="T6" fmla="*/ 18900 w 21600"/>
              <a:gd name="T7" fmla="*/ 132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 w 21600"/>
              <a:gd name="T13" fmla="*/ G5 h 21600"/>
              <a:gd name="T14" fmla="*/ G4 w 21600"/>
              <a:gd name="T15" fmla="*/ G1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0" y="0"/>
                </a:moveTo>
                <a:lnTo>
                  <a:pt x="2700" y="8400"/>
                </a:lnTo>
                <a:lnTo>
                  <a:pt x="0" y="16800"/>
                </a:lnTo>
                <a:lnTo>
                  <a:pt x="5400" y="16800"/>
                </a:lnTo>
                <a:lnTo>
                  <a:pt x="5400" y="19200"/>
                </a:lnTo>
                <a:lnTo>
                  <a:pt x="13500" y="19200"/>
                </a:lnTo>
                <a:lnTo>
                  <a:pt x="13500" y="21600"/>
                </a:lnTo>
                <a:lnTo>
                  <a:pt x="21600" y="21600"/>
                </a:lnTo>
                <a:lnTo>
                  <a:pt x="18900" y="13200"/>
                </a:lnTo>
                <a:lnTo>
                  <a:pt x="21600" y="4800"/>
                </a:lnTo>
                <a:lnTo>
                  <a:pt x="16200" y="4800"/>
                </a:lnTo>
                <a:lnTo>
                  <a:pt x="16200" y="2400"/>
                </a:lnTo>
                <a:lnTo>
                  <a:pt x="8100" y="2400"/>
                </a:lnTo>
                <a:lnTo>
                  <a:pt x="8100" y="0"/>
                </a:lnTo>
                <a:close/>
              </a:path>
              <a:path w="21600" h="21600" fill="none" extrusionOk="0">
                <a:moveTo>
                  <a:pt x="8100" y="2400"/>
                </a:moveTo>
                <a:lnTo>
                  <a:pt x="5400" y="2400"/>
                </a:lnTo>
                <a:lnTo>
                  <a:pt x="5400" y="16800"/>
                </a:lnTo>
              </a:path>
              <a:path w="21600" h="21600" fill="none" extrusionOk="0">
                <a:moveTo>
                  <a:pt x="8100" y="0"/>
                </a:moveTo>
                <a:lnTo>
                  <a:pt x="5400" y="2400"/>
                </a:lnTo>
              </a:path>
              <a:path w="21600" h="21600" fill="none" extrusionOk="0">
                <a:moveTo>
                  <a:pt x="13500" y="19200"/>
                </a:moveTo>
                <a:lnTo>
                  <a:pt x="16200" y="19200"/>
                </a:lnTo>
                <a:lnTo>
                  <a:pt x="16200" y="4800"/>
                </a:lnTo>
              </a:path>
              <a:path w="21600" h="21600" fill="none" extrusionOk="0">
                <a:moveTo>
                  <a:pt x="13500" y="21600"/>
                </a:moveTo>
                <a:lnTo>
                  <a:pt x="16200" y="19200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30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3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3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  <p:bldP spid="73733" grpId="0"/>
      <p:bldP spid="737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3568" y="1052736"/>
            <a:ext cx="7772400" cy="1152128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solidFill>
                  <a:srgbClr val="FF0000"/>
                </a:solidFill>
              </a:rPr>
              <a:t/>
            </a:r>
            <a:br>
              <a:rPr lang="ru-RU" sz="4000" dirty="0">
                <a:solidFill>
                  <a:srgbClr val="FF0000"/>
                </a:solidFill>
              </a:rPr>
            </a:br>
            <a:r>
              <a:rPr lang="ru-RU" sz="4000" dirty="0">
                <a:solidFill>
                  <a:srgbClr val="FF0000"/>
                </a:solidFill>
              </a:rPr>
              <a:t/>
            </a:r>
            <a:br>
              <a:rPr lang="ru-RU" sz="4000" dirty="0">
                <a:solidFill>
                  <a:srgbClr val="FF0000"/>
                </a:solidFill>
              </a:rPr>
            </a:b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39552" y="1196752"/>
            <a:ext cx="7056438" cy="5472113"/>
          </a:xfrm>
        </p:spPr>
        <p:txBody>
          <a:bodyPr/>
          <a:lstStyle/>
          <a:p>
            <a:pPr algn="l"/>
            <a:endParaRPr lang="ru-RU" sz="2000" dirty="0">
              <a:solidFill>
                <a:srgbClr val="663300"/>
              </a:solidFill>
            </a:endParaRPr>
          </a:p>
          <a:p>
            <a:pPr algn="l"/>
            <a:r>
              <a:rPr lang="ru-RU" sz="2000" dirty="0">
                <a:solidFill>
                  <a:srgbClr val="663300"/>
                </a:solidFill>
              </a:rPr>
              <a:t>Необходимо найти в таблице число, которое пропущено.</a:t>
            </a:r>
          </a:p>
          <a:p>
            <a:r>
              <a:rPr lang="ru-RU" sz="2000" b="1" dirty="0">
                <a:solidFill>
                  <a:srgbClr val="FF0000"/>
                </a:solidFill>
              </a:rPr>
              <a:t>(ответ:  5  и  18)</a:t>
            </a:r>
          </a:p>
        </p:txBody>
      </p:sp>
      <p:graphicFrame>
        <p:nvGraphicFramePr>
          <p:cNvPr id="12497" name="Group 209"/>
          <p:cNvGraphicFramePr>
            <a:graphicFrameLocks noGrp="1"/>
          </p:cNvGraphicFramePr>
          <p:nvPr/>
        </p:nvGraphicFramePr>
        <p:xfrm>
          <a:off x="684213" y="2781521"/>
          <a:ext cx="3167062" cy="2879727"/>
        </p:xfrm>
        <a:graphic>
          <a:graphicData uri="http://schemas.openxmlformats.org/drawingml/2006/table">
            <a:tbl>
              <a:tblPr/>
              <a:tblGrid>
                <a:gridCol w="454025"/>
                <a:gridCol w="450850"/>
                <a:gridCol w="454025"/>
                <a:gridCol w="449262"/>
                <a:gridCol w="454025"/>
                <a:gridCol w="450850"/>
                <a:gridCol w="454025"/>
              </a:tblGrid>
              <a:tr h="461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37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35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499" name="Group 211"/>
          <p:cNvGraphicFramePr>
            <a:graphicFrameLocks noGrp="1"/>
          </p:cNvGraphicFramePr>
          <p:nvPr/>
        </p:nvGraphicFramePr>
        <p:xfrm>
          <a:off x="4644008" y="2780928"/>
          <a:ext cx="3168650" cy="2879728"/>
        </p:xfrm>
        <a:graphic>
          <a:graphicData uri="http://schemas.openxmlformats.org/drawingml/2006/table">
            <a:tbl>
              <a:tblPr/>
              <a:tblGrid>
                <a:gridCol w="457200"/>
                <a:gridCol w="447675"/>
                <a:gridCol w="454025"/>
                <a:gridCol w="450850"/>
                <a:gridCol w="454025"/>
                <a:gridCol w="447675"/>
                <a:gridCol w="457200"/>
              </a:tblGrid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38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34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83568" y="692696"/>
            <a:ext cx="6480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Конкурс капитанов</a:t>
            </a:r>
            <a:endParaRPr lang="ru-RU" sz="4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12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12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12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12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0"/>
            <a:ext cx="8183880" cy="105156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Работа для всех команд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484784"/>
            <a:ext cx="8229600" cy="4525962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2800" dirty="0">
                <a:solidFill>
                  <a:srgbClr val="663300"/>
                </a:solidFill>
              </a:rPr>
              <a:t>Продолжите каждый из рядов.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 sz="2800" dirty="0">
                <a:solidFill>
                  <a:srgbClr val="663300"/>
                </a:solidFill>
              </a:rPr>
              <a:t>6; 8; 16; 18; 36;…</a:t>
            </a:r>
          </a:p>
          <a:p>
            <a:pPr marL="609600" indent="-609600" algn="ctr">
              <a:lnSpc>
                <a:spcPct val="90000"/>
              </a:lnSpc>
              <a:buFontTx/>
              <a:buNone/>
            </a:pPr>
            <a:r>
              <a:rPr lang="ru-RU" sz="2000" b="1" dirty="0">
                <a:solidFill>
                  <a:srgbClr val="FF0000"/>
                </a:solidFill>
              </a:rPr>
              <a:t>(ответ: (+2)*2   38;  76…)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ru-RU" sz="20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ru-RU" sz="2800" dirty="0">
              <a:solidFill>
                <a:srgbClr val="663300"/>
              </a:solidFill>
            </a:endParaRPr>
          </a:p>
          <a:p>
            <a:pPr marL="609600" indent="-609600">
              <a:lnSpc>
                <a:spcPct val="90000"/>
              </a:lnSpc>
              <a:buFontTx/>
              <a:buAutoNum type="arabicPeriod" startAt="2"/>
            </a:pPr>
            <a:r>
              <a:rPr lang="ru-RU" sz="2800" dirty="0">
                <a:solidFill>
                  <a:srgbClr val="663300"/>
                </a:solidFill>
              </a:rPr>
              <a:t>9; 11; 31; 33; 53;…</a:t>
            </a:r>
          </a:p>
          <a:p>
            <a:pPr marL="609600" indent="-609600" algn="ctr">
              <a:lnSpc>
                <a:spcPct val="90000"/>
              </a:lnSpc>
              <a:buFontTx/>
              <a:buNone/>
            </a:pPr>
            <a:r>
              <a:rPr lang="ru-RU" sz="2000" b="1" dirty="0">
                <a:solidFill>
                  <a:srgbClr val="FF0000"/>
                </a:solidFill>
              </a:rPr>
              <a:t>(ответ: (+2+20)  55; 75…)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ru-RU" sz="2800" dirty="0">
              <a:solidFill>
                <a:srgbClr val="663300"/>
              </a:solidFill>
            </a:endParaRPr>
          </a:p>
          <a:p>
            <a:pPr marL="609600" indent="-609600">
              <a:lnSpc>
                <a:spcPct val="90000"/>
              </a:lnSpc>
              <a:buFontTx/>
              <a:buAutoNum type="arabicPeriod" startAt="3"/>
            </a:pPr>
            <a:r>
              <a:rPr lang="ru-RU" sz="2800" dirty="0">
                <a:solidFill>
                  <a:srgbClr val="663300"/>
                </a:solidFill>
              </a:rPr>
              <a:t>15; 24; 35; 48; 63;…</a:t>
            </a:r>
          </a:p>
          <a:p>
            <a:pPr marL="609600" indent="-609600" algn="ctr">
              <a:lnSpc>
                <a:spcPct val="90000"/>
              </a:lnSpc>
              <a:buFontTx/>
              <a:buNone/>
            </a:pPr>
            <a:r>
              <a:rPr lang="ru-RU" sz="2000" b="1" dirty="0">
                <a:solidFill>
                  <a:srgbClr val="FF0000"/>
                </a:solidFill>
              </a:rPr>
              <a:t>                (ответ: (+9+11+13…)  71; 83; 96…)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ru-RU" sz="2000" b="1" dirty="0">
              <a:solidFill>
                <a:srgbClr val="FF0000"/>
              </a:solidFill>
            </a:endParaRPr>
          </a:p>
          <a:p>
            <a:pPr marL="609600" indent="-609600" algn="ctr">
              <a:lnSpc>
                <a:spcPct val="90000"/>
              </a:lnSpc>
              <a:buFontTx/>
              <a:buNone/>
            </a:pPr>
            <a:endParaRPr lang="ru-RU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2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20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827088" y="188913"/>
            <a:ext cx="48974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5400">
                <a:solidFill>
                  <a:srgbClr val="FF0000"/>
                </a:solidFill>
                <a:latin typeface="Tahoma" charset="0"/>
              </a:rPr>
              <a:t>Нарисуй марку</a:t>
            </a:r>
          </a:p>
        </p:txBody>
      </p:sp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539750" y="1196975"/>
            <a:ext cx="5040313" cy="429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2400">
                <a:solidFill>
                  <a:srgbClr val="663300"/>
                </a:solidFill>
                <a:latin typeface="Tahoma" charset="0"/>
              </a:rPr>
              <a:t>С Марса прислали нам в подарок</a:t>
            </a:r>
          </a:p>
          <a:p>
            <a:pPr eaLnBrk="1" hangingPunct="1">
              <a:spcBef>
                <a:spcPct val="50000"/>
              </a:spcBef>
            </a:pPr>
            <a:r>
              <a:rPr lang="ru-RU" sz="2400">
                <a:solidFill>
                  <a:srgbClr val="663300"/>
                </a:solidFill>
                <a:latin typeface="Tahoma" charset="0"/>
              </a:rPr>
              <a:t>Блок красивых редких марок,</a:t>
            </a:r>
          </a:p>
          <a:p>
            <a:pPr eaLnBrk="1" hangingPunct="1">
              <a:spcBef>
                <a:spcPct val="50000"/>
              </a:spcBef>
            </a:pPr>
            <a:r>
              <a:rPr lang="ru-RU" sz="2400">
                <a:solidFill>
                  <a:srgbClr val="663300"/>
                </a:solidFill>
                <a:latin typeface="Tahoma" charset="0"/>
              </a:rPr>
              <a:t>Бесконечно ценен он,</a:t>
            </a:r>
          </a:p>
          <a:p>
            <a:pPr eaLnBrk="1" hangingPunct="1">
              <a:spcBef>
                <a:spcPct val="50000"/>
              </a:spcBef>
            </a:pPr>
            <a:r>
              <a:rPr lang="ru-RU" sz="2400">
                <a:solidFill>
                  <a:srgbClr val="663300"/>
                </a:solidFill>
                <a:latin typeface="Tahoma" charset="0"/>
              </a:rPr>
              <a:t>Но немного поврежден!</a:t>
            </a:r>
          </a:p>
          <a:p>
            <a:pPr eaLnBrk="1" hangingPunct="1">
              <a:spcBef>
                <a:spcPct val="50000"/>
              </a:spcBef>
            </a:pPr>
            <a:r>
              <a:rPr lang="ru-RU" sz="2400">
                <a:solidFill>
                  <a:srgbClr val="663300"/>
                </a:solidFill>
                <a:latin typeface="Tahoma" charset="0"/>
              </a:rPr>
              <a:t>Почему-то нет одной!</a:t>
            </a:r>
          </a:p>
          <a:p>
            <a:pPr eaLnBrk="1" hangingPunct="1">
              <a:spcBef>
                <a:spcPct val="50000"/>
              </a:spcBef>
            </a:pPr>
            <a:r>
              <a:rPr lang="ru-RU" sz="2400">
                <a:solidFill>
                  <a:srgbClr val="663300"/>
                </a:solidFill>
                <a:latin typeface="Tahoma" charset="0"/>
              </a:rPr>
              <a:t>Непременно в выходной</a:t>
            </a:r>
          </a:p>
          <a:p>
            <a:pPr eaLnBrk="1" hangingPunct="1">
              <a:spcBef>
                <a:spcPct val="50000"/>
              </a:spcBef>
            </a:pPr>
            <a:r>
              <a:rPr lang="ru-RU" sz="2400">
                <a:solidFill>
                  <a:srgbClr val="663300"/>
                </a:solidFill>
                <a:latin typeface="Tahoma" charset="0"/>
              </a:rPr>
              <a:t>Ты ее придумай сам.</a:t>
            </a:r>
          </a:p>
          <a:p>
            <a:pPr eaLnBrk="1" hangingPunct="1">
              <a:spcBef>
                <a:spcPct val="50000"/>
              </a:spcBef>
            </a:pPr>
            <a:r>
              <a:rPr lang="ru-RU" sz="2400">
                <a:solidFill>
                  <a:srgbClr val="663300"/>
                </a:solidFill>
                <a:latin typeface="Tahoma" charset="0"/>
              </a:rPr>
              <a:t>Как приятно будет нам!</a:t>
            </a:r>
          </a:p>
        </p:txBody>
      </p:sp>
      <p:pic>
        <p:nvPicPr>
          <p:cNvPr id="77828" name="Picture 4" descr="К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7900" y="2276475"/>
            <a:ext cx="3767138" cy="3673475"/>
          </a:xfrm>
          <a:prstGeom prst="rect">
            <a:avLst/>
          </a:prstGeom>
          <a:noFill/>
        </p:spPr>
      </p:pic>
      <p:pic>
        <p:nvPicPr>
          <p:cNvPr id="77830" name="Picture 6" descr="AG00020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1863" y="188913"/>
            <a:ext cx="2089150" cy="13938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2000"/>
                                        <p:tgtEl>
                                          <p:spTgt spid="77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78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/>
      <p:bldP spid="778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5"/>
          <p:cNvSpPr>
            <a:spLocks noGrp="1" noChangeArrowheads="1"/>
          </p:cNvSpPr>
          <p:nvPr>
            <p:ph type="title"/>
          </p:nvPr>
        </p:nvSpPr>
        <p:spPr>
          <a:xfrm>
            <a:off x="395536" y="980728"/>
            <a:ext cx="8291512" cy="1700213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solidFill>
                  <a:srgbClr val="FF0000"/>
                </a:solidFill>
              </a:rPr>
              <a:t/>
            </a:r>
            <a:br>
              <a:rPr lang="ru-RU" sz="4000" dirty="0">
                <a:solidFill>
                  <a:srgbClr val="FF0000"/>
                </a:solidFill>
              </a:rPr>
            </a:br>
            <a:r>
              <a:rPr lang="ru-RU" sz="4000" dirty="0">
                <a:solidFill>
                  <a:srgbClr val="FF0000"/>
                </a:solidFill>
              </a:rPr>
              <a:t/>
            </a:r>
            <a:br>
              <a:rPr lang="ru-RU" sz="4000" dirty="0">
                <a:solidFill>
                  <a:srgbClr val="FF0000"/>
                </a:solidFill>
              </a:rPr>
            </a:br>
            <a:r>
              <a:rPr lang="ru-RU" sz="4000" dirty="0">
                <a:solidFill>
                  <a:srgbClr val="FF0000"/>
                </a:solidFill>
              </a:rPr>
              <a:t>Королевская задача</a:t>
            </a:r>
            <a:br>
              <a:rPr lang="ru-RU" sz="4000" dirty="0">
                <a:solidFill>
                  <a:srgbClr val="FF0000"/>
                </a:solidFill>
              </a:rPr>
            </a:br>
            <a:r>
              <a:rPr lang="ru-RU" sz="2400" b="0" dirty="0">
                <a:solidFill>
                  <a:srgbClr val="663300"/>
                </a:solidFill>
              </a:rPr>
              <a:t>По древнему закону, нарушить который не мог ни один король, при дворе всегда должно находиться столько мудрецов, чтобы среди них непременно нашлось:</a:t>
            </a:r>
            <a:r>
              <a:rPr lang="ru-RU" sz="2400" dirty="0">
                <a:solidFill>
                  <a:srgbClr val="663300"/>
                </a:solidFill>
              </a:rPr>
              <a:t/>
            </a:r>
            <a:br>
              <a:rPr lang="ru-RU" sz="2400" dirty="0">
                <a:solidFill>
                  <a:srgbClr val="663300"/>
                </a:solidFill>
              </a:rPr>
            </a:b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22534" name="Rectangle 6"/>
          <p:cNvSpPr>
            <a:spLocks noGrp="1" noChangeArrowheads="1"/>
          </p:cNvSpPr>
          <p:nvPr>
            <p:ph sz="half" idx="1"/>
          </p:nvPr>
        </p:nvSpPr>
        <p:spPr>
          <a:xfrm>
            <a:off x="467544" y="2204864"/>
            <a:ext cx="4110038" cy="439261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ru-RU" sz="2000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solidFill>
                  <a:srgbClr val="663300"/>
                </a:solidFill>
              </a:rPr>
              <a:t>7 слепых на оба глаза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solidFill>
                  <a:srgbClr val="663300"/>
                </a:solidFill>
              </a:rPr>
              <a:t>2слепых на один глаз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solidFill>
                  <a:srgbClr val="663300"/>
                </a:solidFill>
              </a:rPr>
              <a:t>5 зрячих на оба глаза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solidFill>
                  <a:srgbClr val="663300"/>
                </a:solidFill>
              </a:rPr>
              <a:t>9 зрячих на 1 глаз.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 dirty="0">
              <a:solidFill>
                <a:srgbClr val="6633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solidFill>
                  <a:srgbClr val="FF0000"/>
                </a:solidFill>
              </a:rPr>
              <a:t>Вопрос: </a:t>
            </a:r>
            <a:r>
              <a:rPr lang="ru-RU" sz="2000" dirty="0">
                <a:solidFill>
                  <a:srgbClr val="663300"/>
                </a:solidFill>
              </a:rPr>
              <a:t>сколько мудрецов пришлось оставлять королю при дворе, чтобы не нарушать закон?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2000" dirty="0">
                <a:solidFill>
                  <a:srgbClr val="FF0000"/>
                </a:solidFill>
              </a:rPr>
              <a:t>(ответ: 16)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 dirty="0"/>
          </a:p>
          <a:p>
            <a:pPr>
              <a:lnSpc>
                <a:spcPct val="80000"/>
              </a:lnSpc>
              <a:buFontTx/>
              <a:buNone/>
            </a:pPr>
            <a:endParaRPr lang="ru-RU" sz="2000" dirty="0"/>
          </a:p>
        </p:txBody>
      </p:sp>
      <p:sp>
        <p:nvSpPr>
          <p:cNvPr id="22535" name="Rectangle 7"/>
          <p:cNvSpPr>
            <a:spLocks noGrp="1" noChangeArrowheads="1"/>
          </p:cNvSpPr>
          <p:nvPr>
            <p:ph sz="half" idx="2"/>
          </p:nvPr>
        </p:nvSpPr>
        <p:spPr>
          <a:xfrm>
            <a:off x="4788024" y="2276872"/>
            <a:ext cx="4038600" cy="385127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ru-RU" sz="2000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>
                <a:solidFill>
                  <a:srgbClr val="CC00FF"/>
                </a:solidFill>
              </a:rPr>
              <a:t>Хоть суров закон, но он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>
                <a:solidFill>
                  <a:srgbClr val="CC00FF"/>
                </a:solidFill>
              </a:rPr>
              <a:t>Королем был обойден: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>
                <a:solidFill>
                  <a:srgbClr val="CC00FF"/>
                </a:solidFill>
              </a:rPr>
              <a:t>Кто хитер, сумеет ловко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>
                <a:solidFill>
                  <a:srgbClr val="CC00FF"/>
                </a:solidFill>
              </a:rPr>
              <a:t>Обойти закон уловкой.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>
                <a:solidFill>
                  <a:srgbClr val="CC00FF"/>
                </a:solidFill>
              </a:rPr>
              <a:t>Семь слепых и зрячих 5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>
                <a:solidFill>
                  <a:srgbClr val="CC00FF"/>
                </a:solidFill>
              </a:rPr>
              <a:t>Дважды стал король считать.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>
                <a:solidFill>
                  <a:srgbClr val="CC00FF"/>
                </a:solidFill>
              </a:rPr>
              <a:t>Мысли ход своей чудак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>
                <a:solidFill>
                  <a:srgbClr val="CC00FF"/>
                </a:solidFill>
              </a:rPr>
              <a:t>Объяснить изволил так: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>
                <a:solidFill>
                  <a:srgbClr val="CC00FF"/>
                </a:solidFill>
              </a:rPr>
              <a:t>«Тот, кто слеп на оба глаза,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>
                <a:solidFill>
                  <a:srgbClr val="CC00FF"/>
                </a:solidFill>
              </a:rPr>
              <a:t>Явно слеп на глаз один.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>
                <a:solidFill>
                  <a:srgbClr val="CC00FF"/>
                </a:solidFill>
              </a:rPr>
              <a:t>Тот, кто видит в оба глаза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>
                <a:solidFill>
                  <a:srgbClr val="CC00FF"/>
                </a:solidFill>
              </a:rPr>
              <a:t>Может видеть и одним».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1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2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2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2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2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25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25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25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25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225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225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225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225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25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225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25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225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25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225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225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225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25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225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225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225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225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225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225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225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225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225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/>
      <p:bldP spid="2253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2"/>
                </a:solidFill>
              </a:rPr>
              <a:t>вступление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dirty="0">
                <a:solidFill>
                  <a:srgbClr val="663300"/>
                </a:solidFill>
              </a:rPr>
              <a:t>Ведущие приветствуют команды.</a:t>
            </a:r>
          </a:p>
          <a:p>
            <a:r>
              <a:rPr lang="ru-RU" sz="2800" dirty="0">
                <a:solidFill>
                  <a:srgbClr val="663300"/>
                </a:solidFill>
              </a:rPr>
              <a:t>Представление команд (каждая команда говорит свой девиз, описывает эмблему).</a:t>
            </a:r>
          </a:p>
          <a:p>
            <a:r>
              <a:rPr lang="ru-RU" sz="2800" dirty="0">
                <a:solidFill>
                  <a:srgbClr val="663300"/>
                </a:solidFill>
              </a:rPr>
              <a:t>Жюри: …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6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274638"/>
            <a:ext cx="7762056" cy="1143000"/>
          </a:xfrm>
        </p:spPr>
        <p:txBody>
          <a:bodyPr/>
          <a:lstStyle/>
          <a:p>
            <a:r>
              <a:rPr lang="ru-RU" dirty="0" smtClean="0"/>
              <a:t>Великолепная семерка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71683" name="Picture 3" descr="мальчик"/>
          <p:cNvPicPr>
            <a:picLocks noGrp="1" noChangeAspect="1" noChangeArrowheads="1" noCrop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012160" y="2276872"/>
            <a:ext cx="2663825" cy="2665413"/>
          </a:xfrm>
          <a:noFill/>
          <a:ln/>
        </p:spPr>
      </p:pic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611560" y="1412776"/>
            <a:ext cx="5544616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Цифра семь известна всем,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Что сказать о цифре семь! 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В деревушке семь избушек,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Семь крылечек, семь старушек,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Семь щенков, семь дымков,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Семь драчливых петухов 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На семи плетнях сидят,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Друг на друга не глядят. 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Распустили семь хвостов, 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Каждый хвост семи цветов. 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812088" y="620713"/>
            <a:ext cx="863600" cy="863600"/>
            <a:chOff x="1824" y="633"/>
            <a:chExt cx="2834" cy="2849"/>
          </a:xfrm>
        </p:grpSpPr>
        <p:sp>
          <p:nvSpPr>
            <p:cNvPr id="71687" name="Puzzle3"/>
            <p:cNvSpPr>
              <a:spLocks noEditPoints="1" noChangeArrowheads="1"/>
            </p:cNvSpPr>
            <p:nvPr/>
          </p:nvSpPr>
          <p:spPr bwMode="auto">
            <a:xfrm>
              <a:off x="3204" y="633"/>
              <a:ext cx="1114" cy="1514"/>
            </a:xfrm>
            <a:custGeom>
              <a:avLst/>
              <a:gdLst>
                <a:gd name="T0" fmla="*/ 10391 w 21600"/>
                <a:gd name="T1" fmla="*/ 15806 h 21600"/>
                <a:gd name="T2" fmla="*/ 20551 w 21600"/>
                <a:gd name="T3" fmla="*/ 21088 h 21600"/>
                <a:gd name="T4" fmla="*/ 13180 w 21600"/>
                <a:gd name="T5" fmla="*/ 13801 h 21600"/>
                <a:gd name="T6" fmla="*/ 20551 w 21600"/>
                <a:gd name="T7" fmla="*/ 7025 h 21600"/>
                <a:gd name="T8" fmla="*/ 10500 w 21600"/>
                <a:gd name="T9" fmla="*/ 52 h 21600"/>
                <a:gd name="T10" fmla="*/ 692 w 21600"/>
                <a:gd name="T11" fmla="*/ 6802 h 21600"/>
                <a:gd name="T12" fmla="*/ 8064 w 21600"/>
                <a:gd name="T13" fmla="*/ 13526 h 21600"/>
                <a:gd name="T14" fmla="*/ 692 w 21600"/>
                <a:gd name="T15" fmla="*/ 21088 h 21600"/>
                <a:gd name="T16" fmla="*/ 2273 w 21600"/>
                <a:gd name="T17" fmla="*/ 7719 h 21600"/>
                <a:gd name="T18" fmla="*/ 19149 w 21600"/>
                <a:gd name="T19" fmla="*/ 202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6625" y="20892"/>
                  </a:moveTo>
                  <a:lnTo>
                    <a:pt x="7105" y="21023"/>
                  </a:lnTo>
                  <a:lnTo>
                    <a:pt x="7513" y="21088"/>
                  </a:lnTo>
                  <a:lnTo>
                    <a:pt x="7922" y="21115"/>
                  </a:lnTo>
                  <a:lnTo>
                    <a:pt x="8242" y="21115"/>
                  </a:lnTo>
                  <a:lnTo>
                    <a:pt x="8544" y="21062"/>
                  </a:lnTo>
                  <a:lnTo>
                    <a:pt x="8810" y="20997"/>
                  </a:lnTo>
                  <a:lnTo>
                    <a:pt x="9023" y="20892"/>
                  </a:lnTo>
                  <a:lnTo>
                    <a:pt x="9148" y="20761"/>
                  </a:lnTo>
                  <a:lnTo>
                    <a:pt x="9290" y="20616"/>
                  </a:lnTo>
                  <a:lnTo>
                    <a:pt x="9361" y="20459"/>
                  </a:lnTo>
                  <a:lnTo>
                    <a:pt x="9396" y="20289"/>
                  </a:lnTo>
                  <a:lnTo>
                    <a:pt x="9396" y="20092"/>
                  </a:lnTo>
                  <a:lnTo>
                    <a:pt x="9325" y="19909"/>
                  </a:lnTo>
                  <a:lnTo>
                    <a:pt x="9219" y="19738"/>
                  </a:lnTo>
                  <a:lnTo>
                    <a:pt x="9094" y="19555"/>
                  </a:lnTo>
                  <a:lnTo>
                    <a:pt x="8917" y="19384"/>
                  </a:lnTo>
                  <a:lnTo>
                    <a:pt x="8650" y="19162"/>
                  </a:lnTo>
                  <a:lnTo>
                    <a:pt x="8437" y="18900"/>
                  </a:lnTo>
                  <a:lnTo>
                    <a:pt x="8277" y="18624"/>
                  </a:lnTo>
                  <a:lnTo>
                    <a:pt x="8135" y="18349"/>
                  </a:lnTo>
                  <a:lnTo>
                    <a:pt x="8028" y="18048"/>
                  </a:lnTo>
                  <a:lnTo>
                    <a:pt x="7993" y="17746"/>
                  </a:lnTo>
                  <a:lnTo>
                    <a:pt x="7993" y="17471"/>
                  </a:lnTo>
                  <a:lnTo>
                    <a:pt x="8028" y="17169"/>
                  </a:lnTo>
                  <a:lnTo>
                    <a:pt x="8135" y="16920"/>
                  </a:lnTo>
                  <a:lnTo>
                    <a:pt x="8277" y="16671"/>
                  </a:lnTo>
                  <a:lnTo>
                    <a:pt x="8366" y="16540"/>
                  </a:lnTo>
                  <a:lnTo>
                    <a:pt x="8473" y="16409"/>
                  </a:lnTo>
                  <a:lnTo>
                    <a:pt x="8615" y="16317"/>
                  </a:lnTo>
                  <a:lnTo>
                    <a:pt x="8739" y="16213"/>
                  </a:lnTo>
                  <a:lnTo>
                    <a:pt x="8881" y="16134"/>
                  </a:lnTo>
                  <a:lnTo>
                    <a:pt x="9059" y="16055"/>
                  </a:lnTo>
                  <a:lnTo>
                    <a:pt x="9254" y="15990"/>
                  </a:lnTo>
                  <a:lnTo>
                    <a:pt x="9432" y="15911"/>
                  </a:lnTo>
                  <a:lnTo>
                    <a:pt x="9663" y="15885"/>
                  </a:lnTo>
                  <a:lnTo>
                    <a:pt x="9876" y="15833"/>
                  </a:lnTo>
                  <a:lnTo>
                    <a:pt x="10142" y="15806"/>
                  </a:lnTo>
                  <a:lnTo>
                    <a:pt x="10391" y="15806"/>
                  </a:lnTo>
                  <a:lnTo>
                    <a:pt x="10728" y="15806"/>
                  </a:lnTo>
                  <a:lnTo>
                    <a:pt x="10995" y="15806"/>
                  </a:lnTo>
                  <a:lnTo>
                    <a:pt x="11279" y="15833"/>
                  </a:lnTo>
                  <a:lnTo>
                    <a:pt x="11546" y="15885"/>
                  </a:lnTo>
                  <a:lnTo>
                    <a:pt x="11776" y="15937"/>
                  </a:lnTo>
                  <a:lnTo>
                    <a:pt x="12025" y="15990"/>
                  </a:lnTo>
                  <a:lnTo>
                    <a:pt x="12221" y="16055"/>
                  </a:lnTo>
                  <a:lnTo>
                    <a:pt x="12434" y="16134"/>
                  </a:lnTo>
                  <a:lnTo>
                    <a:pt x="12611" y="16213"/>
                  </a:lnTo>
                  <a:lnTo>
                    <a:pt x="12771" y="16317"/>
                  </a:lnTo>
                  <a:lnTo>
                    <a:pt x="12913" y="16409"/>
                  </a:lnTo>
                  <a:lnTo>
                    <a:pt x="13038" y="16514"/>
                  </a:lnTo>
                  <a:lnTo>
                    <a:pt x="13251" y="16737"/>
                  </a:lnTo>
                  <a:lnTo>
                    <a:pt x="13428" y="16986"/>
                  </a:lnTo>
                  <a:lnTo>
                    <a:pt x="13517" y="17248"/>
                  </a:lnTo>
                  <a:lnTo>
                    <a:pt x="13588" y="17523"/>
                  </a:lnTo>
                  <a:lnTo>
                    <a:pt x="13588" y="17799"/>
                  </a:lnTo>
                  <a:lnTo>
                    <a:pt x="13517" y="18074"/>
                  </a:lnTo>
                  <a:lnTo>
                    <a:pt x="13428" y="18323"/>
                  </a:lnTo>
                  <a:lnTo>
                    <a:pt x="13286" y="18572"/>
                  </a:lnTo>
                  <a:lnTo>
                    <a:pt x="13109" y="18808"/>
                  </a:lnTo>
                  <a:lnTo>
                    <a:pt x="12878" y="19031"/>
                  </a:lnTo>
                  <a:lnTo>
                    <a:pt x="12434" y="19411"/>
                  </a:lnTo>
                  <a:lnTo>
                    <a:pt x="12132" y="19738"/>
                  </a:lnTo>
                  <a:lnTo>
                    <a:pt x="12025" y="19856"/>
                  </a:lnTo>
                  <a:lnTo>
                    <a:pt x="11919" y="20014"/>
                  </a:lnTo>
                  <a:lnTo>
                    <a:pt x="11883" y="20132"/>
                  </a:lnTo>
                  <a:lnTo>
                    <a:pt x="11883" y="20263"/>
                  </a:lnTo>
                  <a:lnTo>
                    <a:pt x="11883" y="20394"/>
                  </a:lnTo>
                  <a:lnTo>
                    <a:pt x="11954" y="20485"/>
                  </a:lnTo>
                  <a:lnTo>
                    <a:pt x="12061" y="20590"/>
                  </a:lnTo>
                  <a:lnTo>
                    <a:pt x="12185" y="20695"/>
                  </a:lnTo>
                  <a:lnTo>
                    <a:pt x="12327" y="20787"/>
                  </a:lnTo>
                  <a:lnTo>
                    <a:pt x="12540" y="20892"/>
                  </a:lnTo>
                  <a:lnTo>
                    <a:pt x="12771" y="20997"/>
                  </a:lnTo>
                  <a:lnTo>
                    <a:pt x="13073" y="21088"/>
                  </a:lnTo>
                  <a:lnTo>
                    <a:pt x="13428" y="21193"/>
                  </a:lnTo>
                  <a:lnTo>
                    <a:pt x="13873" y="21298"/>
                  </a:lnTo>
                  <a:lnTo>
                    <a:pt x="14317" y="21390"/>
                  </a:lnTo>
                  <a:lnTo>
                    <a:pt x="14778" y="21468"/>
                  </a:lnTo>
                  <a:lnTo>
                    <a:pt x="15294" y="21547"/>
                  </a:lnTo>
                  <a:lnTo>
                    <a:pt x="15809" y="21600"/>
                  </a:lnTo>
                  <a:lnTo>
                    <a:pt x="16359" y="21652"/>
                  </a:lnTo>
                  <a:lnTo>
                    <a:pt x="16875" y="21678"/>
                  </a:lnTo>
                  <a:lnTo>
                    <a:pt x="17407" y="21678"/>
                  </a:lnTo>
                  <a:lnTo>
                    <a:pt x="17958" y="21678"/>
                  </a:lnTo>
                  <a:lnTo>
                    <a:pt x="18473" y="21652"/>
                  </a:lnTo>
                  <a:lnTo>
                    <a:pt x="18953" y="21573"/>
                  </a:lnTo>
                  <a:lnTo>
                    <a:pt x="19397" y="21495"/>
                  </a:lnTo>
                  <a:lnTo>
                    <a:pt x="19841" y="21390"/>
                  </a:lnTo>
                  <a:lnTo>
                    <a:pt x="20214" y="21272"/>
                  </a:lnTo>
                  <a:lnTo>
                    <a:pt x="20551" y="21088"/>
                  </a:lnTo>
                  <a:lnTo>
                    <a:pt x="20480" y="20787"/>
                  </a:lnTo>
                  <a:lnTo>
                    <a:pt x="20409" y="20485"/>
                  </a:lnTo>
                  <a:lnTo>
                    <a:pt x="20356" y="20158"/>
                  </a:lnTo>
                  <a:lnTo>
                    <a:pt x="20356" y="19804"/>
                  </a:lnTo>
                  <a:lnTo>
                    <a:pt x="20321" y="19083"/>
                  </a:lnTo>
                  <a:lnTo>
                    <a:pt x="20356" y="18349"/>
                  </a:lnTo>
                  <a:lnTo>
                    <a:pt x="20409" y="17641"/>
                  </a:lnTo>
                  <a:lnTo>
                    <a:pt x="20480" y="17012"/>
                  </a:lnTo>
                  <a:lnTo>
                    <a:pt x="20551" y="16488"/>
                  </a:lnTo>
                  <a:lnTo>
                    <a:pt x="20551" y="16055"/>
                  </a:lnTo>
                  <a:lnTo>
                    <a:pt x="20551" y="15911"/>
                  </a:lnTo>
                  <a:lnTo>
                    <a:pt x="20445" y="15754"/>
                  </a:lnTo>
                  <a:lnTo>
                    <a:pt x="20356" y="15610"/>
                  </a:lnTo>
                  <a:lnTo>
                    <a:pt x="20178" y="15452"/>
                  </a:lnTo>
                  <a:lnTo>
                    <a:pt x="20001" y="15334"/>
                  </a:lnTo>
                  <a:lnTo>
                    <a:pt x="19770" y="15230"/>
                  </a:lnTo>
                  <a:lnTo>
                    <a:pt x="19521" y="15125"/>
                  </a:lnTo>
                  <a:lnTo>
                    <a:pt x="19290" y="15059"/>
                  </a:lnTo>
                  <a:lnTo>
                    <a:pt x="19024" y="15007"/>
                  </a:lnTo>
                  <a:lnTo>
                    <a:pt x="18740" y="14954"/>
                  </a:lnTo>
                  <a:lnTo>
                    <a:pt x="18509" y="14954"/>
                  </a:lnTo>
                  <a:lnTo>
                    <a:pt x="18225" y="14954"/>
                  </a:lnTo>
                  <a:lnTo>
                    <a:pt x="17994" y="15007"/>
                  </a:lnTo>
                  <a:lnTo>
                    <a:pt x="17763" y="15085"/>
                  </a:lnTo>
                  <a:lnTo>
                    <a:pt x="17550" y="15177"/>
                  </a:lnTo>
                  <a:lnTo>
                    <a:pt x="17372" y="15308"/>
                  </a:lnTo>
                  <a:lnTo>
                    <a:pt x="17176" y="15426"/>
                  </a:lnTo>
                  <a:lnTo>
                    <a:pt x="16928" y="15557"/>
                  </a:lnTo>
                  <a:lnTo>
                    <a:pt x="16661" y="15636"/>
                  </a:lnTo>
                  <a:lnTo>
                    <a:pt x="16359" y="15688"/>
                  </a:lnTo>
                  <a:lnTo>
                    <a:pt x="16022" y="15715"/>
                  </a:lnTo>
                  <a:lnTo>
                    <a:pt x="15667" y="15688"/>
                  </a:lnTo>
                  <a:lnTo>
                    <a:pt x="15294" y="15662"/>
                  </a:lnTo>
                  <a:lnTo>
                    <a:pt x="14956" y="15583"/>
                  </a:lnTo>
                  <a:lnTo>
                    <a:pt x="14619" y="15479"/>
                  </a:lnTo>
                  <a:lnTo>
                    <a:pt x="14281" y="15334"/>
                  </a:lnTo>
                  <a:lnTo>
                    <a:pt x="13961" y="15177"/>
                  </a:lnTo>
                  <a:lnTo>
                    <a:pt x="13695" y="14981"/>
                  </a:lnTo>
                  <a:lnTo>
                    <a:pt x="13588" y="14850"/>
                  </a:lnTo>
                  <a:lnTo>
                    <a:pt x="13482" y="14732"/>
                  </a:lnTo>
                  <a:lnTo>
                    <a:pt x="13393" y="14600"/>
                  </a:lnTo>
                  <a:lnTo>
                    <a:pt x="13322" y="14456"/>
                  </a:lnTo>
                  <a:lnTo>
                    <a:pt x="13251" y="14299"/>
                  </a:lnTo>
                  <a:lnTo>
                    <a:pt x="13215" y="14155"/>
                  </a:lnTo>
                  <a:lnTo>
                    <a:pt x="13180" y="13971"/>
                  </a:lnTo>
                  <a:lnTo>
                    <a:pt x="13180" y="13801"/>
                  </a:lnTo>
                  <a:lnTo>
                    <a:pt x="13180" y="13591"/>
                  </a:lnTo>
                  <a:lnTo>
                    <a:pt x="13215" y="13395"/>
                  </a:lnTo>
                  <a:lnTo>
                    <a:pt x="13251" y="13198"/>
                  </a:lnTo>
                  <a:lnTo>
                    <a:pt x="13322" y="13015"/>
                  </a:lnTo>
                  <a:lnTo>
                    <a:pt x="13393" y="12870"/>
                  </a:lnTo>
                  <a:lnTo>
                    <a:pt x="13482" y="12713"/>
                  </a:lnTo>
                  <a:lnTo>
                    <a:pt x="13588" y="12569"/>
                  </a:lnTo>
                  <a:lnTo>
                    <a:pt x="13730" y="12438"/>
                  </a:lnTo>
                  <a:lnTo>
                    <a:pt x="13997" y="12215"/>
                  </a:lnTo>
                  <a:lnTo>
                    <a:pt x="14334" y="12005"/>
                  </a:lnTo>
                  <a:lnTo>
                    <a:pt x="14690" y="11861"/>
                  </a:lnTo>
                  <a:lnTo>
                    <a:pt x="15063" y="11756"/>
                  </a:lnTo>
                  <a:lnTo>
                    <a:pt x="15436" y="11678"/>
                  </a:lnTo>
                  <a:lnTo>
                    <a:pt x="15809" y="11638"/>
                  </a:lnTo>
                  <a:lnTo>
                    <a:pt x="16182" y="11638"/>
                  </a:lnTo>
                  <a:lnTo>
                    <a:pt x="16555" y="11678"/>
                  </a:lnTo>
                  <a:lnTo>
                    <a:pt x="16910" y="11730"/>
                  </a:lnTo>
                  <a:lnTo>
                    <a:pt x="17248" y="11835"/>
                  </a:lnTo>
                  <a:lnTo>
                    <a:pt x="17514" y="11966"/>
                  </a:lnTo>
                  <a:lnTo>
                    <a:pt x="17763" y="12110"/>
                  </a:lnTo>
                  <a:lnTo>
                    <a:pt x="17887" y="12215"/>
                  </a:lnTo>
                  <a:lnTo>
                    <a:pt x="18065" y="12307"/>
                  </a:lnTo>
                  <a:lnTo>
                    <a:pt x="18260" y="12412"/>
                  </a:lnTo>
                  <a:lnTo>
                    <a:pt x="18438" y="12464"/>
                  </a:lnTo>
                  <a:lnTo>
                    <a:pt x="18669" y="12543"/>
                  </a:lnTo>
                  <a:lnTo>
                    <a:pt x="18882" y="12569"/>
                  </a:lnTo>
                  <a:lnTo>
                    <a:pt x="19113" y="12595"/>
                  </a:lnTo>
                  <a:lnTo>
                    <a:pt x="19361" y="12608"/>
                  </a:lnTo>
                  <a:lnTo>
                    <a:pt x="19592" y="12608"/>
                  </a:lnTo>
                  <a:lnTo>
                    <a:pt x="19841" y="12595"/>
                  </a:lnTo>
                  <a:lnTo>
                    <a:pt x="20072" y="12543"/>
                  </a:lnTo>
                  <a:lnTo>
                    <a:pt x="20321" y="12490"/>
                  </a:lnTo>
                  <a:lnTo>
                    <a:pt x="20551" y="12438"/>
                  </a:lnTo>
                  <a:lnTo>
                    <a:pt x="20800" y="12333"/>
                  </a:lnTo>
                  <a:lnTo>
                    <a:pt x="20996" y="12241"/>
                  </a:lnTo>
                  <a:lnTo>
                    <a:pt x="21244" y="12110"/>
                  </a:lnTo>
                  <a:lnTo>
                    <a:pt x="21298" y="12032"/>
                  </a:lnTo>
                  <a:lnTo>
                    <a:pt x="21404" y="11966"/>
                  </a:lnTo>
                  <a:lnTo>
                    <a:pt x="21475" y="11861"/>
                  </a:lnTo>
                  <a:lnTo>
                    <a:pt x="21511" y="11730"/>
                  </a:lnTo>
                  <a:lnTo>
                    <a:pt x="21617" y="11481"/>
                  </a:lnTo>
                  <a:lnTo>
                    <a:pt x="21653" y="11180"/>
                  </a:lnTo>
                  <a:lnTo>
                    <a:pt x="21653" y="10826"/>
                  </a:lnTo>
                  <a:lnTo>
                    <a:pt x="21653" y="10472"/>
                  </a:lnTo>
                  <a:lnTo>
                    <a:pt x="21582" y="10092"/>
                  </a:lnTo>
                  <a:lnTo>
                    <a:pt x="21511" y="9725"/>
                  </a:lnTo>
                  <a:lnTo>
                    <a:pt x="21298" y="8912"/>
                  </a:lnTo>
                  <a:lnTo>
                    <a:pt x="21067" y="8191"/>
                  </a:lnTo>
                  <a:lnTo>
                    <a:pt x="20800" y="7536"/>
                  </a:lnTo>
                  <a:lnTo>
                    <a:pt x="20551" y="7025"/>
                  </a:lnTo>
                  <a:lnTo>
                    <a:pt x="20001" y="7103"/>
                  </a:lnTo>
                  <a:lnTo>
                    <a:pt x="19432" y="7156"/>
                  </a:lnTo>
                  <a:lnTo>
                    <a:pt x="18846" y="7208"/>
                  </a:lnTo>
                  <a:lnTo>
                    <a:pt x="18225" y="7208"/>
                  </a:lnTo>
                  <a:lnTo>
                    <a:pt x="17656" y="7208"/>
                  </a:lnTo>
                  <a:lnTo>
                    <a:pt x="17070" y="7182"/>
                  </a:lnTo>
                  <a:lnTo>
                    <a:pt x="16484" y="7156"/>
                  </a:lnTo>
                  <a:lnTo>
                    <a:pt x="15986" y="7103"/>
                  </a:lnTo>
                  <a:lnTo>
                    <a:pt x="14992" y="6999"/>
                  </a:lnTo>
                  <a:lnTo>
                    <a:pt x="14210" y="6907"/>
                  </a:lnTo>
                  <a:lnTo>
                    <a:pt x="13695" y="6828"/>
                  </a:lnTo>
                  <a:lnTo>
                    <a:pt x="13517" y="6802"/>
                  </a:lnTo>
                  <a:lnTo>
                    <a:pt x="13073" y="6645"/>
                  </a:lnTo>
                  <a:lnTo>
                    <a:pt x="12700" y="6474"/>
                  </a:lnTo>
                  <a:lnTo>
                    <a:pt x="12363" y="6304"/>
                  </a:lnTo>
                  <a:lnTo>
                    <a:pt x="12132" y="6094"/>
                  </a:lnTo>
                  <a:lnTo>
                    <a:pt x="11919" y="5871"/>
                  </a:lnTo>
                  <a:lnTo>
                    <a:pt x="11776" y="5649"/>
                  </a:lnTo>
                  <a:lnTo>
                    <a:pt x="11688" y="5413"/>
                  </a:lnTo>
                  <a:lnTo>
                    <a:pt x="11617" y="5190"/>
                  </a:lnTo>
                  <a:lnTo>
                    <a:pt x="11617" y="4941"/>
                  </a:lnTo>
                  <a:lnTo>
                    <a:pt x="11652" y="4718"/>
                  </a:lnTo>
                  <a:lnTo>
                    <a:pt x="11723" y="4482"/>
                  </a:lnTo>
                  <a:lnTo>
                    <a:pt x="11812" y="4285"/>
                  </a:lnTo>
                  <a:lnTo>
                    <a:pt x="11919" y="4089"/>
                  </a:lnTo>
                  <a:lnTo>
                    <a:pt x="12096" y="3905"/>
                  </a:lnTo>
                  <a:lnTo>
                    <a:pt x="12292" y="3735"/>
                  </a:lnTo>
                  <a:lnTo>
                    <a:pt x="12505" y="3604"/>
                  </a:lnTo>
                  <a:lnTo>
                    <a:pt x="12700" y="3460"/>
                  </a:lnTo>
                  <a:lnTo>
                    <a:pt x="12878" y="3250"/>
                  </a:lnTo>
                  <a:lnTo>
                    <a:pt x="13038" y="3027"/>
                  </a:lnTo>
                  <a:lnTo>
                    <a:pt x="13180" y="2752"/>
                  </a:lnTo>
                  <a:lnTo>
                    <a:pt x="13286" y="2477"/>
                  </a:lnTo>
                  <a:lnTo>
                    <a:pt x="13322" y="2175"/>
                  </a:lnTo>
                  <a:lnTo>
                    <a:pt x="13357" y="1874"/>
                  </a:lnTo>
                  <a:lnTo>
                    <a:pt x="13286" y="1572"/>
                  </a:lnTo>
                  <a:lnTo>
                    <a:pt x="13180" y="1271"/>
                  </a:lnTo>
                  <a:lnTo>
                    <a:pt x="13038" y="983"/>
                  </a:lnTo>
                  <a:lnTo>
                    <a:pt x="12949" y="865"/>
                  </a:lnTo>
                  <a:lnTo>
                    <a:pt x="12807" y="733"/>
                  </a:lnTo>
                  <a:lnTo>
                    <a:pt x="12665" y="616"/>
                  </a:lnTo>
                  <a:lnTo>
                    <a:pt x="12505" y="511"/>
                  </a:lnTo>
                  <a:lnTo>
                    <a:pt x="12327" y="406"/>
                  </a:lnTo>
                  <a:lnTo>
                    <a:pt x="12132" y="314"/>
                  </a:lnTo>
                  <a:lnTo>
                    <a:pt x="11883" y="235"/>
                  </a:lnTo>
                  <a:lnTo>
                    <a:pt x="11652" y="183"/>
                  </a:lnTo>
                  <a:lnTo>
                    <a:pt x="11368" y="104"/>
                  </a:lnTo>
                  <a:lnTo>
                    <a:pt x="11101" y="78"/>
                  </a:lnTo>
                  <a:lnTo>
                    <a:pt x="10800" y="52"/>
                  </a:lnTo>
                  <a:lnTo>
                    <a:pt x="10444" y="52"/>
                  </a:lnTo>
                  <a:lnTo>
                    <a:pt x="10142" y="52"/>
                  </a:lnTo>
                  <a:lnTo>
                    <a:pt x="9840" y="78"/>
                  </a:lnTo>
                  <a:lnTo>
                    <a:pt x="9574" y="104"/>
                  </a:lnTo>
                  <a:lnTo>
                    <a:pt x="9325" y="157"/>
                  </a:lnTo>
                  <a:lnTo>
                    <a:pt x="9094" y="209"/>
                  </a:lnTo>
                  <a:lnTo>
                    <a:pt x="8846" y="262"/>
                  </a:lnTo>
                  <a:lnTo>
                    <a:pt x="8650" y="340"/>
                  </a:lnTo>
                  <a:lnTo>
                    <a:pt x="8437" y="432"/>
                  </a:lnTo>
                  <a:lnTo>
                    <a:pt x="8277" y="511"/>
                  </a:lnTo>
                  <a:lnTo>
                    <a:pt x="8100" y="616"/>
                  </a:lnTo>
                  <a:lnTo>
                    <a:pt x="7957" y="707"/>
                  </a:lnTo>
                  <a:lnTo>
                    <a:pt x="7833" y="838"/>
                  </a:lnTo>
                  <a:lnTo>
                    <a:pt x="7620" y="1061"/>
                  </a:lnTo>
                  <a:lnTo>
                    <a:pt x="7442" y="1336"/>
                  </a:lnTo>
                  <a:lnTo>
                    <a:pt x="7353" y="1599"/>
                  </a:lnTo>
                  <a:lnTo>
                    <a:pt x="7318" y="1900"/>
                  </a:lnTo>
                  <a:lnTo>
                    <a:pt x="7318" y="2175"/>
                  </a:lnTo>
                  <a:lnTo>
                    <a:pt x="7353" y="2450"/>
                  </a:lnTo>
                  <a:lnTo>
                    <a:pt x="7442" y="2726"/>
                  </a:lnTo>
                  <a:lnTo>
                    <a:pt x="7620" y="2975"/>
                  </a:lnTo>
                  <a:lnTo>
                    <a:pt x="7833" y="3198"/>
                  </a:lnTo>
                  <a:lnTo>
                    <a:pt x="8064" y="3433"/>
                  </a:lnTo>
                  <a:lnTo>
                    <a:pt x="8295" y="3630"/>
                  </a:lnTo>
                  <a:lnTo>
                    <a:pt x="8508" y="3853"/>
                  </a:lnTo>
                  <a:lnTo>
                    <a:pt x="8686" y="4089"/>
                  </a:lnTo>
                  <a:lnTo>
                    <a:pt x="8775" y="4312"/>
                  </a:lnTo>
                  <a:lnTo>
                    <a:pt x="8846" y="4561"/>
                  </a:lnTo>
                  <a:lnTo>
                    <a:pt x="8846" y="4810"/>
                  </a:lnTo>
                  <a:lnTo>
                    <a:pt x="8810" y="5059"/>
                  </a:lnTo>
                  <a:lnTo>
                    <a:pt x="8721" y="5295"/>
                  </a:lnTo>
                  <a:lnTo>
                    <a:pt x="8579" y="5544"/>
                  </a:lnTo>
                  <a:lnTo>
                    <a:pt x="8366" y="5766"/>
                  </a:lnTo>
                  <a:lnTo>
                    <a:pt x="8135" y="5976"/>
                  </a:lnTo>
                  <a:lnTo>
                    <a:pt x="7833" y="6199"/>
                  </a:lnTo>
                  <a:lnTo>
                    <a:pt x="7478" y="6369"/>
                  </a:lnTo>
                  <a:lnTo>
                    <a:pt x="7069" y="6527"/>
                  </a:lnTo>
                  <a:lnTo>
                    <a:pt x="6590" y="6671"/>
                  </a:lnTo>
                  <a:lnTo>
                    <a:pt x="6092" y="6802"/>
                  </a:lnTo>
                  <a:lnTo>
                    <a:pt x="5684" y="6802"/>
                  </a:lnTo>
                  <a:lnTo>
                    <a:pt x="5133" y="6802"/>
                  </a:lnTo>
                  <a:lnTo>
                    <a:pt x="4547" y="6802"/>
                  </a:lnTo>
                  <a:lnTo>
                    <a:pt x="3872" y="6802"/>
                  </a:lnTo>
                  <a:lnTo>
                    <a:pt x="3144" y="6802"/>
                  </a:lnTo>
                  <a:lnTo>
                    <a:pt x="2362" y="6802"/>
                  </a:lnTo>
                  <a:lnTo>
                    <a:pt x="1545" y="6802"/>
                  </a:lnTo>
                  <a:lnTo>
                    <a:pt x="692" y="6802"/>
                  </a:lnTo>
                  <a:lnTo>
                    <a:pt x="586" y="7234"/>
                  </a:lnTo>
                  <a:lnTo>
                    <a:pt x="461" y="7837"/>
                  </a:lnTo>
                  <a:lnTo>
                    <a:pt x="355" y="8493"/>
                  </a:lnTo>
                  <a:lnTo>
                    <a:pt x="248" y="9187"/>
                  </a:lnTo>
                  <a:lnTo>
                    <a:pt x="142" y="9869"/>
                  </a:lnTo>
                  <a:lnTo>
                    <a:pt x="106" y="10498"/>
                  </a:lnTo>
                  <a:lnTo>
                    <a:pt x="106" y="10983"/>
                  </a:lnTo>
                  <a:lnTo>
                    <a:pt x="106" y="11311"/>
                  </a:lnTo>
                  <a:lnTo>
                    <a:pt x="213" y="11481"/>
                  </a:lnTo>
                  <a:lnTo>
                    <a:pt x="319" y="11651"/>
                  </a:lnTo>
                  <a:lnTo>
                    <a:pt x="497" y="11783"/>
                  </a:lnTo>
                  <a:lnTo>
                    <a:pt x="692" y="11914"/>
                  </a:lnTo>
                  <a:lnTo>
                    <a:pt x="941" y="12032"/>
                  </a:lnTo>
                  <a:lnTo>
                    <a:pt x="1207" y="12110"/>
                  </a:lnTo>
                  <a:lnTo>
                    <a:pt x="1509" y="12189"/>
                  </a:lnTo>
                  <a:lnTo>
                    <a:pt x="1794" y="12241"/>
                  </a:lnTo>
                  <a:lnTo>
                    <a:pt x="2131" y="12267"/>
                  </a:lnTo>
                  <a:lnTo>
                    <a:pt x="2433" y="12281"/>
                  </a:lnTo>
                  <a:lnTo>
                    <a:pt x="2735" y="12267"/>
                  </a:lnTo>
                  <a:lnTo>
                    <a:pt x="3055" y="12241"/>
                  </a:lnTo>
                  <a:lnTo>
                    <a:pt x="3357" y="12189"/>
                  </a:lnTo>
                  <a:lnTo>
                    <a:pt x="3623" y="12084"/>
                  </a:lnTo>
                  <a:lnTo>
                    <a:pt x="3872" y="11979"/>
                  </a:lnTo>
                  <a:lnTo>
                    <a:pt x="4103" y="11861"/>
                  </a:lnTo>
                  <a:lnTo>
                    <a:pt x="4316" y="11704"/>
                  </a:lnTo>
                  <a:lnTo>
                    <a:pt x="4582" y="11612"/>
                  </a:lnTo>
                  <a:lnTo>
                    <a:pt x="4849" y="11533"/>
                  </a:lnTo>
                  <a:lnTo>
                    <a:pt x="5169" y="11507"/>
                  </a:lnTo>
                  <a:lnTo>
                    <a:pt x="5506" y="11481"/>
                  </a:lnTo>
                  <a:lnTo>
                    <a:pt x="5808" y="11507"/>
                  </a:lnTo>
                  <a:lnTo>
                    <a:pt x="6146" y="11560"/>
                  </a:lnTo>
                  <a:lnTo>
                    <a:pt x="6501" y="11651"/>
                  </a:lnTo>
                  <a:lnTo>
                    <a:pt x="6803" y="11783"/>
                  </a:lnTo>
                  <a:lnTo>
                    <a:pt x="7105" y="11940"/>
                  </a:lnTo>
                  <a:lnTo>
                    <a:pt x="7353" y="12110"/>
                  </a:lnTo>
                  <a:lnTo>
                    <a:pt x="7584" y="12333"/>
                  </a:lnTo>
                  <a:lnTo>
                    <a:pt x="7798" y="12595"/>
                  </a:lnTo>
                  <a:lnTo>
                    <a:pt x="7922" y="12870"/>
                  </a:lnTo>
                  <a:lnTo>
                    <a:pt x="8028" y="13198"/>
                  </a:lnTo>
                  <a:lnTo>
                    <a:pt x="8064" y="13526"/>
                  </a:lnTo>
                  <a:lnTo>
                    <a:pt x="8028" y="13775"/>
                  </a:lnTo>
                  <a:lnTo>
                    <a:pt x="7922" y="13998"/>
                  </a:lnTo>
                  <a:lnTo>
                    <a:pt x="7798" y="14220"/>
                  </a:lnTo>
                  <a:lnTo>
                    <a:pt x="7584" y="14404"/>
                  </a:lnTo>
                  <a:lnTo>
                    <a:pt x="7353" y="14574"/>
                  </a:lnTo>
                  <a:lnTo>
                    <a:pt x="7105" y="14732"/>
                  </a:lnTo>
                  <a:lnTo>
                    <a:pt x="6803" y="14850"/>
                  </a:lnTo>
                  <a:lnTo>
                    <a:pt x="6501" y="14954"/>
                  </a:lnTo>
                  <a:lnTo>
                    <a:pt x="6146" y="15033"/>
                  </a:lnTo>
                  <a:lnTo>
                    <a:pt x="5808" y="15085"/>
                  </a:lnTo>
                  <a:lnTo>
                    <a:pt x="5506" y="15085"/>
                  </a:lnTo>
                  <a:lnTo>
                    <a:pt x="5169" y="15059"/>
                  </a:lnTo>
                  <a:lnTo>
                    <a:pt x="4849" y="15007"/>
                  </a:lnTo>
                  <a:lnTo>
                    <a:pt x="4582" y="14902"/>
                  </a:lnTo>
                  <a:lnTo>
                    <a:pt x="4316" y="14784"/>
                  </a:lnTo>
                  <a:lnTo>
                    <a:pt x="4103" y="14600"/>
                  </a:lnTo>
                  <a:lnTo>
                    <a:pt x="3907" y="14430"/>
                  </a:lnTo>
                  <a:lnTo>
                    <a:pt x="3659" y="14299"/>
                  </a:lnTo>
                  <a:lnTo>
                    <a:pt x="3428" y="14194"/>
                  </a:lnTo>
                  <a:lnTo>
                    <a:pt x="3179" y="14129"/>
                  </a:lnTo>
                  <a:lnTo>
                    <a:pt x="2913" y="14102"/>
                  </a:lnTo>
                  <a:lnTo>
                    <a:pt x="2646" y="14102"/>
                  </a:lnTo>
                  <a:lnTo>
                    <a:pt x="2362" y="14129"/>
                  </a:lnTo>
                  <a:lnTo>
                    <a:pt x="2096" y="14168"/>
                  </a:lnTo>
                  <a:lnTo>
                    <a:pt x="1811" y="14273"/>
                  </a:lnTo>
                  <a:lnTo>
                    <a:pt x="1545" y="14378"/>
                  </a:lnTo>
                  <a:lnTo>
                    <a:pt x="1314" y="14496"/>
                  </a:lnTo>
                  <a:lnTo>
                    <a:pt x="1065" y="14653"/>
                  </a:lnTo>
                  <a:lnTo>
                    <a:pt x="870" y="14797"/>
                  </a:lnTo>
                  <a:lnTo>
                    <a:pt x="657" y="14981"/>
                  </a:lnTo>
                  <a:lnTo>
                    <a:pt x="497" y="15177"/>
                  </a:lnTo>
                  <a:lnTo>
                    <a:pt x="390" y="15413"/>
                  </a:lnTo>
                  <a:lnTo>
                    <a:pt x="284" y="15636"/>
                  </a:lnTo>
                  <a:lnTo>
                    <a:pt x="248" y="15911"/>
                  </a:lnTo>
                  <a:lnTo>
                    <a:pt x="284" y="16239"/>
                  </a:lnTo>
                  <a:lnTo>
                    <a:pt x="319" y="16566"/>
                  </a:lnTo>
                  <a:lnTo>
                    <a:pt x="497" y="17340"/>
                  </a:lnTo>
                  <a:lnTo>
                    <a:pt x="692" y="18152"/>
                  </a:lnTo>
                  <a:lnTo>
                    <a:pt x="799" y="18559"/>
                  </a:lnTo>
                  <a:lnTo>
                    <a:pt x="905" y="18978"/>
                  </a:lnTo>
                  <a:lnTo>
                    <a:pt x="959" y="19384"/>
                  </a:lnTo>
                  <a:lnTo>
                    <a:pt x="994" y="19791"/>
                  </a:lnTo>
                  <a:lnTo>
                    <a:pt x="994" y="20132"/>
                  </a:lnTo>
                  <a:lnTo>
                    <a:pt x="959" y="20485"/>
                  </a:lnTo>
                  <a:lnTo>
                    <a:pt x="941" y="20669"/>
                  </a:lnTo>
                  <a:lnTo>
                    <a:pt x="870" y="20813"/>
                  </a:lnTo>
                  <a:lnTo>
                    <a:pt x="799" y="20970"/>
                  </a:lnTo>
                  <a:lnTo>
                    <a:pt x="692" y="21088"/>
                  </a:lnTo>
                  <a:lnTo>
                    <a:pt x="1474" y="20997"/>
                  </a:lnTo>
                  <a:lnTo>
                    <a:pt x="2291" y="20866"/>
                  </a:lnTo>
                  <a:lnTo>
                    <a:pt x="3108" y="20787"/>
                  </a:lnTo>
                  <a:lnTo>
                    <a:pt x="3907" y="20721"/>
                  </a:lnTo>
                  <a:lnTo>
                    <a:pt x="4653" y="20695"/>
                  </a:lnTo>
                  <a:lnTo>
                    <a:pt x="5364" y="20695"/>
                  </a:lnTo>
                  <a:lnTo>
                    <a:pt x="5701" y="20721"/>
                  </a:lnTo>
                  <a:lnTo>
                    <a:pt x="6057" y="20761"/>
                  </a:lnTo>
                  <a:lnTo>
                    <a:pt x="6323" y="20813"/>
                  </a:lnTo>
                  <a:lnTo>
                    <a:pt x="6625" y="20892"/>
                  </a:lnTo>
                  <a:close/>
                </a:path>
              </a:pathLst>
            </a:custGeom>
            <a:solidFill>
              <a:srgbClr val="FFBE7D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688" name="Puzzle2"/>
            <p:cNvSpPr>
              <a:spLocks noEditPoints="1" noChangeArrowheads="1"/>
            </p:cNvSpPr>
            <p:nvPr/>
          </p:nvSpPr>
          <p:spPr bwMode="auto">
            <a:xfrm>
              <a:off x="2880" y="1736"/>
              <a:ext cx="1778" cy="1379"/>
            </a:xfrm>
            <a:custGeom>
              <a:avLst/>
              <a:gdLst>
                <a:gd name="T0" fmla="*/ 11 w 21600"/>
                <a:gd name="T1" fmla="*/ 13386 h 21600"/>
                <a:gd name="T2" fmla="*/ 4202 w 21600"/>
                <a:gd name="T3" fmla="*/ 21161 h 21600"/>
                <a:gd name="T4" fmla="*/ 10400 w 21600"/>
                <a:gd name="T5" fmla="*/ 13909 h 21600"/>
                <a:gd name="T6" fmla="*/ 16821 w 21600"/>
                <a:gd name="T7" fmla="*/ 21190 h 21600"/>
                <a:gd name="T8" fmla="*/ 21600 w 21600"/>
                <a:gd name="T9" fmla="*/ 15083 h 21600"/>
                <a:gd name="T10" fmla="*/ 16889 w 21600"/>
                <a:gd name="T11" fmla="*/ 5739 h 21600"/>
                <a:gd name="T12" fmla="*/ 10800 w 21600"/>
                <a:gd name="T13" fmla="*/ 28 h 21600"/>
                <a:gd name="T14" fmla="*/ 4202 w 21600"/>
                <a:gd name="T15" fmla="*/ 5894 h 21600"/>
                <a:gd name="T16" fmla="*/ 5388 w 21600"/>
                <a:gd name="T17" fmla="*/ 6742 h 21600"/>
                <a:gd name="T18" fmla="*/ 16177 w 21600"/>
                <a:gd name="T19" fmla="*/ 2044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4247" y="12354"/>
                  </a:moveTo>
                  <a:lnTo>
                    <a:pt x="4134" y="12468"/>
                  </a:lnTo>
                  <a:lnTo>
                    <a:pt x="4010" y="12581"/>
                  </a:lnTo>
                  <a:lnTo>
                    <a:pt x="3897" y="12637"/>
                  </a:lnTo>
                  <a:lnTo>
                    <a:pt x="3773" y="12694"/>
                  </a:lnTo>
                  <a:lnTo>
                    <a:pt x="3637" y="12694"/>
                  </a:lnTo>
                  <a:lnTo>
                    <a:pt x="3524" y="12694"/>
                  </a:lnTo>
                  <a:lnTo>
                    <a:pt x="3400" y="12665"/>
                  </a:lnTo>
                  <a:lnTo>
                    <a:pt x="3287" y="12609"/>
                  </a:lnTo>
                  <a:lnTo>
                    <a:pt x="3027" y="12496"/>
                  </a:lnTo>
                  <a:lnTo>
                    <a:pt x="2790" y="12340"/>
                  </a:lnTo>
                  <a:lnTo>
                    <a:pt x="2530" y="12142"/>
                  </a:lnTo>
                  <a:lnTo>
                    <a:pt x="2293" y="11987"/>
                  </a:lnTo>
                  <a:lnTo>
                    <a:pt x="2033" y="11817"/>
                  </a:lnTo>
                  <a:lnTo>
                    <a:pt x="1773" y="11676"/>
                  </a:lnTo>
                  <a:lnTo>
                    <a:pt x="1638" y="11662"/>
                  </a:lnTo>
                  <a:lnTo>
                    <a:pt x="1513" y="11634"/>
                  </a:lnTo>
                  <a:lnTo>
                    <a:pt x="1378" y="11634"/>
                  </a:lnTo>
                  <a:lnTo>
                    <a:pt x="1253" y="11634"/>
                  </a:lnTo>
                  <a:lnTo>
                    <a:pt x="1118" y="11662"/>
                  </a:lnTo>
                  <a:lnTo>
                    <a:pt x="971" y="11732"/>
                  </a:lnTo>
                  <a:lnTo>
                    <a:pt x="835" y="11817"/>
                  </a:lnTo>
                  <a:lnTo>
                    <a:pt x="711" y="11959"/>
                  </a:lnTo>
                  <a:lnTo>
                    <a:pt x="553" y="12086"/>
                  </a:lnTo>
                  <a:lnTo>
                    <a:pt x="429" y="12284"/>
                  </a:lnTo>
                  <a:lnTo>
                    <a:pt x="271" y="12524"/>
                  </a:lnTo>
                  <a:lnTo>
                    <a:pt x="146" y="12793"/>
                  </a:lnTo>
                  <a:lnTo>
                    <a:pt x="79" y="12962"/>
                  </a:lnTo>
                  <a:lnTo>
                    <a:pt x="33" y="13146"/>
                  </a:lnTo>
                  <a:lnTo>
                    <a:pt x="11" y="13386"/>
                  </a:lnTo>
                  <a:lnTo>
                    <a:pt x="11" y="13641"/>
                  </a:lnTo>
                  <a:lnTo>
                    <a:pt x="33" y="13881"/>
                  </a:lnTo>
                  <a:lnTo>
                    <a:pt x="101" y="14150"/>
                  </a:lnTo>
                  <a:lnTo>
                    <a:pt x="192" y="14404"/>
                  </a:lnTo>
                  <a:lnTo>
                    <a:pt x="293" y="14645"/>
                  </a:lnTo>
                  <a:lnTo>
                    <a:pt x="451" y="14857"/>
                  </a:lnTo>
                  <a:lnTo>
                    <a:pt x="621" y="15054"/>
                  </a:lnTo>
                  <a:lnTo>
                    <a:pt x="734" y="15125"/>
                  </a:lnTo>
                  <a:lnTo>
                    <a:pt x="835" y="15210"/>
                  </a:lnTo>
                  <a:lnTo>
                    <a:pt x="948" y="15267"/>
                  </a:lnTo>
                  <a:lnTo>
                    <a:pt x="1084" y="15323"/>
                  </a:lnTo>
                  <a:lnTo>
                    <a:pt x="1208" y="15351"/>
                  </a:lnTo>
                  <a:lnTo>
                    <a:pt x="1355" y="15380"/>
                  </a:lnTo>
                  <a:lnTo>
                    <a:pt x="1513" y="15380"/>
                  </a:lnTo>
                  <a:lnTo>
                    <a:pt x="1683" y="15380"/>
                  </a:lnTo>
                  <a:lnTo>
                    <a:pt x="1864" y="15351"/>
                  </a:lnTo>
                  <a:lnTo>
                    <a:pt x="2033" y="15323"/>
                  </a:lnTo>
                  <a:lnTo>
                    <a:pt x="2225" y="15238"/>
                  </a:lnTo>
                  <a:lnTo>
                    <a:pt x="2428" y="15153"/>
                  </a:lnTo>
                  <a:lnTo>
                    <a:pt x="2745" y="15026"/>
                  </a:lnTo>
                  <a:lnTo>
                    <a:pt x="3005" y="14913"/>
                  </a:lnTo>
                  <a:lnTo>
                    <a:pt x="3264" y="14828"/>
                  </a:lnTo>
                  <a:lnTo>
                    <a:pt x="3513" y="14800"/>
                  </a:lnTo>
                  <a:lnTo>
                    <a:pt x="3615" y="14828"/>
                  </a:lnTo>
                  <a:lnTo>
                    <a:pt x="3728" y="14857"/>
                  </a:lnTo>
                  <a:lnTo>
                    <a:pt x="3807" y="14913"/>
                  </a:lnTo>
                  <a:lnTo>
                    <a:pt x="3920" y="14998"/>
                  </a:lnTo>
                  <a:lnTo>
                    <a:pt x="4010" y="15097"/>
                  </a:lnTo>
                  <a:lnTo>
                    <a:pt x="4089" y="15238"/>
                  </a:lnTo>
                  <a:lnTo>
                    <a:pt x="4179" y="15408"/>
                  </a:lnTo>
                  <a:lnTo>
                    <a:pt x="4247" y="15620"/>
                  </a:lnTo>
                  <a:lnTo>
                    <a:pt x="4326" y="15860"/>
                  </a:lnTo>
                  <a:lnTo>
                    <a:pt x="4394" y="16129"/>
                  </a:lnTo>
                  <a:lnTo>
                    <a:pt x="4439" y="16440"/>
                  </a:lnTo>
                  <a:lnTo>
                    <a:pt x="4507" y="16737"/>
                  </a:lnTo>
                  <a:lnTo>
                    <a:pt x="4552" y="17090"/>
                  </a:lnTo>
                  <a:lnTo>
                    <a:pt x="4575" y="17443"/>
                  </a:lnTo>
                  <a:lnTo>
                    <a:pt x="4586" y="17825"/>
                  </a:lnTo>
                  <a:lnTo>
                    <a:pt x="4586" y="18193"/>
                  </a:lnTo>
                  <a:lnTo>
                    <a:pt x="4586" y="18574"/>
                  </a:lnTo>
                  <a:lnTo>
                    <a:pt x="4586" y="18984"/>
                  </a:lnTo>
                  <a:lnTo>
                    <a:pt x="4552" y="19366"/>
                  </a:lnTo>
                  <a:lnTo>
                    <a:pt x="4507" y="19748"/>
                  </a:lnTo>
                  <a:lnTo>
                    <a:pt x="4462" y="20129"/>
                  </a:lnTo>
                  <a:lnTo>
                    <a:pt x="4371" y="20483"/>
                  </a:lnTo>
                  <a:lnTo>
                    <a:pt x="4292" y="20836"/>
                  </a:lnTo>
                  <a:lnTo>
                    <a:pt x="4202" y="21161"/>
                  </a:lnTo>
                  <a:lnTo>
                    <a:pt x="4744" y="21161"/>
                  </a:lnTo>
                  <a:lnTo>
                    <a:pt x="5264" y="21161"/>
                  </a:lnTo>
                  <a:lnTo>
                    <a:pt x="5784" y="21161"/>
                  </a:lnTo>
                  <a:lnTo>
                    <a:pt x="6235" y="21161"/>
                  </a:lnTo>
                  <a:lnTo>
                    <a:pt x="6676" y="21161"/>
                  </a:lnTo>
                  <a:lnTo>
                    <a:pt x="7060" y="21161"/>
                  </a:lnTo>
                  <a:lnTo>
                    <a:pt x="7410" y="21161"/>
                  </a:lnTo>
                  <a:lnTo>
                    <a:pt x="7670" y="21161"/>
                  </a:lnTo>
                  <a:lnTo>
                    <a:pt x="8020" y="21020"/>
                  </a:lnTo>
                  <a:lnTo>
                    <a:pt x="8303" y="20893"/>
                  </a:lnTo>
                  <a:lnTo>
                    <a:pt x="8563" y="20695"/>
                  </a:lnTo>
                  <a:lnTo>
                    <a:pt x="8800" y="20511"/>
                  </a:lnTo>
                  <a:lnTo>
                    <a:pt x="8969" y="20285"/>
                  </a:lnTo>
                  <a:lnTo>
                    <a:pt x="9150" y="20045"/>
                  </a:lnTo>
                  <a:lnTo>
                    <a:pt x="9252" y="19804"/>
                  </a:lnTo>
                  <a:lnTo>
                    <a:pt x="9342" y="19550"/>
                  </a:lnTo>
                  <a:lnTo>
                    <a:pt x="9410" y="19281"/>
                  </a:lnTo>
                  <a:lnTo>
                    <a:pt x="9433" y="19013"/>
                  </a:lnTo>
                  <a:lnTo>
                    <a:pt x="9433" y="18744"/>
                  </a:lnTo>
                  <a:lnTo>
                    <a:pt x="9387" y="18504"/>
                  </a:lnTo>
                  <a:lnTo>
                    <a:pt x="9320" y="18221"/>
                  </a:lnTo>
                  <a:lnTo>
                    <a:pt x="9207" y="17981"/>
                  </a:lnTo>
                  <a:lnTo>
                    <a:pt x="9105" y="17740"/>
                  </a:lnTo>
                  <a:lnTo>
                    <a:pt x="8924" y="17514"/>
                  </a:lnTo>
                  <a:lnTo>
                    <a:pt x="8777" y="17274"/>
                  </a:lnTo>
                  <a:lnTo>
                    <a:pt x="8642" y="17034"/>
                  </a:lnTo>
                  <a:lnTo>
                    <a:pt x="8563" y="16765"/>
                  </a:lnTo>
                  <a:lnTo>
                    <a:pt x="8472" y="16468"/>
                  </a:lnTo>
                  <a:lnTo>
                    <a:pt x="8450" y="16157"/>
                  </a:lnTo>
                  <a:lnTo>
                    <a:pt x="8450" y="15860"/>
                  </a:lnTo>
                  <a:lnTo>
                    <a:pt x="8472" y="15563"/>
                  </a:lnTo>
                  <a:lnTo>
                    <a:pt x="8540" y="15267"/>
                  </a:lnTo>
                  <a:lnTo>
                    <a:pt x="8642" y="14998"/>
                  </a:lnTo>
                  <a:lnTo>
                    <a:pt x="8777" y="14729"/>
                  </a:lnTo>
                  <a:lnTo>
                    <a:pt x="8868" y="14616"/>
                  </a:lnTo>
                  <a:lnTo>
                    <a:pt x="8969" y="14475"/>
                  </a:lnTo>
                  <a:lnTo>
                    <a:pt x="9060" y="14376"/>
                  </a:lnTo>
                  <a:lnTo>
                    <a:pt x="9184" y="14291"/>
                  </a:lnTo>
                  <a:lnTo>
                    <a:pt x="9297" y="14206"/>
                  </a:lnTo>
                  <a:lnTo>
                    <a:pt x="9433" y="14121"/>
                  </a:lnTo>
                  <a:lnTo>
                    <a:pt x="9579" y="14051"/>
                  </a:lnTo>
                  <a:lnTo>
                    <a:pt x="9726" y="13994"/>
                  </a:lnTo>
                  <a:lnTo>
                    <a:pt x="9884" y="13938"/>
                  </a:lnTo>
                  <a:lnTo>
                    <a:pt x="10054" y="13909"/>
                  </a:lnTo>
                  <a:lnTo>
                    <a:pt x="10257" y="13881"/>
                  </a:lnTo>
                  <a:lnTo>
                    <a:pt x="10449" y="13881"/>
                  </a:lnTo>
                  <a:lnTo>
                    <a:pt x="10664" y="13881"/>
                  </a:lnTo>
                  <a:lnTo>
                    <a:pt x="10856" y="13909"/>
                  </a:lnTo>
                  <a:lnTo>
                    <a:pt x="11037" y="13966"/>
                  </a:lnTo>
                  <a:lnTo>
                    <a:pt x="11206" y="14023"/>
                  </a:lnTo>
                  <a:lnTo>
                    <a:pt x="11353" y="14093"/>
                  </a:lnTo>
                  <a:lnTo>
                    <a:pt x="11511" y="14178"/>
                  </a:lnTo>
                  <a:lnTo>
                    <a:pt x="11635" y="14263"/>
                  </a:lnTo>
                  <a:lnTo>
                    <a:pt x="11748" y="14376"/>
                  </a:lnTo>
                  <a:lnTo>
                    <a:pt x="11861" y="14475"/>
                  </a:lnTo>
                  <a:lnTo>
                    <a:pt x="11941" y="14616"/>
                  </a:lnTo>
                  <a:lnTo>
                    <a:pt x="12031" y="14758"/>
                  </a:lnTo>
                  <a:lnTo>
                    <a:pt x="12099" y="14885"/>
                  </a:lnTo>
                  <a:lnTo>
                    <a:pt x="12200" y="15210"/>
                  </a:lnTo>
                  <a:lnTo>
                    <a:pt x="12268" y="15507"/>
                  </a:lnTo>
                  <a:lnTo>
                    <a:pt x="12291" y="15832"/>
                  </a:lnTo>
                  <a:lnTo>
                    <a:pt x="12291" y="16157"/>
                  </a:lnTo>
                  <a:lnTo>
                    <a:pt x="12246" y="16482"/>
                  </a:lnTo>
                  <a:lnTo>
                    <a:pt x="12178" y="16807"/>
                  </a:lnTo>
                  <a:lnTo>
                    <a:pt x="12099" y="17090"/>
                  </a:lnTo>
                  <a:lnTo>
                    <a:pt x="12008" y="17330"/>
                  </a:lnTo>
                  <a:lnTo>
                    <a:pt x="11884" y="17542"/>
                  </a:lnTo>
                  <a:lnTo>
                    <a:pt x="11748" y="17712"/>
                  </a:lnTo>
                  <a:lnTo>
                    <a:pt x="11613" y="17839"/>
                  </a:lnTo>
                  <a:lnTo>
                    <a:pt x="11489" y="18037"/>
                  </a:lnTo>
                  <a:lnTo>
                    <a:pt x="11398" y="18221"/>
                  </a:lnTo>
                  <a:lnTo>
                    <a:pt x="11319" y="18447"/>
                  </a:lnTo>
                  <a:lnTo>
                    <a:pt x="11251" y="18659"/>
                  </a:lnTo>
                  <a:lnTo>
                    <a:pt x="11206" y="18900"/>
                  </a:lnTo>
                  <a:lnTo>
                    <a:pt x="11184" y="19154"/>
                  </a:lnTo>
                  <a:lnTo>
                    <a:pt x="11184" y="19423"/>
                  </a:lnTo>
                  <a:lnTo>
                    <a:pt x="11229" y="19663"/>
                  </a:lnTo>
                  <a:lnTo>
                    <a:pt x="11297" y="19903"/>
                  </a:lnTo>
                  <a:lnTo>
                    <a:pt x="11376" y="20158"/>
                  </a:lnTo>
                  <a:lnTo>
                    <a:pt x="11511" y="20398"/>
                  </a:lnTo>
                  <a:lnTo>
                    <a:pt x="11681" y="20610"/>
                  </a:lnTo>
                  <a:lnTo>
                    <a:pt x="11884" y="20808"/>
                  </a:lnTo>
                  <a:lnTo>
                    <a:pt x="12121" y="20992"/>
                  </a:lnTo>
                  <a:lnTo>
                    <a:pt x="12404" y="21161"/>
                  </a:lnTo>
                  <a:lnTo>
                    <a:pt x="12528" y="21190"/>
                  </a:lnTo>
                  <a:lnTo>
                    <a:pt x="12856" y="21274"/>
                  </a:lnTo>
                  <a:lnTo>
                    <a:pt x="13330" y="21373"/>
                  </a:lnTo>
                  <a:lnTo>
                    <a:pt x="13963" y="21486"/>
                  </a:lnTo>
                  <a:lnTo>
                    <a:pt x="14313" y="21543"/>
                  </a:lnTo>
                  <a:lnTo>
                    <a:pt x="14652" y="21571"/>
                  </a:lnTo>
                  <a:lnTo>
                    <a:pt x="15025" y="21600"/>
                  </a:lnTo>
                  <a:lnTo>
                    <a:pt x="15409" y="21600"/>
                  </a:lnTo>
                  <a:lnTo>
                    <a:pt x="15782" y="21600"/>
                  </a:lnTo>
                  <a:lnTo>
                    <a:pt x="16177" y="21571"/>
                  </a:lnTo>
                  <a:lnTo>
                    <a:pt x="16516" y="21486"/>
                  </a:lnTo>
                  <a:lnTo>
                    <a:pt x="16889" y="21402"/>
                  </a:lnTo>
                  <a:lnTo>
                    <a:pt x="16821" y="21190"/>
                  </a:lnTo>
                  <a:lnTo>
                    <a:pt x="16776" y="20935"/>
                  </a:lnTo>
                  <a:lnTo>
                    <a:pt x="16742" y="20667"/>
                  </a:lnTo>
                  <a:lnTo>
                    <a:pt x="16719" y="20370"/>
                  </a:lnTo>
                  <a:lnTo>
                    <a:pt x="16697" y="19719"/>
                  </a:lnTo>
                  <a:lnTo>
                    <a:pt x="16697" y="19013"/>
                  </a:lnTo>
                  <a:lnTo>
                    <a:pt x="16719" y="18306"/>
                  </a:lnTo>
                  <a:lnTo>
                    <a:pt x="16753" y="17599"/>
                  </a:lnTo>
                  <a:lnTo>
                    <a:pt x="16821" y="16949"/>
                  </a:lnTo>
                  <a:lnTo>
                    <a:pt x="16889" y="16383"/>
                  </a:lnTo>
                  <a:lnTo>
                    <a:pt x="16934" y="16129"/>
                  </a:lnTo>
                  <a:lnTo>
                    <a:pt x="17002" y="15945"/>
                  </a:lnTo>
                  <a:lnTo>
                    <a:pt x="17081" y="15790"/>
                  </a:lnTo>
                  <a:lnTo>
                    <a:pt x="17194" y="15648"/>
                  </a:lnTo>
                  <a:lnTo>
                    <a:pt x="17318" y="15563"/>
                  </a:lnTo>
                  <a:lnTo>
                    <a:pt x="17453" y="15507"/>
                  </a:lnTo>
                  <a:lnTo>
                    <a:pt x="17600" y="15450"/>
                  </a:lnTo>
                  <a:lnTo>
                    <a:pt x="17758" y="15450"/>
                  </a:lnTo>
                  <a:lnTo>
                    <a:pt x="17905" y="15479"/>
                  </a:lnTo>
                  <a:lnTo>
                    <a:pt x="18064" y="15535"/>
                  </a:lnTo>
                  <a:lnTo>
                    <a:pt x="18233" y="15620"/>
                  </a:lnTo>
                  <a:lnTo>
                    <a:pt x="18380" y="15733"/>
                  </a:lnTo>
                  <a:lnTo>
                    <a:pt x="18561" y="15832"/>
                  </a:lnTo>
                  <a:lnTo>
                    <a:pt x="18707" y="15973"/>
                  </a:lnTo>
                  <a:lnTo>
                    <a:pt x="18866" y="16129"/>
                  </a:lnTo>
                  <a:lnTo>
                    <a:pt x="18990" y="16327"/>
                  </a:lnTo>
                  <a:lnTo>
                    <a:pt x="19125" y="16482"/>
                  </a:lnTo>
                  <a:lnTo>
                    <a:pt x="19295" y="16624"/>
                  </a:lnTo>
                  <a:lnTo>
                    <a:pt x="19464" y="16737"/>
                  </a:lnTo>
                  <a:lnTo>
                    <a:pt x="19668" y="16807"/>
                  </a:lnTo>
                  <a:lnTo>
                    <a:pt x="19860" y="16836"/>
                  </a:lnTo>
                  <a:lnTo>
                    <a:pt x="20052" y="16864"/>
                  </a:lnTo>
                  <a:lnTo>
                    <a:pt x="20266" y="16836"/>
                  </a:lnTo>
                  <a:lnTo>
                    <a:pt x="20470" y="16793"/>
                  </a:lnTo>
                  <a:lnTo>
                    <a:pt x="20662" y="16708"/>
                  </a:lnTo>
                  <a:lnTo>
                    <a:pt x="20854" y="16567"/>
                  </a:lnTo>
                  <a:lnTo>
                    <a:pt x="21035" y="16412"/>
                  </a:lnTo>
                  <a:lnTo>
                    <a:pt x="21182" y="16214"/>
                  </a:lnTo>
                  <a:lnTo>
                    <a:pt x="21340" y="16002"/>
                  </a:lnTo>
                  <a:lnTo>
                    <a:pt x="21441" y="15733"/>
                  </a:lnTo>
                  <a:lnTo>
                    <a:pt x="21532" y="15436"/>
                  </a:lnTo>
                  <a:lnTo>
                    <a:pt x="21600" y="15083"/>
                  </a:lnTo>
                  <a:lnTo>
                    <a:pt x="21600" y="14885"/>
                  </a:lnTo>
                  <a:lnTo>
                    <a:pt x="21600" y="14729"/>
                  </a:lnTo>
                  <a:lnTo>
                    <a:pt x="21600" y="14531"/>
                  </a:lnTo>
                  <a:lnTo>
                    <a:pt x="21577" y="14376"/>
                  </a:lnTo>
                  <a:lnTo>
                    <a:pt x="21532" y="14206"/>
                  </a:lnTo>
                  <a:lnTo>
                    <a:pt x="21487" y="14051"/>
                  </a:lnTo>
                  <a:lnTo>
                    <a:pt x="21419" y="13909"/>
                  </a:lnTo>
                  <a:lnTo>
                    <a:pt x="21351" y="13768"/>
                  </a:lnTo>
                  <a:lnTo>
                    <a:pt x="21204" y="13500"/>
                  </a:lnTo>
                  <a:lnTo>
                    <a:pt x="21035" y="13287"/>
                  </a:lnTo>
                  <a:lnTo>
                    <a:pt x="20809" y="13090"/>
                  </a:lnTo>
                  <a:lnTo>
                    <a:pt x="20594" y="12962"/>
                  </a:lnTo>
                  <a:lnTo>
                    <a:pt x="20357" y="12821"/>
                  </a:lnTo>
                  <a:lnTo>
                    <a:pt x="20120" y="12764"/>
                  </a:lnTo>
                  <a:lnTo>
                    <a:pt x="19882" y="12708"/>
                  </a:lnTo>
                  <a:lnTo>
                    <a:pt x="19645" y="12736"/>
                  </a:lnTo>
                  <a:lnTo>
                    <a:pt x="19430" y="12793"/>
                  </a:lnTo>
                  <a:lnTo>
                    <a:pt x="19227" y="12906"/>
                  </a:lnTo>
                  <a:lnTo>
                    <a:pt x="19148" y="12962"/>
                  </a:lnTo>
                  <a:lnTo>
                    <a:pt x="19058" y="13047"/>
                  </a:lnTo>
                  <a:lnTo>
                    <a:pt x="18990" y="13146"/>
                  </a:lnTo>
                  <a:lnTo>
                    <a:pt x="18911" y="13259"/>
                  </a:lnTo>
                  <a:lnTo>
                    <a:pt x="18775" y="13471"/>
                  </a:lnTo>
                  <a:lnTo>
                    <a:pt x="18628" y="13641"/>
                  </a:lnTo>
                  <a:lnTo>
                    <a:pt x="18470" y="13740"/>
                  </a:lnTo>
                  <a:lnTo>
                    <a:pt x="18301" y="13825"/>
                  </a:lnTo>
                  <a:lnTo>
                    <a:pt x="18143" y="13853"/>
                  </a:lnTo>
                  <a:lnTo>
                    <a:pt x="17973" y="13881"/>
                  </a:lnTo>
                  <a:lnTo>
                    <a:pt x="17804" y="13853"/>
                  </a:lnTo>
                  <a:lnTo>
                    <a:pt x="17646" y="13796"/>
                  </a:lnTo>
                  <a:lnTo>
                    <a:pt x="17499" y="13726"/>
                  </a:lnTo>
                  <a:lnTo>
                    <a:pt x="17341" y="13641"/>
                  </a:lnTo>
                  <a:lnTo>
                    <a:pt x="17216" y="13528"/>
                  </a:lnTo>
                  <a:lnTo>
                    <a:pt x="17103" y="13386"/>
                  </a:lnTo>
                  <a:lnTo>
                    <a:pt x="17024" y="13259"/>
                  </a:lnTo>
                  <a:lnTo>
                    <a:pt x="16934" y="13118"/>
                  </a:lnTo>
                  <a:lnTo>
                    <a:pt x="16889" y="12991"/>
                  </a:lnTo>
                  <a:lnTo>
                    <a:pt x="16889" y="12849"/>
                  </a:lnTo>
                  <a:lnTo>
                    <a:pt x="16889" y="12383"/>
                  </a:lnTo>
                  <a:lnTo>
                    <a:pt x="16889" y="11662"/>
                  </a:lnTo>
                  <a:lnTo>
                    <a:pt x="16889" y="10701"/>
                  </a:lnTo>
                  <a:lnTo>
                    <a:pt x="16889" y="9640"/>
                  </a:lnTo>
                  <a:lnTo>
                    <a:pt x="16889" y="8566"/>
                  </a:lnTo>
                  <a:lnTo>
                    <a:pt x="16889" y="7478"/>
                  </a:lnTo>
                  <a:lnTo>
                    <a:pt x="16889" y="6502"/>
                  </a:lnTo>
                  <a:lnTo>
                    <a:pt x="16889" y="5739"/>
                  </a:lnTo>
                  <a:lnTo>
                    <a:pt x="16674" y="5894"/>
                  </a:lnTo>
                  <a:lnTo>
                    <a:pt x="16414" y="6036"/>
                  </a:lnTo>
                  <a:lnTo>
                    <a:pt x="16154" y="6177"/>
                  </a:lnTo>
                  <a:lnTo>
                    <a:pt x="15849" y="6248"/>
                  </a:lnTo>
                  <a:lnTo>
                    <a:pt x="15544" y="6304"/>
                  </a:lnTo>
                  <a:lnTo>
                    <a:pt x="15217" y="6332"/>
                  </a:lnTo>
                  <a:lnTo>
                    <a:pt x="14866" y="6361"/>
                  </a:lnTo>
                  <a:lnTo>
                    <a:pt x="14550" y="6361"/>
                  </a:lnTo>
                  <a:lnTo>
                    <a:pt x="14200" y="6332"/>
                  </a:lnTo>
                  <a:lnTo>
                    <a:pt x="13850" y="6276"/>
                  </a:lnTo>
                  <a:lnTo>
                    <a:pt x="13522" y="6219"/>
                  </a:lnTo>
                  <a:lnTo>
                    <a:pt x="13206" y="6149"/>
                  </a:lnTo>
                  <a:lnTo>
                    <a:pt x="12901" y="6064"/>
                  </a:lnTo>
                  <a:lnTo>
                    <a:pt x="12618" y="5951"/>
                  </a:lnTo>
                  <a:lnTo>
                    <a:pt x="12358" y="5838"/>
                  </a:lnTo>
                  <a:lnTo>
                    <a:pt x="12121" y="5739"/>
                  </a:lnTo>
                  <a:lnTo>
                    <a:pt x="11941" y="5626"/>
                  </a:lnTo>
                  <a:lnTo>
                    <a:pt x="11794" y="5513"/>
                  </a:lnTo>
                  <a:lnTo>
                    <a:pt x="11658" y="5414"/>
                  </a:lnTo>
                  <a:lnTo>
                    <a:pt x="11556" y="5301"/>
                  </a:lnTo>
                  <a:lnTo>
                    <a:pt x="11466" y="5187"/>
                  </a:lnTo>
                  <a:lnTo>
                    <a:pt x="11398" y="5089"/>
                  </a:lnTo>
                  <a:lnTo>
                    <a:pt x="11376" y="4947"/>
                  </a:lnTo>
                  <a:lnTo>
                    <a:pt x="11353" y="4834"/>
                  </a:lnTo>
                  <a:lnTo>
                    <a:pt x="11353" y="4707"/>
                  </a:lnTo>
                  <a:lnTo>
                    <a:pt x="11376" y="4565"/>
                  </a:lnTo>
                  <a:lnTo>
                    <a:pt x="11443" y="4410"/>
                  </a:lnTo>
                  <a:lnTo>
                    <a:pt x="11511" y="4240"/>
                  </a:lnTo>
                  <a:lnTo>
                    <a:pt x="11703" y="3887"/>
                  </a:lnTo>
                  <a:lnTo>
                    <a:pt x="11986" y="3505"/>
                  </a:lnTo>
                  <a:lnTo>
                    <a:pt x="12144" y="3265"/>
                  </a:lnTo>
                  <a:lnTo>
                    <a:pt x="12246" y="3025"/>
                  </a:lnTo>
                  <a:lnTo>
                    <a:pt x="12336" y="2756"/>
                  </a:lnTo>
                  <a:lnTo>
                    <a:pt x="12404" y="2445"/>
                  </a:lnTo>
                  <a:lnTo>
                    <a:pt x="12438" y="2176"/>
                  </a:lnTo>
                  <a:lnTo>
                    <a:pt x="12438" y="1880"/>
                  </a:lnTo>
                  <a:lnTo>
                    <a:pt x="12404" y="1583"/>
                  </a:lnTo>
                  <a:lnTo>
                    <a:pt x="12336" y="1314"/>
                  </a:lnTo>
                  <a:lnTo>
                    <a:pt x="12246" y="1046"/>
                  </a:lnTo>
                  <a:lnTo>
                    <a:pt x="12099" y="791"/>
                  </a:lnTo>
                  <a:lnTo>
                    <a:pt x="12008" y="692"/>
                  </a:lnTo>
                  <a:lnTo>
                    <a:pt x="11918" y="579"/>
                  </a:lnTo>
                  <a:lnTo>
                    <a:pt x="11816" y="466"/>
                  </a:lnTo>
                  <a:lnTo>
                    <a:pt x="11703" y="381"/>
                  </a:lnTo>
                  <a:lnTo>
                    <a:pt x="11579" y="310"/>
                  </a:lnTo>
                  <a:lnTo>
                    <a:pt x="11443" y="226"/>
                  </a:lnTo>
                  <a:lnTo>
                    <a:pt x="11297" y="169"/>
                  </a:lnTo>
                  <a:lnTo>
                    <a:pt x="11138" y="113"/>
                  </a:lnTo>
                  <a:lnTo>
                    <a:pt x="10969" y="56"/>
                  </a:lnTo>
                  <a:lnTo>
                    <a:pt x="10800" y="28"/>
                  </a:lnTo>
                  <a:lnTo>
                    <a:pt x="10619" y="28"/>
                  </a:lnTo>
                  <a:lnTo>
                    <a:pt x="10404" y="28"/>
                  </a:lnTo>
                  <a:lnTo>
                    <a:pt x="10257" y="28"/>
                  </a:lnTo>
                  <a:lnTo>
                    <a:pt x="10076" y="56"/>
                  </a:lnTo>
                  <a:lnTo>
                    <a:pt x="9952" y="84"/>
                  </a:lnTo>
                  <a:lnTo>
                    <a:pt x="9794" y="141"/>
                  </a:lnTo>
                  <a:lnTo>
                    <a:pt x="9692" y="226"/>
                  </a:lnTo>
                  <a:lnTo>
                    <a:pt x="9557" y="282"/>
                  </a:lnTo>
                  <a:lnTo>
                    <a:pt x="9455" y="381"/>
                  </a:lnTo>
                  <a:lnTo>
                    <a:pt x="9365" y="466"/>
                  </a:lnTo>
                  <a:lnTo>
                    <a:pt x="9274" y="579"/>
                  </a:lnTo>
                  <a:lnTo>
                    <a:pt x="9184" y="692"/>
                  </a:lnTo>
                  <a:lnTo>
                    <a:pt x="9128" y="791"/>
                  </a:lnTo>
                  <a:lnTo>
                    <a:pt x="9060" y="932"/>
                  </a:lnTo>
                  <a:lnTo>
                    <a:pt x="8969" y="1201"/>
                  </a:lnTo>
                  <a:lnTo>
                    <a:pt x="8913" y="1498"/>
                  </a:lnTo>
                  <a:lnTo>
                    <a:pt x="8890" y="1795"/>
                  </a:lnTo>
                  <a:lnTo>
                    <a:pt x="8890" y="2120"/>
                  </a:lnTo>
                  <a:lnTo>
                    <a:pt x="8913" y="2445"/>
                  </a:lnTo>
                  <a:lnTo>
                    <a:pt x="8969" y="2756"/>
                  </a:lnTo>
                  <a:lnTo>
                    <a:pt x="9060" y="3081"/>
                  </a:lnTo>
                  <a:lnTo>
                    <a:pt x="9173" y="3378"/>
                  </a:lnTo>
                  <a:lnTo>
                    <a:pt x="9297" y="3647"/>
                  </a:lnTo>
                  <a:lnTo>
                    <a:pt x="9466" y="3887"/>
                  </a:lnTo>
                  <a:lnTo>
                    <a:pt x="9579" y="4085"/>
                  </a:lnTo>
                  <a:lnTo>
                    <a:pt x="9670" y="4269"/>
                  </a:lnTo>
                  <a:lnTo>
                    <a:pt x="9726" y="4467"/>
                  </a:lnTo>
                  <a:lnTo>
                    <a:pt x="9771" y="4650"/>
                  </a:lnTo>
                  <a:lnTo>
                    <a:pt x="9771" y="4834"/>
                  </a:lnTo>
                  <a:lnTo>
                    <a:pt x="9749" y="5032"/>
                  </a:lnTo>
                  <a:lnTo>
                    <a:pt x="9715" y="5216"/>
                  </a:lnTo>
                  <a:lnTo>
                    <a:pt x="9625" y="5385"/>
                  </a:lnTo>
                  <a:lnTo>
                    <a:pt x="9534" y="5513"/>
                  </a:lnTo>
                  <a:lnTo>
                    <a:pt x="9410" y="5626"/>
                  </a:lnTo>
                  <a:lnTo>
                    <a:pt x="9229" y="5710"/>
                  </a:lnTo>
                  <a:lnTo>
                    <a:pt x="9060" y="5767"/>
                  </a:lnTo>
                  <a:lnTo>
                    <a:pt x="8845" y="5767"/>
                  </a:lnTo>
                  <a:lnTo>
                    <a:pt x="8585" y="5739"/>
                  </a:lnTo>
                  <a:lnTo>
                    <a:pt x="8325" y="5654"/>
                  </a:lnTo>
                  <a:lnTo>
                    <a:pt x="8020" y="5513"/>
                  </a:lnTo>
                  <a:lnTo>
                    <a:pt x="7840" y="5442"/>
                  </a:lnTo>
                  <a:lnTo>
                    <a:pt x="7648" y="5385"/>
                  </a:lnTo>
                  <a:lnTo>
                    <a:pt x="7433" y="5329"/>
                  </a:lnTo>
                  <a:lnTo>
                    <a:pt x="7241" y="5301"/>
                  </a:lnTo>
                  <a:lnTo>
                    <a:pt x="6755" y="5301"/>
                  </a:lnTo>
                  <a:lnTo>
                    <a:pt x="6281" y="5329"/>
                  </a:lnTo>
                  <a:lnTo>
                    <a:pt x="5784" y="5385"/>
                  </a:lnTo>
                  <a:lnTo>
                    <a:pt x="5264" y="5498"/>
                  </a:lnTo>
                  <a:lnTo>
                    <a:pt x="4744" y="5597"/>
                  </a:lnTo>
                  <a:lnTo>
                    <a:pt x="4247" y="5739"/>
                  </a:lnTo>
                  <a:lnTo>
                    <a:pt x="4202" y="5894"/>
                  </a:lnTo>
                  <a:lnTo>
                    <a:pt x="4202" y="6191"/>
                  </a:lnTo>
                  <a:lnTo>
                    <a:pt x="4202" y="6545"/>
                  </a:lnTo>
                  <a:lnTo>
                    <a:pt x="4225" y="6954"/>
                  </a:lnTo>
                  <a:lnTo>
                    <a:pt x="4315" y="7930"/>
                  </a:lnTo>
                  <a:lnTo>
                    <a:pt x="4394" y="9018"/>
                  </a:lnTo>
                  <a:lnTo>
                    <a:pt x="4439" y="9570"/>
                  </a:lnTo>
                  <a:lnTo>
                    <a:pt x="4462" y="10107"/>
                  </a:lnTo>
                  <a:lnTo>
                    <a:pt x="4484" y="10630"/>
                  </a:lnTo>
                  <a:lnTo>
                    <a:pt x="4507" y="11082"/>
                  </a:lnTo>
                  <a:lnTo>
                    <a:pt x="4484" y="11520"/>
                  </a:lnTo>
                  <a:lnTo>
                    <a:pt x="4439" y="11874"/>
                  </a:lnTo>
                  <a:lnTo>
                    <a:pt x="4394" y="12029"/>
                  </a:lnTo>
                  <a:lnTo>
                    <a:pt x="4349" y="12171"/>
                  </a:lnTo>
                  <a:lnTo>
                    <a:pt x="4315" y="12284"/>
                  </a:lnTo>
                  <a:lnTo>
                    <a:pt x="4247" y="12354"/>
                  </a:lnTo>
                  <a:close/>
                </a:path>
              </a:pathLst>
            </a:custGeom>
            <a:solidFill>
              <a:srgbClr val="FFFFCC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689" name="Puzzle4"/>
            <p:cNvSpPr>
              <a:spLocks noEditPoints="1" noChangeArrowheads="1"/>
            </p:cNvSpPr>
            <p:nvPr/>
          </p:nvSpPr>
          <p:spPr bwMode="auto">
            <a:xfrm>
              <a:off x="2192" y="1719"/>
              <a:ext cx="1072" cy="1763"/>
            </a:xfrm>
            <a:custGeom>
              <a:avLst/>
              <a:gdLst>
                <a:gd name="T0" fmla="*/ 8307 w 21600"/>
                <a:gd name="T1" fmla="*/ 11593 h 21600"/>
                <a:gd name="T2" fmla="*/ 453 w 21600"/>
                <a:gd name="T3" fmla="*/ 16938 h 21600"/>
                <a:gd name="T4" fmla="*/ 11500 w 21600"/>
                <a:gd name="T5" fmla="*/ 21600 h 21600"/>
                <a:gd name="T6" fmla="*/ 20920 w 21600"/>
                <a:gd name="T7" fmla="*/ 16751 h 21600"/>
                <a:gd name="T8" fmla="*/ 13972 w 21600"/>
                <a:gd name="T9" fmla="*/ 10888 h 21600"/>
                <a:gd name="T10" fmla="*/ 21033 w 21600"/>
                <a:gd name="T11" fmla="*/ 4716 h 21600"/>
                <a:gd name="T12" fmla="*/ 11102 w 21600"/>
                <a:gd name="T13" fmla="*/ 11 h 21600"/>
                <a:gd name="T14" fmla="*/ 453 w 21600"/>
                <a:gd name="T15" fmla="*/ 4716 h 21600"/>
                <a:gd name="T16" fmla="*/ 2076 w 21600"/>
                <a:gd name="T17" fmla="*/ 5664 h 21600"/>
                <a:gd name="T18" fmla="*/ 20203 w 21600"/>
                <a:gd name="T19" fmla="*/ 1598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solidFill>
              <a:srgbClr val="D8EBB3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690" name="Puzzle1"/>
            <p:cNvSpPr>
              <a:spLocks noEditPoints="1" noChangeArrowheads="1"/>
            </p:cNvSpPr>
            <p:nvPr/>
          </p:nvSpPr>
          <p:spPr bwMode="auto">
            <a:xfrm>
              <a:off x="1824" y="1091"/>
              <a:ext cx="1800" cy="1051"/>
            </a:xfrm>
            <a:custGeom>
              <a:avLst/>
              <a:gdLst>
                <a:gd name="T0" fmla="*/ 16740 w 21600"/>
                <a:gd name="T1" fmla="*/ 21078 h 21600"/>
                <a:gd name="T2" fmla="*/ 16976 w 21600"/>
                <a:gd name="T3" fmla="*/ 521 h 21600"/>
                <a:gd name="T4" fmla="*/ 4725 w 21600"/>
                <a:gd name="T5" fmla="*/ 856 h 21600"/>
                <a:gd name="T6" fmla="*/ 5040 w 21600"/>
                <a:gd name="T7" fmla="*/ 21004 h 21600"/>
                <a:gd name="T8" fmla="*/ 10811 w 21600"/>
                <a:gd name="T9" fmla="*/ 12885 h 21600"/>
                <a:gd name="T10" fmla="*/ 10845 w 21600"/>
                <a:gd name="T11" fmla="*/ 8714 h 21600"/>
                <a:gd name="T12" fmla="*/ 21600 w 21600"/>
                <a:gd name="T13" fmla="*/ 10000 h 21600"/>
                <a:gd name="T14" fmla="*/ 56 w 21600"/>
                <a:gd name="T15" fmla="*/ 10000 h 21600"/>
                <a:gd name="T16" fmla="*/ 6086 w 21600"/>
                <a:gd name="T17" fmla="*/ 2569 h 21600"/>
                <a:gd name="T18" fmla="*/ 16132 w 21600"/>
                <a:gd name="T19" fmla="*/ 1955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solidFill>
              <a:srgbClr val="CCCC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1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716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716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0"/>
                                        <p:tgtEl>
                                          <p:spTgt spid="71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/>
      <p:bldP spid="7168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404664"/>
            <a:ext cx="7762056" cy="1143000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>
                <a:solidFill>
                  <a:srgbClr val="FF0000"/>
                </a:solidFill>
              </a:rPr>
              <a:t>1-й этап «Разминка»</a:t>
            </a:r>
            <a:r>
              <a:rPr lang="ru-RU" sz="4000" dirty="0">
                <a:solidFill>
                  <a:srgbClr val="663300"/>
                </a:solidFill>
              </a:rPr>
              <a:t/>
            </a:r>
            <a:br>
              <a:rPr lang="ru-RU" sz="4000" dirty="0">
                <a:solidFill>
                  <a:srgbClr val="663300"/>
                </a:solidFill>
              </a:rPr>
            </a:br>
            <a:r>
              <a:rPr lang="ru-RU" sz="2400" dirty="0">
                <a:solidFill>
                  <a:srgbClr val="663300"/>
                </a:solidFill>
              </a:rPr>
              <a:t>(кто быстрее)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512" y="1628775"/>
            <a:ext cx="8352928" cy="4525963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dirty="0">
                <a:solidFill>
                  <a:srgbClr val="663300"/>
                </a:solidFill>
              </a:rPr>
              <a:t> </a:t>
            </a:r>
            <a:r>
              <a:rPr lang="ru-RU" sz="1600" dirty="0" smtClean="0">
                <a:solidFill>
                  <a:srgbClr val="663300"/>
                </a:solidFill>
              </a:rPr>
              <a:t>1</a:t>
            </a:r>
            <a:r>
              <a:rPr lang="ru-RU" sz="1600" dirty="0">
                <a:solidFill>
                  <a:srgbClr val="663300"/>
                </a:solidFill>
              </a:rPr>
              <a:t>.   </a:t>
            </a:r>
            <a:r>
              <a:rPr lang="ru-RU" sz="2000" dirty="0">
                <a:solidFill>
                  <a:srgbClr val="663300"/>
                </a:solidFill>
              </a:rPr>
              <a:t>У меня 6 сыновей, у каждого сына есть родная сестра. Сколько у меня детей?</a:t>
            </a:r>
            <a:r>
              <a:rPr lang="ru-RU" sz="1600" dirty="0">
                <a:solidFill>
                  <a:srgbClr val="663300"/>
                </a:solidFill>
              </a:rPr>
              <a:t>                                 </a:t>
            </a:r>
          </a:p>
          <a:p>
            <a:pPr marL="609600" indent="-609600" algn="r">
              <a:lnSpc>
                <a:spcPct val="80000"/>
              </a:lnSpc>
              <a:buFontTx/>
              <a:buNone/>
            </a:pPr>
            <a:r>
              <a:rPr lang="ru-RU" sz="1600" dirty="0">
                <a:solidFill>
                  <a:srgbClr val="FF0000"/>
                </a:solidFill>
              </a:rPr>
              <a:t>(ответ: 7)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dirty="0">
                <a:solidFill>
                  <a:srgbClr val="663300"/>
                </a:solidFill>
              </a:rPr>
              <a:t>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dirty="0">
                <a:solidFill>
                  <a:srgbClr val="663300"/>
                </a:solidFill>
              </a:rPr>
              <a:t> 2.   </a:t>
            </a:r>
            <a:r>
              <a:rPr lang="ru-RU" sz="2000" dirty="0">
                <a:solidFill>
                  <a:srgbClr val="663300"/>
                </a:solidFill>
              </a:rPr>
              <a:t>Какой цифрой оканчивается произведение всех чисел от 7 до 81?                           </a:t>
            </a:r>
          </a:p>
          <a:p>
            <a:pPr marL="609600" indent="-609600" algn="r">
              <a:lnSpc>
                <a:spcPct val="80000"/>
              </a:lnSpc>
              <a:buFontTx/>
              <a:buNone/>
            </a:pPr>
            <a:r>
              <a:rPr lang="ru-RU" sz="1600" dirty="0">
                <a:solidFill>
                  <a:srgbClr val="FF0000"/>
                </a:solidFill>
              </a:rPr>
              <a:t>(ответ:7*8*9*10=…0)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dirty="0">
                <a:solidFill>
                  <a:srgbClr val="663300"/>
                </a:solidFill>
              </a:rPr>
              <a:t> 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dirty="0">
                <a:solidFill>
                  <a:srgbClr val="663300"/>
                </a:solidFill>
              </a:rPr>
              <a:t>3.   </a:t>
            </a:r>
            <a:r>
              <a:rPr lang="ru-RU" sz="2000" dirty="0">
                <a:solidFill>
                  <a:srgbClr val="663300"/>
                </a:solidFill>
              </a:rPr>
              <a:t>Какие три числа, если их сложить или перемножить дают один и тот же ответ?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dirty="0">
                <a:solidFill>
                  <a:srgbClr val="663300"/>
                </a:solidFill>
              </a:rPr>
              <a:t>      </a:t>
            </a:r>
          </a:p>
          <a:p>
            <a:pPr marL="609600" indent="-609600" algn="r">
              <a:lnSpc>
                <a:spcPct val="80000"/>
              </a:lnSpc>
              <a:buFontTx/>
              <a:buNone/>
            </a:pPr>
            <a:r>
              <a:rPr lang="ru-RU" sz="1600" dirty="0">
                <a:solidFill>
                  <a:srgbClr val="FF0000"/>
                </a:solidFill>
              </a:rPr>
              <a:t>(ответ: 1; 2; 3)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dirty="0">
                <a:solidFill>
                  <a:srgbClr val="663300"/>
                </a:solidFill>
              </a:rPr>
              <a:t> 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dirty="0">
                <a:solidFill>
                  <a:srgbClr val="663300"/>
                </a:solidFill>
              </a:rPr>
              <a:t>4.   </a:t>
            </a:r>
            <a:r>
              <a:rPr lang="ru-RU" sz="2000" dirty="0">
                <a:solidFill>
                  <a:srgbClr val="663300"/>
                </a:solidFill>
              </a:rPr>
              <a:t>Пара лошадей пробежала 40 км. По сколько км. пробежала каждая лошадь?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dirty="0">
                <a:solidFill>
                  <a:srgbClr val="663300"/>
                </a:solidFill>
              </a:rPr>
              <a:t>       </a:t>
            </a:r>
          </a:p>
          <a:p>
            <a:pPr marL="609600" indent="-609600" algn="r">
              <a:lnSpc>
                <a:spcPct val="80000"/>
              </a:lnSpc>
              <a:buFontTx/>
              <a:buNone/>
            </a:pPr>
            <a:r>
              <a:rPr lang="ru-RU" sz="1600" dirty="0">
                <a:solidFill>
                  <a:srgbClr val="FF0000"/>
                </a:solidFill>
              </a:rPr>
              <a:t>(ответ: по 40 км)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1600" dirty="0">
              <a:solidFill>
                <a:srgbClr val="6633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548680"/>
            <a:ext cx="8183880" cy="792088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Разминка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idx="1"/>
          </p:nvPr>
        </p:nvSpPr>
        <p:spPr>
          <a:xfrm>
            <a:off x="250825" y="1628775"/>
            <a:ext cx="8229600" cy="4464521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solidFill>
                  <a:srgbClr val="663300"/>
                </a:solidFill>
              </a:rPr>
              <a:t>5. </a:t>
            </a:r>
            <a:r>
              <a:rPr lang="ru-RU" sz="2000" b="1" dirty="0">
                <a:solidFill>
                  <a:srgbClr val="663300"/>
                </a:solidFill>
              </a:rPr>
              <a:t>Три курицы за три дня снесли</a:t>
            </a:r>
            <a:r>
              <a:rPr lang="ru-RU" sz="2000" b="1" dirty="0"/>
              <a:t> </a:t>
            </a:r>
            <a:r>
              <a:rPr lang="ru-RU" sz="2000" b="1" dirty="0">
                <a:solidFill>
                  <a:srgbClr val="663300"/>
                </a:solidFill>
              </a:rPr>
              <a:t>три яйца.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 b="1" dirty="0">
              <a:solidFill>
                <a:srgbClr val="6633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solidFill>
                  <a:srgbClr val="663300"/>
                </a:solidFill>
              </a:rPr>
              <a:t>       1) </a:t>
            </a:r>
            <a:r>
              <a:rPr lang="ru-RU" sz="2000" b="1" dirty="0">
                <a:solidFill>
                  <a:srgbClr val="663300"/>
                </a:solidFill>
              </a:rPr>
              <a:t>Сколько яиц снесут 6 куриц за 6 дней?</a:t>
            </a:r>
            <a:endParaRPr lang="en-US" sz="2000" b="1" dirty="0">
              <a:solidFill>
                <a:srgbClr val="663300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2000" dirty="0">
                <a:solidFill>
                  <a:srgbClr val="663300"/>
                </a:solidFill>
              </a:rPr>
              <a:t>                      </a:t>
            </a:r>
            <a:r>
              <a:rPr lang="ru-RU" sz="2000" dirty="0">
                <a:solidFill>
                  <a:srgbClr val="FF0000"/>
                </a:solidFill>
              </a:rPr>
              <a:t>(ответ: 12)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 dirty="0">
              <a:solidFill>
                <a:srgbClr val="6633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solidFill>
                  <a:srgbClr val="663300"/>
                </a:solidFill>
              </a:rPr>
              <a:t>        2) </a:t>
            </a:r>
            <a:r>
              <a:rPr lang="ru-RU" sz="2000" b="1" dirty="0">
                <a:solidFill>
                  <a:srgbClr val="663300"/>
                </a:solidFill>
              </a:rPr>
              <a:t>Сколько яиц снесут 4 курицы за 9 дней?</a:t>
            </a:r>
            <a:r>
              <a:rPr lang="ru-RU" sz="2000" dirty="0">
                <a:solidFill>
                  <a:srgbClr val="663300"/>
                </a:solidFill>
              </a:rPr>
              <a:t> </a:t>
            </a:r>
            <a:endParaRPr lang="en-US" sz="2000" dirty="0">
              <a:solidFill>
                <a:srgbClr val="663300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2000" dirty="0">
                <a:solidFill>
                  <a:srgbClr val="663300"/>
                </a:solidFill>
              </a:rPr>
              <a:t>                    </a:t>
            </a:r>
            <a:r>
              <a:rPr lang="en-US" sz="2000" dirty="0">
                <a:solidFill>
                  <a:srgbClr val="663300"/>
                </a:solidFill>
              </a:rPr>
              <a:t> </a:t>
            </a:r>
            <a:r>
              <a:rPr lang="ru-RU" sz="2000" dirty="0">
                <a:solidFill>
                  <a:srgbClr val="663300"/>
                </a:solidFill>
              </a:rPr>
              <a:t> </a:t>
            </a:r>
            <a:r>
              <a:rPr lang="ru-RU" sz="2000" dirty="0">
                <a:solidFill>
                  <a:srgbClr val="FF0000"/>
                </a:solidFill>
              </a:rPr>
              <a:t>(ответ: 12)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solidFill>
                  <a:srgbClr val="663300"/>
                </a:solidFill>
              </a:rPr>
              <a:t>        3) </a:t>
            </a:r>
            <a:r>
              <a:rPr lang="ru-RU" sz="2000" b="1" dirty="0">
                <a:solidFill>
                  <a:srgbClr val="663300"/>
                </a:solidFill>
              </a:rPr>
              <a:t>Сколько яиц снесут 5 куриц за 6 дней?</a:t>
            </a:r>
            <a:endParaRPr lang="en-US" sz="2000" b="1" dirty="0">
              <a:solidFill>
                <a:srgbClr val="6633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2000" b="1" dirty="0">
              <a:solidFill>
                <a:srgbClr val="663300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2000" dirty="0">
                <a:solidFill>
                  <a:srgbClr val="663300"/>
                </a:solidFill>
              </a:rPr>
              <a:t>    </a:t>
            </a:r>
            <a:r>
              <a:rPr lang="en-US" sz="2000" dirty="0">
                <a:solidFill>
                  <a:srgbClr val="663300"/>
                </a:solidFill>
              </a:rPr>
              <a:t>                  </a:t>
            </a:r>
            <a:r>
              <a:rPr lang="ru-RU" sz="2000" dirty="0">
                <a:solidFill>
                  <a:srgbClr val="FF0000"/>
                </a:solidFill>
              </a:rPr>
              <a:t>(ответ: 10)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>
                <a:solidFill>
                  <a:srgbClr val="FF0000"/>
                </a:solidFill>
              </a:rPr>
              <a:t>Жюри оценивает разминку по одному баллу за ответ.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000" dirty="0">
              <a:solidFill>
                <a:srgbClr val="6633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3000" fill="hold"/>
                                        <p:tgtEl>
                                          <p:spTgt spid="71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71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7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7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71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71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7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3000" fill="hold"/>
                                        <p:tgtEl>
                                          <p:spTgt spid="71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3000" fill="hold"/>
                                        <p:tgtEl>
                                          <p:spTgt spid="7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3000" fill="hold"/>
                                        <p:tgtEl>
                                          <p:spTgt spid="71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solidFill>
                  <a:srgbClr val="663300"/>
                </a:solidFill>
              </a:rPr>
              <a:t>2-й этап</a:t>
            </a:r>
            <a:r>
              <a:rPr lang="ru-RU" dirty="0">
                <a:solidFill>
                  <a:srgbClr val="663300"/>
                </a:solidFill>
              </a:rPr>
              <a:t>  «Задания командам»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628800"/>
            <a:ext cx="8183880" cy="4187952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sz="1800" b="1" i="1" dirty="0">
                <a:solidFill>
                  <a:srgbClr val="663300"/>
                </a:solidFill>
              </a:rPr>
              <a:t>С помощью алфавита зашифровать словосочетания для каждой из команд (капитаны выбирают листок со словосочетанием для своей команды)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dirty="0"/>
              <a:t>1).  </a:t>
            </a:r>
            <a:r>
              <a:rPr lang="ru-RU" sz="2800" b="1" dirty="0">
                <a:solidFill>
                  <a:srgbClr val="FF0000"/>
                </a:solidFill>
              </a:rPr>
              <a:t>Не отступайте!</a:t>
            </a:r>
            <a:r>
              <a:rPr lang="ru-RU" sz="1600" dirty="0"/>
              <a:t>  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400" b="1" dirty="0">
                <a:solidFill>
                  <a:srgbClr val="663300"/>
                </a:solidFill>
              </a:rPr>
              <a:t>(15.6.16.20.19.20.21.17.1.11.20.6.!)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2400" b="1" dirty="0">
              <a:solidFill>
                <a:srgbClr val="663300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dirty="0"/>
              <a:t>2).  </a:t>
            </a:r>
            <a:r>
              <a:rPr lang="ru-RU" sz="2800" b="1" dirty="0">
                <a:solidFill>
                  <a:srgbClr val="FF0000"/>
                </a:solidFill>
              </a:rPr>
              <a:t>Не сдавайтесь!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400" b="1" dirty="0">
                <a:solidFill>
                  <a:srgbClr val="663300"/>
                </a:solidFill>
              </a:rPr>
              <a:t>( 15.6.19.5.1.3.1.11.20.6.19.30.!)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2000" dirty="0">
              <a:solidFill>
                <a:srgbClr val="663300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dirty="0"/>
              <a:t>3).  </a:t>
            </a:r>
            <a:r>
              <a:rPr lang="ru-RU" sz="2800" b="1" dirty="0">
                <a:solidFill>
                  <a:srgbClr val="FF0000"/>
                </a:solidFill>
              </a:rPr>
              <a:t>Не унывайте !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400" b="1" dirty="0">
                <a:solidFill>
                  <a:srgbClr val="663300"/>
                </a:solidFill>
              </a:rPr>
              <a:t>(  15.6.21.15.29.3.1.11.20.6.!)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2000" dirty="0">
              <a:solidFill>
                <a:srgbClr val="663300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800" i="1" dirty="0"/>
              <a:t>Команды получают по 2 балла.</a:t>
            </a:r>
            <a:r>
              <a:rPr lang="ru-RU" sz="1600" dirty="0"/>
              <a:t>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1600" dirty="0"/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536" y="274638"/>
            <a:ext cx="7834064" cy="1143000"/>
          </a:xfrm>
        </p:spPr>
        <p:txBody>
          <a:bodyPr/>
          <a:lstStyle/>
          <a:p>
            <a:r>
              <a:rPr lang="ru-RU" sz="4000" b="1" dirty="0">
                <a:solidFill>
                  <a:srgbClr val="FF0000"/>
                </a:solidFill>
              </a:rPr>
              <a:t>Задания болельщикам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556792"/>
            <a:ext cx="8229600" cy="492442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400" dirty="0">
                <a:solidFill>
                  <a:srgbClr val="663300"/>
                </a:solidFill>
              </a:rPr>
              <a:t>А) В корзине лежат 5 яблок. Как разделить эти яблоки между пятью школьниками, чтобы каждый получил по одному яблоку и чтобы одно яблоко осталось в корзине?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dirty="0">
                <a:solidFill>
                  <a:srgbClr val="CC00FF"/>
                </a:solidFill>
              </a:rPr>
              <a:t>(ответ: 4-ый по одному яблоку, а 5-ому дать яблоко вместе с корзиной).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800" dirty="0" smtClean="0">
              <a:solidFill>
                <a:srgbClr val="CC00FF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2800" dirty="0">
              <a:solidFill>
                <a:srgbClr val="CC00FF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dirty="0">
                <a:solidFill>
                  <a:srgbClr val="663300"/>
                </a:solidFill>
              </a:rPr>
              <a:t>Б) Написаны цифры 1 2 3 4 5, не меняя порядка цифр, вставьте между ними знаки (математические) так, чтобы получилось число 100.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dirty="0">
                <a:solidFill>
                  <a:srgbClr val="CC00FF"/>
                </a:solidFill>
              </a:rPr>
              <a:t>(ответ: (1*2+3)*4*5=100).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683568" y="404664"/>
            <a:ext cx="8003232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ТРЕНИРУЕМ ПАМЯТЬ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75779" name="Picture 3" descr="квадрат№1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4213" y="3500438"/>
            <a:ext cx="2087562" cy="2120900"/>
          </a:xfrm>
          <a:noFill/>
          <a:ln/>
        </p:spPr>
      </p:pic>
      <p:pic>
        <p:nvPicPr>
          <p:cNvPr id="75780" name="Picture 4" descr="Кв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5724128" y="3501008"/>
            <a:ext cx="2160240" cy="2097320"/>
          </a:xfrm>
          <a:noFill/>
          <a:ln/>
        </p:spPr>
      </p:pic>
      <p:pic>
        <p:nvPicPr>
          <p:cNvPr id="75781" name="Picture 5" descr="Кв№3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3240088" y="3508375"/>
            <a:ext cx="2139950" cy="2095500"/>
          </a:xfrm>
          <a:noFill/>
          <a:ln/>
        </p:spPr>
      </p:pic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467544" y="1484784"/>
            <a:ext cx="8424936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ahoma" charset="0"/>
              </a:rPr>
              <a:t>	</a:t>
            </a:r>
            <a:r>
              <a:rPr lang="ru-RU" sz="2800" dirty="0">
                <a:solidFill>
                  <a:srgbClr val="663300"/>
                </a:solidFill>
                <a:latin typeface="Tahoma" charset="0"/>
              </a:rPr>
              <a:t>Посмотрите в течение 5 секунд на нарисованные фигуры и постарайтесь запомнить их порядок и воспроизведите их у себя на листе бумаги:</a:t>
            </a:r>
          </a:p>
        </p:txBody>
      </p:sp>
      <p:pic>
        <p:nvPicPr>
          <p:cNvPr id="75784" name="Picture 8" descr="j0283074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12088" y="620713"/>
            <a:ext cx="1081087" cy="9429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30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0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/>
      <p:bldP spid="7578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26064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Задания командам</a:t>
            </a:r>
            <a:br>
              <a:rPr lang="ru-RU" sz="4000" b="1" dirty="0">
                <a:solidFill>
                  <a:srgbClr val="FF0000"/>
                </a:solidFill>
              </a:rPr>
            </a:br>
            <a:r>
              <a:rPr lang="ru-RU" sz="2800" b="1" dirty="0">
                <a:solidFill>
                  <a:srgbClr val="FF0000"/>
                </a:solidFill>
              </a:rPr>
              <a:t>(кто быстрее ответит)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628800"/>
            <a:ext cx="8640763" cy="4537075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buFontTx/>
              <a:buAutoNum type="arabicPeriod"/>
            </a:pPr>
            <a:r>
              <a:rPr lang="ru-RU" sz="2800" dirty="0">
                <a:solidFill>
                  <a:srgbClr val="663300"/>
                </a:solidFill>
              </a:rPr>
              <a:t>Яблоко и груша вместе стоят 17 рублей. 5 яблок и 2 груши стоят 55 рублей. Сколько стоит одно яблоко и одна груша?</a:t>
            </a:r>
            <a:r>
              <a:rPr lang="ru-RU" dirty="0"/>
              <a:t> </a:t>
            </a:r>
            <a:r>
              <a:rPr lang="ru-RU" sz="2800" dirty="0">
                <a:solidFill>
                  <a:srgbClr val="FF0000"/>
                </a:solidFill>
              </a:rPr>
              <a:t>(1 балл).</a:t>
            </a:r>
          </a:p>
          <a:p>
            <a:pPr marL="609600" indent="-609600">
              <a:buFontTx/>
              <a:buNone/>
            </a:pPr>
            <a:r>
              <a:rPr lang="ru-RU" sz="2800" dirty="0">
                <a:solidFill>
                  <a:srgbClr val="CC00FF"/>
                </a:solidFill>
              </a:rPr>
              <a:t>(ответ: 2яб+2гр=34; 3яб=55-34=21; 1яб=7; 1гр=17-7=20)</a:t>
            </a:r>
          </a:p>
          <a:p>
            <a:pPr marL="609600" indent="-609600">
              <a:buFontTx/>
              <a:buAutoNum type="arabicPeriod" startAt="2"/>
            </a:pPr>
            <a:r>
              <a:rPr lang="ru-RU" sz="2800" dirty="0">
                <a:solidFill>
                  <a:srgbClr val="663300"/>
                </a:solidFill>
              </a:rPr>
              <a:t>На складе имеются гвозди в ящиках по 16кг, </a:t>
            </a:r>
          </a:p>
          <a:p>
            <a:pPr marL="609600" indent="-609600">
              <a:buFontTx/>
              <a:buNone/>
            </a:pPr>
            <a:r>
              <a:rPr lang="ru-RU" sz="2800" dirty="0">
                <a:solidFill>
                  <a:srgbClr val="663300"/>
                </a:solidFill>
              </a:rPr>
              <a:t>       17кг и 40кг. Может ли кладовщик отпустить 100кг гвоздей, не вскрывая ящики? </a:t>
            </a:r>
            <a:r>
              <a:rPr lang="ru-RU" sz="2800" dirty="0">
                <a:solidFill>
                  <a:srgbClr val="FF0000"/>
                </a:solidFill>
              </a:rPr>
              <a:t>(1 балл)</a:t>
            </a:r>
          </a:p>
          <a:p>
            <a:pPr marL="609600" indent="-609600">
              <a:buFontTx/>
              <a:buNone/>
            </a:pPr>
            <a:r>
              <a:rPr lang="ru-RU" sz="2800" dirty="0">
                <a:solidFill>
                  <a:srgbClr val="CC00FF"/>
                </a:solidFill>
              </a:rPr>
              <a:t>(ответ: 17*4+16*2=100)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34</TotalTime>
  <Words>842</Words>
  <Application>Microsoft Office PowerPoint</Application>
  <PresentationFormat>Экран (4:3)</PresentationFormat>
  <Paragraphs>224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Аспект</vt:lpstr>
      <vt:lpstr>Слайд 1</vt:lpstr>
      <vt:lpstr>вступление</vt:lpstr>
      <vt:lpstr>Великолепная семерка</vt:lpstr>
      <vt:lpstr> 1-й этап «Разминка» (кто быстрее) </vt:lpstr>
      <vt:lpstr>Разминка</vt:lpstr>
      <vt:lpstr>2-й этап  «Задания командам»</vt:lpstr>
      <vt:lpstr>Задания болельщикам</vt:lpstr>
      <vt:lpstr>ТРЕНИРУЕМ ПАМЯТЬ </vt:lpstr>
      <vt:lpstr>Задания командам (кто быстрее ответит)</vt:lpstr>
      <vt:lpstr>№ 3</vt:lpstr>
      <vt:lpstr>  </vt:lpstr>
      <vt:lpstr>Работа для всех команд</vt:lpstr>
      <vt:lpstr>Слайд 13</vt:lpstr>
      <vt:lpstr>  Королевская задача По древнему закону, нарушить который не мог ни один король, при дворе всегда должно находиться столько мудрецов, чтобы среди них непременно нашлось: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КОПОВЫ</dc:creator>
  <cp:lastModifiedBy>КОПОВЫ</cp:lastModifiedBy>
  <cp:revision>7</cp:revision>
  <dcterms:created xsi:type="dcterms:W3CDTF">2017-01-23T17:50:15Z</dcterms:created>
  <dcterms:modified xsi:type="dcterms:W3CDTF">2017-01-26T06:03:07Z</dcterms:modified>
</cp:coreProperties>
</file>