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A50021"/>
    <a:srgbClr val="CC0000"/>
    <a:srgbClr val="FF33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8" d="100"/>
          <a:sy n="88" d="100"/>
        </p:scale>
        <p:origin x="-1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6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1.wmf"/><Relationship Id="rId1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1.wmf"/><Relationship Id="rId1" Type="http://schemas.openxmlformats.org/officeDocument/2006/relationships/image" Target="../media/image16.wmf"/><Relationship Id="rId4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21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Математическое ожидание</a:t>
            </a:r>
            <a:b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 его применение в экономике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352928" cy="158417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урок-практикум в 9 классе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учитель: </a:t>
            </a:r>
            <a:r>
              <a:rPr lang="ru-RU" sz="2400" b="1" dirty="0" err="1" smtClean="0">
                <a:solidFill>
                  <a:schemeClr val="tx1"/>
                </a:solidFill>
                <a:latin typeface="Constantia" pitchFamily="18" charset="0"/>
              </a:rPr>
              <a:t>Чернецова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onstantia" pitchFamily="18" charset="0"/>
              </a:rPr>
              <a:t>Карина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Игоревна,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учитель математики ГБОУ г.Москвы «Школа №717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28083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Математический аппарат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важный инструмент экономического анализа, организации и управления</a:t>
            </a:r>
            <a:r>
              <a:rPr lang="ru-RU" sz="4400" dirty="0" smtClean="0"/>
              <a:t>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ГРУППОВАЯ РАБОТА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4578" name="Picture 2" descr="http://previews.123rf.com/images/texelart/texelart1304/texelart130400012/19186117-3d-white-business-persons-with-pieces-of-puzzle-with-the-word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74009" cy="492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ЗАЩИТА ПРОЕКТОВ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6628" name="Picture 4" descr="http://stockfresh.com/files/a/alexmas/m/30/3018240_stock-photo-3d-person---teamwork-with-puzzles.jpg"/>
          <p:cNvPicPr>
            <a:picLocks noChangeAspect="1" noChangeArrowheads="1"/>
          </p:cNvPicPr>
          <p:nvPr/>
        </p:nvPicPr>
        <p:blipFill>
          <a:blip r:embed="rId2" cstate="print"/>
          <a:srcRect t="9760" b="8341"/>
          <a:stretch>
            <a:fillRect/>
          </a:stretch>
        </p:blipFill>
        <p:spPr bwMode="auto">
          <a:xfrm>
            <a:off x="1763688" y="1700808"/>
            <a:ext cx="571500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88640"/>
            <a:ext cx="8496944" cy="6453336"/>
          </a:xfrm>
          <a:prstGeom prst="rect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04664"/>
            <a:ext cx="777686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ГРУППА 1.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Страховой взнос за дом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1506" name="Picture 2" descr="https://im1-tub-ru.yandex.net/i?id=358bb5c2a747750956855376e171b583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733675" cy="204787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2132856"/>
          <a:ext cx="4752527" cy="1306331"/>
        </p:xfrm>
        <a:graphic>
          <a:graphicData uri="http://schemas.openxmlformats.org/drawingml/2006/table">
            <a:tbl>
              <a:tblPr/>
              <a:tblGrid>
                <a:gridCol w="1328147"/>
                <a:gridCol w="1724191"/>
                <a:gridCol w="1700189"/>
              </a:tblGrid>
              <a:tr h="65837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nstantia" pitchFamily="18" charset="0"/>
                          <a:ea typeface="Calibri"/>
                          <a:cs typeface="Times New Roman"/>
                        </a:rPr>
                        <a:t>+10</a:t>
                      </a:r>
                      <a:endParaRPr lang="ru-RU" sz="20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nstantia" pitchFamily="18" charset="0"/>
                          <a:ea typeface="Calibri"/>
                          <a:cs typeface="Times New Roman"/>
                        </a:rPr>
                        <a:t>-990</a:t>
                      </a:r>
                      <a:endParaRPr lang="ru-RU" sz="20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79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nstantia" pitchFamily="18" charset="0"/>
                          <a:ea typeface="Calibri"/>
                          <a:cs typeface="Times New Roman"/>
                        </a:rPr>
                        <a:t>0,992</a:t>
                      </a:r>
                      <a:endParaRPr lang="ru-RU" sz="20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nstantia" pitchFamily="18" charset="0"/>
                          <a:ea typeface="Calibri"/>
                          <a:cs typeface="Times New Roman"/>
                        </a:rPr>
                        <a:t>0,008</a:t>
                      </a:r>
                      <a:endParaRPr lang="ru-RU" sz="20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187624" y="2132856"/>
          <a:ext cx="504056" cy="75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5" imgW="152334" imgH="228501" progId="Equation.3">
                  <p:embed/>
                </p:oleObj>
              </mc:Choice>
              <mc:Fallback>
                <p:oleObj name="Формула" r:id="rId5" imgW="152334" imgH="22850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132856"/>
                        <a:ext cx="504056" cy="7560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115616" y="2780928"/>
          <a:ext cx="504056" cy="63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7" imgW="177646" imgH="228402" progId="Equation.3">
                  <p:embed/>
                </p:oleObj>
              </mc:Choice>
              <mc:Fallback>
                <p:oleObj name="Формула" r:id="rId7" imgW="177646" imgH="22840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80928"/>
                        <a:ext cx="504056" cy="636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187624" y="3861048"/>
          <a:ext cx="66579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9" imgW="2311200" imgH="203040" progId="Equation.3">
                  <p:embed/>
                </p:oleObj>
              </mc:Choice>
              <mc:Fallback>
                <p:oleObj name="Формула" r:id="rId9" imgW="2311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861048"/>
                        <a:ext cx="6657975" cy="576263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rgbClr val="6600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3568" y="4509120"/>
            <a:ext cx="7848872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Вывод: Ожидаемая средняя прибыль положительна, что дает возможность страховой компании продолжать дело, оставлять резервный капиталь для выплаты страховых сумм, производить административные расходы, получать прибыль.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88640"/>
            <a:ext cx="8496944" cy="6453336"/>
          </a:xfrm>
          <a:prstGeom prst="rect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84" name="Picture 12" descr="http://thebusinesscourier.co.uk/wp-content/uploads/2014/11/uroki-zhizni-i-uspeha.jpg"/>
          <p:cNvPicPr>
            <a:picLocks noChangeAspect="1" noChangeArrowheads="1"/>
          </p:cNvPicPr>
          <p:nvPr/>
        </p:nvPicPr>
        <p:blipFill>
          <a:blip r:embed="rId4" cstate="print"/>
          <a:srcRect l="22064"/>
          <a:stretch>
            <a:fillRect/>
          </a:stretch>
        </p:blipFill>
        <p:spPr bwMode="auto">
          <a:xfrm>
            <a:off x="6012160" y="2780928"/>
            <a:ext cx="2543454" cy="205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404664"/>
            <a:ext cx="777686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ГРУППА 2.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Страхование жизни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3568" y="4941168"/>
            <a:ext cx="7848872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r>
              <a:rPr lang="ru-RU" sz="2400" dirty="0" smtClean="0">
                <a:latin typeface="Constantia" pitchFamily="18" charset="0"/>
              </a:rPr>
              <a:t>Такая работа компании называлась бы справедливой, но у нее не только бы отсутствовала прибыль, но и не было бы денег на административные расходы.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2" y="2060848"/>
          <a:ext cx="6480721" cy="1261872"/>
        </p:xfrm>
        <a:graphic>
          <a:graphicData uri="http://schemas.openxmlformats.org/drawingml/2006/table">
            <a:tbl>
              <a:tblPr/>
              <a:tblGrid>
                <a:gridCol w="899122"/>
                <a:gridCol w="1550444"/>
                <a:gridCol w="1344621"/>
                <a:gridCol w="1343267"/>
                <a:gridCol w="1343267"/>
              </a:tblGrid>
              <a:tr h="28384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Первый случай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Второй случай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-9800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200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-9900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0,01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0,99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0,01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0,99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55576" y="2780928"/>
          <a:ext cx="432048" cy="54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Формула" r:id="rId5" imgW="177480" imgH="228600" progId="Equation.3">
                  <p:embed/>
                </p:oleObj>
              </mc:Choice>
              <mc:Fallback>
                <p:oleObj name="Формула" r:id="rId5" imgW="177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80928"/>
                        <a:ext cx="432048" cy="545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827584" y="2420888"/>
          <a:ext cx="38404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Формула" r:id="rId7" imgW="152334" imgH="228501" progId="Equation.3">
                  <p:embed/>
                </p:oleObj>
              </mc:Choice>
              <mc:Fallback>
                <p:oleObj name="Формула" r:id="rId7" imgW="152334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384043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95536" y="3933056"/>
          <a:ext cx="5302682" cy="43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Формула" r:id="rId9" imgW="2450880" imgH="203040" progId="Equation.3">
                  <p:embed/>
                </p:oleObj>
              </mc:Choice>
              <mc:Fallback>
                <p:oleObj name="Формула" r:id="rId9" imgW="24508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933056"/>
                        <a:ext cx="5302682" cy="432172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rgbClr val="6600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1259632" y="4437112"/>
          <a:ext cx="5255180" cy="43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Формула" r:id="rId11" imgW="2438280" imgH="203040" progId="Equation.3">
                  <p:embed/>
                </p:oleObj>
              </mc:Choice>
              <mc:Fallback>
                <p:oleObj name="Формула" r:id="rId11" imgW="24382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437112"/>
                        <a:ext cx="5255180" cy="431651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rgbClr val="6600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88640"/>
            <a:ext cx="8496944" cy="6453336"/>
          </a:xfrm>
          <a:prstGeom prst="rect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777686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nstantia" pitchFamily="18" charset="0"/>
              </a:rPr>
              <a:t>ГРУППА 3 и 4. </a:t>
            </a:r>
            <a:r>
              <a:rPr lang="ru-RU" b="1" i="1" dirty="0" smtClean="0">
                <a:latin typeface="Constantia" pitchFamily="18" charset="0"/>
              </a:rPr>
              <a:t>Доходность вложения капитала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3568" y="4941168"/>
            <a:ext cx="7848872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r>
              <a:rPr lang="ru-RU" sz="2400" dirty="0" smtClean="0">
                <a:latin typeface="Constantia" pitchFamily="18" charset="0"/>
              </a:rPr>
              <a:t>Такая работа компании называлась бы справедливой, но у нее не только бы отсутствовала прибыль, но и не было бы денег на административные расходы.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4" y="2060848"/>
          <a:ext cx="4120599" cy="864096"/>
        </p:xfrm>
        <a:graphic>
          <a:graphicData uri="http://schemas.openxmlformats.org/drawingml/2006/table">
            <a:tbl>
              <a:tblPr/>
              <a:tblGrid>
                <a:gridCol w="848133"/>
                <a:gridCol w="1062691"/>
                <a:gridCol w="1124062"/>
                <a:gridCol w="1085713"/>
              </a:tblGrid>
              <a:tr h="40233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176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88024" y="2060848"/>
          <a:ext cx="3688552" cy="864096"/>
        </p:xfrm>
        <a:graphic>
          <a:graphicData uri="http://schemas.openxmlformats.org/drawingml/2006/table">
            <a:tbl>
              <a:tblPr/>
              <a:tblGrid>
                <a:gridCol w="759206"/>
                <a:gridCol w="985596"/>
                <a:gridCol w="971875"/>
                <a:gridCol w="971875"/>
              </a:tblGrid>
              <a:tr h="41193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21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0,2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0,6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Calibri"/>
                          <a:cs typeface="Times New Roman"/>
                        </a:rPr>
                        <a:t>0,2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83568" y="2420888"/>
          <a:ext cx="432048" cy="54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Формула" r:id="rId4" imgW="177480" imgH="228600" progId="Equation.3">
                  <p:embed/>
                </p:oleObj>
              </mc:Choice>
              <mc:Fallback>
                <p:oleObj name="Формула" r:id="rId4" imgW="177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20888"/>
                        <a:ext cx="432048" cy="545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3"/>
          <p:cNvGraphicFramePr>
            <a:graphicFrameLocks noChangeAspect="1"/>
          </p:cNvGraphicFramePr>
          <p:nvPr/>
        </p:nvGraphicFramePr>
        <p:xfrm>
          <a:off x="4932040" y="2420888"/>
          <a:ext cx="431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Формула" r:id="rId6" imgW="177480" imgH="228600" progId="Equation.3">
                  <p:embed/>
                </p:oleObj>
              </mc:Choice>
              <mc:Fallback>
                <p:oleObj name="Формула" r:id="rId6" imgW="1774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420888"/>
                        <a:ext cx="431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83568" y="1988840"/>
          <a:ext cx="38404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Формула" r:id="rId7" imgW="152334" imgH="228501" progId="Equation.3">
                  <p:embed/>
                </p:oleObj>
              </mc:Choice>
              <mc:Fallback>
                <p:oleObj name="Формула" r:id="rId7" imgW="152334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988840"/>
                        <a:ext cx="384043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4"/>
          <p:cNvGraphicFramePr>
            <a:graphicFrameLocks noChangeAspect="1"/>
          </p:cNvGraphicFramePr>
          <p:nvPr/>
        </p:nvGraphicFramePr>
        <p:xfrm>
          <a:off x="4932040" y="1988840"/>
          <a:ext cx="3841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Формула" r:id="rId9" imgW="152334" imgH="228501" progId="Equation.3">
                  <p:embed/>
                </p:oleObj>
              </mc:Choice>
              <mc:Fallback>
                <p:oleObj name="Формула" r:id="rId9" imgW="152334" imgH="228501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988840"/>
                        <a:ext cx="38417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611560" y="3429000"/>
          <a:ext cx="67294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Формула" r:id="rId10" imgW="2666880" imgH="203040" progId="Equation.3">
                  <p:embed/>
                </p:oleObj>
              </mc:Choice>
              <mc:Fallback>
                <p:oleObj name="Формула" r:id="rId10" imgW="266688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429000"/>
                        <a:ext cx="6729412" cy="504825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rgbClr val="6600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1547664" y="4005064"/>
          <a:ext cx="6984776" cy="553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Формула" r:id="rId12" imgW="2527300" imgH="203200" progId="Equation.3">
                  <p:embed/>
                </p:oleObj>
              </mc:Choice>
              <mc:Fallback>
                <p:oleObj name="Формула" r:id="rId12" imgW="2527300" imgH="203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6984776" cy="553511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rgbClr val="6600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66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04664"/>
            <a:ext cx="295232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456384" cy="92697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Вывод: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latin typeface="Constantia" pitchFamily="18" charset="0"/>
              </a:rPr>
              <a:t>Математическое ожидание приближенно равно среднему значению , с тем большей точностью, чем больше число измерений. Поэтому математическое ожидание называют просто </a:t>
            </a:r>
            <a:r>
              <a:rPr lang="ru-RU" i="1" dirty="0" smtClean="0">
                <a:latin typeface="Constantia" pitchFamily="18" charset="0"/>
              </a:rPr>
              <a:t>средним значением</a:t>
            </a:r>
            <a:r>
              <a:rPr lang="ru-RU" dirty="0" smtClean="0">
                <a:latin typeface="Constantia" pitchFamily="18" charset="0"/>
              </a:rPr>
              <a:t> случайной величины.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latin typeface="Constantia" pitchFamily="18" charset="0"/>
              </a:rPr>
              <a:t>Математическое ожидание случайной величины всегда определяется однозначно и уже не является величиной случайной.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latin typeface="Constantia" pitchFamily="18" charset="0"/>
              </a:rPr>
              <a:t>Математическое ожидание позволяет определить </a:t>
            </a:r>
            <a:r>
              <a:rPr lang="ru-RU" dirty="0" err="1" smtClean="0">
                <a:latin typeface="Constantia" pitchFamily="18" charset="0"/>
              </a:rPr>
              <a:t>валидность</a:t>
            </a:r>
            <a:r>
              <a:rPr lang="ru-RU" dirty="0" smtClean="0">
                <a:latin typeface="Constantia" pitchFamily="18" charset="0"/>
              </a:rPr>
              <a:t> кредитов, вкладов, прибыли, т.е. имеет прямое применение в расчетах, связанными с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Constantia" pitchFamily="18" charset="0"/>
              </a:rPr>
              <a:t>       экономическими вопросами.</a:t>
            </a:r>
          </a:p>
          <a:p>
            <a:endParaRPr lang="ru-RU" dirty="0"/>
          </a:p>
        </p:txBody>
      </p:sp>
      <p:pic>
        <p:nvPicPr>
          <p:cNvPr id="31746" name="Picture 2" descr="http://www.verhneuralsk.ru/Storage/Image/PublicationItem/Image/big/2840/EF.gif"/>
          <p:cNvPicPr>
            <a:picLocks noChangeAspect="1" noChangeArrowheads="1"/>
          </p:cNvPicPr>
          <p:nvPr/>
        </p:nvPicPr>
        <p:blipFill>
          <a:blip r:embed="rId2" cstate="print"/>
          <a:srcRect l="8716" t="14771" r="10558" b="16297"/>
          <a:stretch>
            <a:fillRect/>
          </a:stretch>
        </p:blipFill>
        <p:spPr bwMode="auto">
          <a:xfrm>
            <a:off x="5868144" y="4581128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04664"/>
            <a:ext cx="61206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264696" cy="92697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Домашняя работа: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latin typeface="Constantia" pitchFamily="18" charset="0"/>
              </a:rPr>
              <a:t>Банк выдает кредиты 5 </a:t>
            </a:r>
            <a:r>
              <a:rPr lang="ru-RU" dirty="0" err="1" smtClean="0">
                <a:latin typeface="Constantia" pitchFamily="18" charset="0"/>
              </a:rPr>
              <a:t>млн</a:t>
            </a:r>
            <a:r>
              <a:rPr lang="ru-RU" dirty="0" smtClean="0">
                <a:latin typeface="Constantia" pitchFamily="18" charset="0"/>
              </a:rPr>
              <a:t> руб. под 10% сроком на 1 год. Риск </a:t>
            </a:r>
            <a:r>
              <a:rPr lang="ru-RU" dirty="0" err="1" smtClean="0">
                <a:latin typeface="Constantia" pitchFamily="18" charset="0"/>
              </a:rPr>
              <a:t>невозврата</a:t>
            </a:r>
            <a:r>
              <a:rPr lang="ru-RU" dirty="0" smtClean="0">
                <a:latin typeface="Constantia" pitchFamily="18" charset="0"/>
              </a:rPr>
              <a:t> кредита оценивается как 1%. Для уменьшения этого риска банк приобретает страховой полис на каждый кредит на S млн. руб., оплачивая страховой компании страховую премию в 2%. Оценить среднюю прибыль банка с одного кредита, если S=1, 3, 5 (страховой полис на 1 </a:t>
            </a:r>
            <a:r>
              <a:rPr lang="ru-RU" dirty="0" err="1" smtClean="0">
                <a:latin typeface="Constantia" pitchFamily="18" charset="0"/>
              </a:rPr>
              <a:t>млн</a:t>
            </a:r>
            <a:r>
              <a:rPr lang="ru-RU" dirty="0" smtClean="0">
                <a:latin typeface="Constantia" pitchFamily="18" charset="0"/>
              </a:rPr>
              <a:t> руб., 3 </a:t>
            </a:r>
            <a:r>
              <a:rPr lang="ru-RU" dirty="0" err="1" smtClean="0">
                <a:latin typeface="Constantia" pitchFamily="18" charset="0"/>
              </a:rPr>
              <a:t>млн</a:t>
            </a:r>
            <a:r>
              <a:rPr lang="ru-RU" dirty="0" smtClean="0">
                <a:latin typeface="Constantia" pitchFamily="18" charset="0"/>
              </a:rPr>
              <a:t> руб., 5 </a:t>
            </a:r>
            <a:r>
              <a:rPr lang="ru-RU" dirty="0" err="1" smtClean="0">
                <a:latin typeface="Constantia" pitchFamily="18" charset="0"/>
              </a:rPr>
              <a:t>млн</a:t>
            </a:r>
            <a:r>
              <a:rPr lang="ru-RU" dirty="0" smtClean="0">
                <a:latin typeface="Constantia" pitchFamily="18" charset="0"/>
              </a:rPr>
              <a:t> руб.).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latin typeface="Constantia" pitchFamily="18" charset="0"/>
              </a:rPr>
              <a:t>Банковская организация выдает займы по 1 </a:t>
            </a:r>
            <a:r>
              <a:rPr lang="ru-RU" dirty="0" err="1" smtClean="0">
                <a:latin typeface="Constantia" pitchFamily="18" charset="0"/>
              </a:rPr>
              <a:t>млн</a:t>
            </a:r>
            <a:r>
              <a:rPr lang="ru-RU" dirty="0" smtClean="0">
                <a:latin typeface="Constantia" pitchFamily="18" charset="0"/>
              </a:rPr>
              <a:t> руб. сроком на 1 год. Вероятность </a:t>
            </a:r>
            <a:r>
              <a:rPr lang="ru-RU" dirty="0" err="1" smtClean="0">
                <a:latin typeface="Constantia" pitchFamily="18" charset="0"/>
              </a:rPr>
              <a:t>невозврата</a:t>
            </a:r>
            <a:r>
              <a:rPr lang="ru-RU" dirty="0" smtClean="0">
                <a:latin typeface="Constantia" pitchFamily="18" charset="0"/>
              </a:rPr>
              <a:t> кредита – 1%. Какую процентную ставку должен установить банк</a:t>
            </a:r>
          </a:p>
          <a:p>
            <a:pPr marL="514350" indent="-514350" algn="just">
              <a:lnSpc>
                <a:spcPct val="120000"/>
              </a:lnSpc>
              <a:buNone/>
            </a:pPr>
            <a:r>
              <a:rPr lang="ru-RU" dirty="0" smtClean="0">
                <a:latin typeface="Constantia" pitchFamily="18" charset="0"/>
              </a:rPr>
              <a:t>        чтобы в среднем иметь прибыль?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32770" name="Picture 2" descr="http://signalyopcionov.ru/wp-content/uploads/2015/11/14997704-1024x4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1128"/>
            <a:ext cx="4392488" cy="206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04664"/>
            <a:ext cx="705678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00800" cy="92697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Продолжите предложения: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На уроке я узнал……………………………………………………..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На уроке мне понравилось…………………………………….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На уроке я запомнил, что ………………………………………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Теперь я могу…………………………………………………………..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Теперь я попробую………………………………………………….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34820" name="Picture 4" descr="http://s7.hostingkartinok.com/uploads/images/2014/07/69fd6d65bea9847d11cae70ba8629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23728" y="2492896"/>
            <a:ext cx="6768752" cy="4003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wYm8mLVZG1E/USIqVnLC9wI/AAAAAAAAQn8/h_N8gFj3Eqo/s1600/0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6319" y="-1175143"/>
            <a:ext cx="7071361" cy="9144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Constantia" pitchFamily="18" charset="0"/>
              </a:rPr>
              <a:t>Историческая справка</a:t>
            </a:r>
            <a:endParaRPr lang="ru-RU" b="1" u="sng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3"/>
            <a:ext cx="6768752" cy="2808312"/>
          </a:xfrm>
        </p:spPr>
        <p:txBody>
          <a:bodyPr>
            <a:noAutofit/>
          </a:bodyPr>
          <a:lstStyle/>
          <a:p>
            <a:pPr marL="3133725" indent="0" algn="just">
              <a:buNone/>
              <a:tabLst>
                <a:tab pos="0" algn="l"/>
              </a:tabLst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      Термин        «математическое ожидание» введён Пьером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Симоном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маркизом де Лапласом (1795) и произошёл от понятия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7" name="Picture 3" descr="C:\Users\карина\Desktop\Работа 717\МО\2016-2017\неделя математики\Лаплас.jpg"/>
          <p:cNvPicPr>
            <a:picLocks noChangeAspect="1" noChangeArrowheads="1"/>
          </p:cNvPicPr>
          <p:nvPr/>
        </p:nvPicPr>
        <p:blipFill>
          <a:blip r:embed="rId3" cstate="print"/>
          <a:srcRect b="8549"/>
          <a:stretch>
            <a:fillRect/>
          </a:stretch>
        </p:blipFill>
        <p:spPr bwMode="auto">
          <a:xfrm>
            <a:off x="1187624" y="1268760"/>
            <a:ext cx="3188635" cy="237626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3789040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« ожидаемого значения выигрыша», впервые появившегося  в 17 веке в теории азартных игр в трудах Блеза Паскаля и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Христиана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Гюйгенса.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995120" cy="114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Определение математического ожидания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700808"/>
            <a:ext cx="6552728" cy="2476871"/>
          </a:xfrm>
          <a:solidFill>
            <a:schemeClr val="bg1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Математическим ожиданием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дискретной случайной величины называется сумма произведений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возможных значений на соответствующие им вероятности.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827583" y="5013176"/>
          <a:ext cx="786195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3" imgW="2273040" imgH="228600" progId="Equation.3">
                  <p:embed/>
                </p:oleObj>
              </mc:Choice>
              <mc:Fallback>
                <p:oleObj name="Формула" r:id="rId3" imgW="227304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3" y="5013176"/>
                        <a:ext cx="7861957" cy="7920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28575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840760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1. Игральные кости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84784"/>
            <a:ext cx="6923112" cy="2376264"/>
          </a:xfrm>
          <a:solidFill>
            <a:schemeClr val="bg1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Бросаются две игральные кости. Найдите математическое ожидание для произведения очков на выпавших гранях.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39752" y="3933056"/>
          <a:ext cx="5616623" cy="1646220"/>
        </p:xfrm>
        <a:graphic>
          <a:graphicData uri="http://schemas.openxmlformats.org/drawingml/2006/table">
            <a:tbl>
              <a:tblPr/>
              <a:tblGrid>
                <a:gridCol w="1074623"/>
                <a:gridCol w="757000"/>
                <a:gridCol w="757000"/>
                <a:gridCol w="757000"/>
                <a:gridCol w="757000"/>
                <a:gridCol w="757000"/>
                <a:gridCol w="757000"/>
              </a:tblGrid>
              <a:tr h="428684">
                <a:tc>
                  <a:txBody>
                    <a:bodyPr/>
                    <a:lstStyle/>
                    <a:p>
                      <a:pPr algn="just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ru-RU" sz="2800" b="1" i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X,Y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55492">
                <a:tc>
                  <a:txBody>
                    <a:bodyPr/>
                    <a:lstStyle/>
                    <a:p>
                      <a:pPr algn="just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7584" y="5661248"/>
          <a:ext cx="78565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3" imgW="3479760" imgH="393480" progId="Equation.3">
                  <p:embed/>
                </p:oleObj>
              </mc:Choice>
              <mc:Fallback>
                <p:oleObj name="Формула" r:id="rId3" imgW="3479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661248"/>
                        <a:ext cx="7856537" cy="881062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40760" cy="10801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2. Стрельба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44824"/>
            <a:ext cx="7200800" cy="3960440"/>
          </a:xfrm>
          <a:solidFill>
            <a:schemeClr val="bg1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Стрелок ведет стрельбу по цели с вероятностью попадания при каждом выстреле 0,2. За каждое попадание он получает 5 очков, а в случае промаха очков ему не начисляют. Составить закон распределения числа очков, полученных стрелком, за 3 выстрела, и вычислить математическое ожидание этой случайной величины.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4076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2. Стрельба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9752" y="2276872"/>
          <a:ext cx="5976664" cy="2016224"/>
        </p:xfrm>
        <a:graphic>
          <a:graphicData uri="http://schemas.openxmlformats.org/drawingml/2006/table">
            <a:tbl>
              <a:tblPr/>
              <a:tblGrid>
                <a:gridCol w="720080"/>
                <a:gridCol w="1296144"/>
                <a:gridCol w="1440160"/>
                <a:gridCol w="1224136"/>
                <a:gridCol w="1296144"/>
              </a:tblGrid>
              <a:tr h="777536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3600" b="1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38688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3600" b="1" i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0,512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0,384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0,096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0,008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683568" y="4725144"/>
          <a:ext cx="82565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3" imgW="3276360" imgH="203040" progId="Equation.3">
                  <p:embed/>
                </p:oleObj>
              </mc:Choice>
              <mc:Fallback>
                <p:oleObj name="Формула" r:id="rId3" imgW="32763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25144"/>
                        <a:ext cx="8256587" cy="504825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МАТЕМАТИКА И ЭКОНОМИКА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43608" y="4725144"/>
            <a:ext cx="6768752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Появление сложных математических моделей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524328" y="2780928"/>
            <a:ext cx="1152128" cy="25202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67544" y="1772816"/>
            <a:ext cx="1368152" cy="32403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МАТЕМАТИКА И ЭКОНОМИКА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124744"/>
            <a:ext cx="4536504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Развитие рыночных отношений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9952" y="1556792"/>
            <a:ext cx="4536504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Появление ценных бумаг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95736" y="2204864"/>
            <a:ext cx="2592288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облигации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59832" y="2924944"/>
            <a:ext cx="3312368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сертификаты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83968" y="2348880"/>
            <a:ext cx="1800200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акции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99784" y="2060848"/>
            <a:ext cx="1944216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векселя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96136" y="2564904"/>
            <a:ext cx="2664296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закладные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7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619672" y="5661248"/>
            <a:ext cx="6768752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Понятие условного математического ожидания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3275856" y="5013176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5616" y="4653136"/>
            <a:ext cx="4392488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Теория мартингалов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699792" y="4005064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3573016"/>
            <a:ext cx="4392488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Модель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меджирования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2339752" y="2924944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МАТЕМАТИКА И ЭКОНОМИКА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1506" name="Picture 2" descr="http://news.mit.edu/sites/mit.edu.newsoffice/files/images/2010/20100409114929-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810000" cy="28575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436096" y="3573016"/>
            <a:ext cx="331236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П.Самуэльсон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2060848"/>
            <a:ext cx="4392488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Модель нетривиального типа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051720" y="1412776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980728"/>
            <a:ext cx="4392488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Развитие экономики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24" grpId="0" animBg="1"/>
      <p:bldP spid="28" grpId="0" animBg="1"/>
      <p:bldP spid="23" grpId="0" animBg="1"/>
      <p:bldP spid="27" grpId="0" animBg="1"/>
      <p:bldP spid="16" grpId="0" animBg="1"/>
      <p:bldP spid="22" grpId="1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531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Математическое ожидание и его применение в экономике</vt:lpstr>
      <vt:lpstr>Историческая справка</vt:lpstr>
      <vt:lpstr>Определение математического ожидания</vt:lpstr>
      <vt:lpstr>Пример 1. Игральные кости</vt:lpstr>
      <vt:lpstr>Пример 2. Стрельба</vt:lpstr>
      <vt:lpstr>Пример 2. Стрельба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ГРУППОВАЯ РАБОТА</vt:lpstr>
      <vt:lpstr>ЗАЩИТА ПРОЕКТОВ</vt:lpstr>
      <vt:lpstr>ГРУППА 1.  Страховой взнос за дом.</vt:lpstr>
      <vt:lpstr>ГРУППА 2.  Страхование жизни.</vt:lpstr>
      <vt:lpstr>ГРУППА 3 и 4. Доходность вложения капитала.</vt:lpstr>
      <vt:lpstr>Вывод:</vt:lpstr>
      <vt:lpstr>Домашняя работа:</vt:lpstr>
      <vt:lpstr>Продолжите предложения: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ожидание и его применение в экономике</dc:title>
  <dc:creator>карина</dc:creator>
  <cp:lastModifiedBy>User</cp:lastModifiedBy>
  <cp:revision>37</cp:revision>
  <dcterms:created xsi:type="dcterms:W3CDTF">2017-01-13T20:34:01Z</dcterms:created>
  <dcterms:modified xsi:type="dcterms:W3CDTF">2017-02-05T08:14:02Z</dcterms:modified>
</cp:coreProperties>
</file>