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1"/>
  </p:sldMasterIdLst>
  <p:notesMasterIdLst>
    <p:notesMasterId r:id="rId64"/>
  </p:notesMasterIdLst>
  <p:sldIdLst>
    <p:sldId id="271" r:id="rId2"/>
    <p:sldId id="335" r:id="rId3"/>
    <p:sldId id="346" r:id="rId4"/>
    <p:sldId id="348" r:id="rId5"/>
    <p:sldId id="354" r:id="rId6"/>
    <p:sldId id="347" r:id="rId7"/>
    <p:sldId id="353" r:id="rId8"/>
    <p:sldId id="351" r:id="rId9"/>
    <p:sldId id="352" r:id="rId10"/>
    <p:sldId id="350" r:id="rId11"/>
    <p:sldId id="355" r:id="rId12"/>
    <p:sldId id="345" r:id="rId13"/>
    <p:sldId id="260" r:id="rId14"/>
    <p:sldId id="264" r:id="rId15"/>
    <p:sldId id="304" r:id="rId16"/>
    <p:sldId id="305" r:id="rId17"/>
    <p:sldId id="324" r:id="rId18"/>
    <p:sldId id="297" r:id="rId19"/>
    <p:sldId id="298" r:id="rId20"/>
    <p:sldId id="301" r:id="rId21"/>
    <p:sldId id="302" r:id="rId22"/>
    <p:sldId id="303" r:id="rId23"/>
    <p:sldId id="307" r:id="rId24"/>
    <p:sldId id="268" r:id="rId25"/>
    <p:sldId id="280" r:id="rId26"/>
    <p:sldId id="279" r:id="rId27"/>
    <p:sldId id="278" r:id="rId28"/>
    <p:sldId id="281" r:id="rId29"/>
    <p:sldId id="282" r:id="rId30"/>
    <p:sldId id="316" r:id="rId31"/>
    <p:sldId id="315" r:id="rId32"/>
    <p:sldId id="325" r:id="rId33"/>
    <p:sldId id="319" r:id="rId34"/>
    <p:sldId id="318" r:id="rId35"/>
    <p:sldId id="320" r:id="rId36"/>
    <p:sldId id="336" r:id="rId37"/>
    <p:sldId id="321" r:id="rId38"/>
    <p:sldId id="337" r:id="rId39"/>
    <p:sldId id="338" r:id="rId40"/>
    <p:sldId id="339" r:id="rId41"/>
    <p:sldId id="340" r:id="rId42"/>
    <p:sldId id="341" r:id="rId43"/>
    <p:sldId id="342" r:id="rId44"/>
    <p:sldId id="326" r:id="rId45"/>
    <p:sldId id="343" r:id="rId46"/>
    <p:sldId id="317" r:id="rId47"/>
    <p:sldId id="323" r:id="rId48"/>
    <p:sldId id="327" r:id="rId49"/>
    <p:sldId id="328" r:id="rId50"/>
    <p:sldId id="329" r:id="rId51"/>
    <p:sldId id="330" r:id="rId52"/>
    <p:sldId id="331" r:id="rId53"/>
    <p:sldId id="332" r:id="rId54"/>
    <p:sldId id="333" r:id="rId55"/>
    <p:sldId id="334" r:id="rId56"/>
    <p:sldId id="310" r:id="rId57"/>
    <p:sldId id="311" r:id="rId58"/>
    <p:sldId id="312" r:id="rId59"/>
    <p:sldId id="314" r:id="rId60"/>
    <p:sldId id="308" r:id="rId61"/>
    <p:sldId id="344" r:id="rId62"/>
    <p:sldId id="309" r:id="rId6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33CC"/>
    <a:srgbClr val="3BF7B8"/>
    <a:srgbClr val="66FF66"/>
    <a:srgbClr val="080808"/>
    <a:srgbClr val="FF0000"/>
    <a:srgbClr val="6C4AE8"/>
    <a:srgbClr val="8A9D9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174" autoAdjust="0"/>
    <p:restoredTop sz="94622" autoAdjust="0"/>
  </p:normalViewPr>
  <p:slideViewPr>
    <p:cSldViewPr>
      <p:cViewPr varScale="1">
        <p:scale>
          <a:sx n="69" d="100"/>
          <a:sy n="69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FFA4A9E-5865-448D-B1DF-32154684E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6D2D0D-8047-4872-9C01-9AB0C727604E}" type="slidenum">
              <a:rPr lang="ru-RU"/>
              <a:pPr/>
              <a:t>27</a:t>
            </a:fld>
            <a:endParaRPr lang="ru-RU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latin typeface="Times New Roman" pitchFamily="18" charset="0"/>
              </a:rPr>
              <a:t>В идеале еще до поступления в учебное заведение желательно определить хотя бы тип будущей профессии. Приведем некоторые из таких типов:  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76803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6804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6805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6806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680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680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6809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F64975CB-C67F-4843-93F0-A9F49D8B30EC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7681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681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0C110EFA-F4D4-41E2-A31F-B81E43EC6A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D835C2-8299-45AD-8548-D2B3D0D55E9D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15B81-6BBF-4E0C-A418-607EF1F2FF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CEC285-92EB-4209-B8DE-10B572C60CFE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329F2-0B7B-48E1-B228-41D3F0E2EA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83EF6D-4DC0-4916-97DA-F93CA0B685DA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6C925-4CC0-4305-A6B3-5CB56F103E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F398C6-700D-4938-A573-F3288864D711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8E455-3BB5-41D1-A9FE-7D32CFE91D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5C8C55-DEE5-4BE4-87E1-7777129D6661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DB0B7-AF3E-4565-872D-7B41EFB26E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2E4777-B6FD-4BC5-9A64-3560C5420A97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4D475-39DF-4606-9E20-75A68CFE65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24D2B6-1598-41F2-8F06-2041EF44089D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D0294-5BD4-497C-875C-21E4338F23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522AB7-E285-449A-ACB0-F72DA9EB802B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F18CE-2BFE-446E-B1B7-32EB8231CC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9F7D45-B813-4E71-A777-1CA8B2014CE6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E7E26-06C4-4548-9510-F3016D9045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CE4410-CFEE-4AC2-9940-B52CF9B5D131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5C65B-14ED-48AD-B282-D341A3C433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75779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5780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5781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578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578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67256BE3-E184-485E-91C2-215C559650CE}" type="datetimeFigureOut">
              <a:rPr lang="ru-RU"/>
              <a:pPr/>
              <a:t>13.01.2017</a:t>
            </a:fld>
            <a:endParaRPr lang="ru-RU"/>
          </a:p>
        </p:txBody>
      </p:sp>
      <p:sp>
        <p:nvSpPr>
          <p:cNvPr id="7578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7578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CE628038-972B-4542-B410-8FC91560E1F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8;&#1072;&#1073;&#1086;&#1090;&#1072;%20&#1074;%201%20&#1089;&#1077;&#1085;&#1090;&#1103;&#1073;&#1088;&#1103;%202017\&#1087;&#1088;&#1077;&#1079;&#1077;&#1085;&#1090;&#1072;&#1094;&#1080;&#1103;\&#1075;&#1080;&#1084;&#1085;-&#1084;&#1086;&#1083;&#1086;&#1076;&#1105;&#1078;&#1080;-&#1084;&#1099;-&#1087;&#1086;&#1082;&#1086;&#1083;&#1077;&#1085;&#1080;&#1077;-&#1084;&#1099;-&#1088;&#1086;&#1089;&#1089;&#1080;&#1103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88;&#1072;&#1073;&#1086;&#1090;&#1072;%20&#1074;%201%20&#1089;&#1077;&#1085;&#1090;&#1103;&#1073;&#1088;&#1103;%202017\&#1087;&#1088;&#1077;&#1079;&#1077;&#1085;&#1090;&#1072;&#1094;&#1080;&#1103;\&#1072;&#1088;&#1080;&#1103;-&#1090;&#1086;&#1095;&#1082;&#1072;-&#1085;&#1077;&#1074;&#1086;&#1079;&#1074;&#1088;&#1072;&#1090;&#1072;-&#1080;&#1085;&#1089;&#1090;&#1088;&#1091;&#1084;&#1077;&#1085;&#1090;&#1072;&#1083;&#1100;&#1085;&#1072;&#1103;-&#1074;&#1077;&#1088;&#1089;&#1080;&#1103;.mp3" TargetMode="Externa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png"/><Relationship Id="rId4" Type="http://schemas.openxmlformats.org/officeDocument/2006/relationships/oleObject" Target="../embeddings/oleObject3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User\Desktop\&#1088;&#1072;&#1073;&#1086;&#1090;&#1072;%20&#1074;%201%20&#1089;&#1077;&#1085;&#1090;&#1103;&#1073;&#1088;&#1103;%202017\&#1087;&#1088;&#1077;&#1079;&#1077;&#1085;&#1090;&#1072;&#1094;&#1080;&#1103;\&#1075;&#1080;&#1084;&#1085;-&#1084;&#1086;&#1083;&#1086;&#1076;&#1105;&#1078;&#1080;-&#1084;&#1099;-&#1087;&#1086;&#1082;&#1086;&#1083;&#1077;&#1085;&#1080;&#1077;-&#1084;&#1099;-&#1088;&#1086;&#1089;&#1089;&#1080;&#1103;.mp3" TargetMode="Externa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User\Desktop\&#1088;&#1072;&#1073;&#1086;&#1090;&#1072;%20&#1074;%201%20&#1089;&#1077;&#1085;&#1090;&#1103;&#1073;&#1088;&#1103;%202017\&#1087;&#1088;&#1077;&#1079;&#1077;&#1085;&#1090;&#1072;&#1094;&#1080;&#1103;\Oleg_Gazmanov-Ne_kochegary_my_ne_plotniki_(mp3.cc).mp3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7.gif"/><Relationship Id="rId4" Type="http://schemas.openxmlformats.org/officeDocument/2006/relationships/image" Target="../media/image6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User\Desktop\&#1088;&#1072;&#1073;&#1086;&#1090;&#1072;%20&#1074;%201%20&#1089;&#1077;&#1085;&#1090;&#1103;&#1073;&#1088;&#1103;%202017\&#1087;&#1088;&#1077;&#1079;&#1077;&#1085;&#1090;&#1072;&#1094;&#1080;&#1103;\Oleg_Gazmanov-Ne_kochegary_my_ne_plotniki_(mp3.cc).mp3" TargetMode="External"/><Relationship Id="rId6" Type="http://schemas.openxmlformats.org/officeDocument/2006/relationships/image" Target="../media/image91.pn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8;&#1072;&#1073;&#1086;&#1090;&#1072;%20&#1074;%201%20&#1089;&#1077;&#1085;&#1090;&#1103;&#1073;&#1088;&#1103;%202017\&#1087;&#1088;&#1077;&#1079;&#1077;&#1085;&#1090;&#1072;&#1094;&#1080;&#1103;\&#1075;&#1080;&#1084;&#1085;-&#1084;&#1086;&#1083;&#1086;&#1076;&#1105;&#1078;&#1080;-&#1084;&#1099;-&#1087;&#1086;&#1082;&#1086;&#1083;&#1077;&#1085;&#1080;&#1077;-&#1084;&#1099;-&#1088;&#1086;&#1089;&#1089;&#1080;&#1103;.mp3" TargetMode="External"/><Relationship Id="rId5" Type="http://schemas.openxmlformats.org/officeDocument/2006/relationships/image" Target="../media/image101.png"/><Relationship Id="rId4" Type="http://schemas.openxmlformats.org/officeDocument/2006/relationships/image" Target="../media/image10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1484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0" y="0"/>
            <a:ext cx="9144000" cy="1484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1484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WordArt 14"/>
          <p:cNvSpPr>
            <a:spLocks noChangeArrowheads="1" noChangeShapeType="1" noTextEdit="1"/>
          </p:cNvSpPr>
          <p:nvPr/>
        </p:nvSpPr>
        <p:spPr bwMode="auto">
          <a:xfrm>
            <a:off x="1979613" y="2852738"/>
            <a:ext cx="5400675" cy="841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pic>
        <p:nvPicPr>
          <p:cNvPr id="9232" name="Picture 16" descr="http://internatpugachev.narod.ru/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91110" cy="1494247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0" y="1628800"/>
            <a:ext cx="8077200" cy="1728192"/>
          </a:xfrm>
        </p:spPr>
        <p:txBody>
          <a:bodyPr/>
          <a:lstStyle/>
          <a:p>
            <a:pPr algn="ctr"/>
            <a:r>
              <a:rPr lang="ru-RU" sz="5400" b="1" kern="10" dirty="0" smtClean="0">
                <a:ln w="9525">
                  <a:solidFill>
                    <a:srgbClr val="66FF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ea typeface="+mn-ea"/>
                <a:cs typeface="Times New Roman"/>
              </a:rPr>
              <a:t>Есть много профессий, хороших и разных!</a:t>
            </a:r>
            <a:r>
              <a:rPr kumimoji="0" lang="ru-RU" sz="3600" b="1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/>
            </a:r>
            <a:br>
              <a:rPr kumimoji="0" lang="ru-RU" sz="3600" b="1" i="0" u="none" strike="noStrike" kern="10" cap="none" spc="0" normalizeH="0" baseline="0" noProof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</a:br>
            <a:endParaRPr lang="ru-RU" dirty="0"/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6552728" cy="1412776"/>
          </a:xfrm>
        </p:spPr>
        <p:txBody>
          <a:bodyPr/>
          <a:lstStyle/>
          <a:p>
            <a:r>
              <a:rPr lang="ru-RU" sz="2400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Классный час в 9 «А» классе</a:t>
            </a:r>
          </a:p>
          <a:p>
            <a:r>
              <a:rPr lang="ru-RU" sz="2400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Классный руководитель:</a:t>
            </a:r>
          </a:p>
          <a:p>
            <a:r>
              <a:rPr lang="ru-RU" sz="2400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Финаенова Т.В.</a:t>
            </a:r>
            <a:endParaRPr lang="ru-RU" sz="2400" i="1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3678346"/>
            <a:ext cx="6912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Труд избавляет нас от трех великих зол: скуки, порока и нужды.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80808"/>
              </a:solidFill>
              <a:effectLst/>
              <a:latin typeface="Monotype Corsiva" pitchFamily="66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Вольтер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80808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5" name="гимн-молодёжи-мы-поколение-мы-росс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39552" y="6093296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Users\DNS\Desktop\профориентация ФИНАЕНОВА\IMG_0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760112" cy="4320480"/>
          </a:xfrm>
          <a:prstGeom prst="rect">
            <a:avLst/>
          </a:prstGeom>
          <a:noFill/>
        </p:spPr>
      </p:pic>
      <p:pic>
        <p:nvPicPr>
          <p:cNvPr id="9" name="Picture 3" descr="C:\Users\DNS\Desktop\профориентация ФИНАЕНОВА\IMG_93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2448272" cy="3229223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60648"/>
            <a:ext cx="1923933" cy="256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3" name="Picture 3" descr="C:\Users\DNS\Desktop\профориентация ФИНАЕНОВА\peop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9"/>
            <a:ext cx="8073365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539750" y="1628775"/>
            <a:ext cx="5183188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Профессия - это род трудовой деятельности,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 связанный с определенной областью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 общественного производства</a:t>
            </a: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3779838" y="3213100"/>
            <a:ext cx="46069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Специальность - вид занятий 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в рамках одной профессии</a:t>
            </a:r>
          </a:p>
        </p:txBody>
      </p:sp>
      <p:sp>
        <p:nvSpPr>
          <p:cNvPr id="6155" name="WordArt 11"/>
          <p:cNvSpPr>
            <a:spLocks noChangeArrowheads="1" noChangeShapeType="1" noTextEdit="1"/>
          </p:cNvSpPr>
          <p:nvPr/>
        </p:nvSpPr>
        <p:spPr bwMode="auto">
          <a:xfrm>
            <a:off x="755650" y="4365625"/>
            <a:ext cx="4752975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Должность - положение человека в 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структуре организации,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 предполагающее выполнение 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заданного комплекса </a:t>
            </a:r>
          </a:p>
          <a:p>
            <a:pPr algn="ctr"/>
            <a:r>
              <a:rPr lang="ru-RU" sz="3600" kern="10" dirty="0">
                <a:ln w="12700">
                  <a:solidFill>
                    <a:srgbClr val="080808"/>
                  </a:solidFill>
                  <a:round/>
                  <a:headEnd/>
                  <a:tailEnd/>
                </a:ln>
                <a:solidFill>
                  <a:srgbClr val="080808"/>
                </a:solidFill>
                <a:latin typeface="Times New Roman"/>
                <a:cs typeface="Times New Roman"/>
              </a:rPr>
              <a:t>действий</a:t>
            </a:r>
          </a:p>
        </p:txBody>
      </p:sp>
      <p:sp>
        <p:nvSpPr>
          <p:cNvPr id="2055" name="Line 18"/>
          <p:cNvSpPr>
            <a:spLocks noChangeShapeType="1"/>
          </p:cNvSpPr>
          <p:nvPr/>
        </p:nvSpPr>
        <p:spPr bwMode="auto">
          <a:xfrm>
            <a:off x="684213" y="3068638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6" name="Line 19"/>
          <p:cNvSpPr>
            <a:spLocks noChangeShapeType="1"/>
          </p:cNvSpPr>
          <p:nvPr/>
        </p:nvSpPr>
        <p:spPr bwMode="auto">
          <a:xfrm>
            <a:off x="684213" y="4221163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050" name="Object 20"/>
          <p:cNvGraphicFramePr>
            <a:graphicFrameLocks noChangeAspect="1"/>
          </p:cNvGraphicFramePr>
          <p:nvPr>
            <p:ph idx="4294967295"/>
          </p:nvPr>
        </p:nvGraphicFramePr>
        <p:xfrm>
          <a:off x="6659563" y="4437063"/>
          <a:ext cx="1928812" cy="1989137"/>
        </p:xfrm>
        <a:graphic>
          <a:graphicData uri="http://schemas.openxmlformats.org/presentationml/2006/ole">
            <p:oleObj spid="_x0000_s2050" name="CorelDRAW" r:id="rId3" imgW="2683800" imgH="2773800" progId="">
              <p:embed/>
            </p:oleObj>
          </a:graphicData>
        </a:graphic>
      </p:graphicFrame>
      <p:sp>
        <p:nvSpPr>
          <p:cNvPr id="2058" name="Rectangle 2"/>
          <p:cNvSpPr>
            <a:spLocks noChangeArrowheads="1"/>
          </p:cNvSpPr>
          <p:nvPr/>
        </p:nvSpPr>
        <p:spPr bwMode="auto">
          <a:xfrm>
            <a:off x="195263" y="228600"/>
            <a:ext cx="82645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420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Основные понятия</a:t>
            </a:r>
            <a:r>
              <a:rPr lang="ru-RU" sz="4200">
                <a:solidFill>
                  <a:schemeClr val="tx2"/>
                </a:solidFill>
                <a:cs typeface="Arial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 animBg="1"/>
      <p:bldP spid="61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8" name="AutoShape 88"/>
          <p:cNvSpPr>
            <a:spLocks/>
          </p:cNvSpPr>
          <p:nvPr/>
        </p:nvSpPr>
        <p:spPr bwMode="auto">
          <a:xfrm>
            <a:off x="6227763" y="3573463"/>
            <a:ext cx="2087562" cy="865187"/>
          </a:xfrm>
          <a:prstGeom prst="borderCallout1">
            <a:avLst>
              <a:gd name="adj1" fmla="val 13213"/>
              <a:gd name="adj2" fmla="val -3648"/>
              <a:gd name="adj3" fmla="val 32662"/>
              <a:gd name="adj4" fmla="val -30190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>
            <a:noFill/>
            <a:miter lim="800000"/>
            <a:headEnd type="oval" w="med" len="lg"/>
            <a:tailEnd type="stealth" w="med" len="med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Способности</a:t>
            </a:r>
          </a:p>
        </p:txBody>
      </p:sp>
      <p:sp>
        <p:nvSpPr>
          <p:cNvPr id="10329" name="AutoShape 89"/>
          <p:cNvSpPr>
            <a:spLocks/>
          </p:cNvSpPr>
          <p:nvPr/>
        </p:nvSpPr>
        <p:spPr bwMode="auto">
          <a:xfrm>
            <a:off x="611188" y="3357563"/>
            <a:ext cx="2376487" cy="1008062"/>
          </a:xfrm>
          <a:prstGeom prst="borderCallout1">
            <a:avLst>
              <a:gd name="adj1" fmla="val 11338"/>
              <a:gd name="adj2" fmla="val 103208"/>
              <a:gd name="adj3" fmla="val 23778"/>
              <a:gd name="adj4" fmla="val 117704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>
            <a:noFill/>
            <a:miter lim="800000"/>
            <a:headEnd type="oval" w="med" len="lg"/>
            <a:tailEnd type="stealth" w="med" len="med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Наличие учебных заведений в городе</a:t>
            </a:r>
          </a:p>
        </p:txBody>
      </p:sp>
      <p:sp>
        <p:nvSpPr>
          <p:cNvPr id="10330" name="AutoShape 90"/>
          <p:cNvSpPr>
            <a:spLocks/>
          </p:cNvSpPr>
          <p:nvPr/>
        </p:nvSpPr>
        <p:spPr bwMode="auto">
          <a:xfrm>
            <a:off x="1116013" y="5300663"/>
            <a:ext cx="2376487" cy="720725"/>
          </a:xfrm>
          <a:prstGeom prst="borderCallout1">
            <a:avLst>
              <a:gd name="adj1" fmla="val 15861"/>
              <a:gd name="adj2" fmla="val 103208"/>
              <a:gd name="adj3" fmla="val -181500"/>
              <a:gd name="adj4" fmla="val 123449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>
            <a:noFill/>
            <a:miter lim="800000"/>
            <a:headEnd type="oval" w="med" len="lg"/>
            <a:tailEnd type="stealth" w="med" len="med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Советы родителей</a:t>
            </a:r>
          </a:p>
        </p:txBody>
      </p:sp>
      <p:sp>
        <p:nvSpPr>
          <p:cNvPr id="10331" name="AutoShape 91"/>
          <p:cNvSpPr>
            <a:spLocks/>
          </p:cNvSpPr>
          <p:nvPr/>
        </p:nvSpPr>
        <p:spPr bwMode="auto">
          <a:xfrm>
            <a:off x="5795963" y="5157788"/>
            <a:ext cx="2449512" cy="792162"/>
          </a:xfrm>
          <a:prstGeom prst="borderCallout1">
            <a:avLst>
              <a:gd name="adj1" fmla="val 14431"/>
              <a:gd name="adj2" fmla="val -3111"/>
              <a:gd name="adj3" fmla="val -109417"/>
              <a:gd name="adj4" fmla="val -24630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>
            <a:noFill/>
            <a:miter lim="800000"/>
            <a:headEnd type="oval" w="med" len="lg"/>
            <a:tailEnd type="stealth" w="med" len="med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Мнение друзей</a:t>
            </a:r>
          </a:p>
        </p:txBody>
      </p:sp>
      <p:sp>
        <p:nvSpPr>
          <p:cNvPr id="10332" name="AutoShape 92"/>
          <p:cNvSpPr>
            <a:spLocks/>
          </p:cNvSpPr>
          <p:nvPr/>
        </p:nvSpPr>
        <p:spPr bwMode="auto">
          <a:xfrm>
            <a:off x="5724525" y="1916113"/>
            <a:ext cx="2592388" cy="649287"/>
          </a:xfrm>
          <a:prstGeom prst="borderCallout1">
            <a:avLst>
              <a:gd name="adj1" fmla="val 17602"/>
              <a:gd name="adj2" fmla="val -2940"/>
              <a:gd name="adj3" fmla="val 189241"/>
              <a:gd name="adj4" fmla="val -2106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>
            <a:noFill/>
            <a:miter lim="800000"/>
            <a:headEnd type="oval" w="med" len="lg"/>
            <a:tailEnd type="stealth" w="med" len="med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Престиж профессии</a:t>
            </a:r>
          </a:p>
        </p:txBody>
      </p:sp>
      <p:sp>
        <p:nvSpPr>
          <p:cNvPr id="10337" name="Text Box 97"/>
          <p:cNvSpPr txBox="1">
            <a:spLocks noChangeArrowheads="1"/>
          </p:cNvSpPr>
          <p:nvPr/>
        </p:nvSpPr>
        <p:spPr bwMode="auto">
          <a:xfrm>
            <a:off x="755650" y="1865313"/>
            <a:ext cx="2808288" cy="7016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</a:rPr>
              <a:t>Востребованность</a:t>
            </a:r>
            <a:r>
              <a:rPr lang="ru-RU" sz="2000" b="1" dirty="0">
                <a:latin typeface="Times New Roman" pitchFamily="18" charset="0"/>
              </a:rPr>
              <a:t>                  профессии </a:t>
            </a:r>
          </a:p>
        </p:txBody>
      </p:sp>
      <p:graphicFrame>
        <p:nvGraphicFramePr>
          <p:cNvPr id="3074" name="Object 104"/>
          <p:cNvGraphicFramePr>
            <a:graphicFrameLocks noChangeAspect="1"/>
          </p:cNvGraphicFramePr>
          <p:nvPr>
            <p:ph idx="4294967295"/>
          </p:nvPr>
        </p:nvGraphicFramePr>
        <p:xfrm>
          <a:off x="3203575" y="2608263"/>
          <a:ext cx="2663825" cy="2376487"/>
        </p:xfrm>
        <a:graphic>
          <a:graphicData uri="http://schemas.openxmlformats.org/presentationml/2006/ole">
            <p:oleObj spid="_x0000_s3074" name="CorelDRAW" r:id="rId3" imgW="2761200" imgH="2490840" progId="">
              <p:embed/>
            </p:oleObj>
          </a:graphicData>
        </a:graphic>
      </p:graphicFrame>
      <p:sp>
        <p:nvSpPr>
          <p:cNvPr id="10346" name="Line 106"/>
          <p:cNvSpPr>
            <a:spLocks noChangeShapeType="1"/>
          </p:cNvSpPr>
          <p:nvPr/>
        </p:nvSpPr>
        <p:spPr bwMode="auto">
          <a:xfrm>
            <a:off x="5940425" y="393382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47" name="Line 107"/>
          <p:cNvSpPr>
            <a:spLocks noChangeShapeType="1"/>
          </p:cNvSpPr>
          <p:nvPr/>
        </p:nvSpPr>
        <p:spPr bwMode="auto">
          <a:xfrm flipV="1">
            <a:off x="4932363" y="2349500"/>
            <a:ext cx="71913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49" name="Line 109"/>
          <p:cNvSpPr>
            <a:spLocks noChangeShapeType="1"/>
          </p:cNvSpPr>
          <p:nvPr/>
        </p:nvSpPr>
        <p:spPr bwMode="auto">
          <a:xfrm flipH="1">
            <a:off x="3059113" y="371633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50" name="Line 110"/>
          <p:cNvSpPr>
            <a:spLocks noChangeShapeType="1"/>
          </p:cNvSpPr>
          <p:nvPr/>
        </p:nvSpPr>
        <p:spPr bwMode="auto">
          <a:xfrm flipH="1" flipV="1">
            <a:off x="3492500" y="2565400"/>
            <a:ext cx="4318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51" name="Line 111"/>
          <p:cNvSpPr>
            <a:spLocks noChangeShapeType="1"/>
          </p:cNvSpPr>
          <p:nvPr/>
        </p:nvSpPr>
        <p:spPr bwMode="auto">
          <a:xfrm flipH="1">
            <a:off x="3276600" y="4941888"/>
            <a:ext cx="43180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52" name="Line 112"/>
          <p:cNvSpPr>
            <a:spLocks noChangeShapeType="1"/>
          </p:cNvSpPr>
          <p:nvPr/>
        </p:nvSpPr>
        <p:spPr bwMode="auto">
          <a:xfrm>
            <a:off x="5867400" y="4868863"/>
            <a:ext cx="5048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9" name="Rectangle 2"/>
          <p:cNvSpPr>
            <a:spLocks noChangeArrowheads="1"/>
          </p:cNvSpPr>
          <p:nvPr/>
        </p:nvSpPr>
        <p:spPr bwMode="auto">
          <a:xfrm>
            <a:off x="195263" y="228600"/>
            <a:ext cx="82645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420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Что влияет на выбор профессии</a:t>
            </a:r>
            <a:r>
              <a:rPr lang="ru-RU" sz="4200">
                <a:solidFill>
                  <a:schemeClr val="tx2"/>
                </a:solidFill>
                <a:cs typeface="Arial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8" grpId="0" animBg="1"/>
      <p:bldP spid="10329" grpId="0" animBg="1"/>
      <p:bldP spid="10330" grpId="0" animBg="1"/>
      <p:bldP spid="10331" grpId="0" animBg="1"/>
      <p:bldP spid="10332" grpId="0" animBg="1"/>
      <p:bldP spid="10337" grpId="0" animBg="1"/>
      <p:bldP spid="10346" grpId="0" animBg="1"/>
      <p:bldP spid="10347" grpId="0" animBg="1"/>
      <p:bldP spid="10349" grpId="0" animBg="1"/>
      <p:bldP spid="10350" grpId="0" animBg="1"/>
      <p:bldP spid="10351" grpId="0" animBg="1"/>
      <p:bldP spid="103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Жизненный план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-  это представление человека о желаемом образе жизни, т.е. социальном, профессиональном, семейном статусе, а также о путях и способах его достижения.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User\Рабочий стол\профессия кл час\s-mamoi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348880"/>
            <a:ext cx="38481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Профессиональный план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-  обоснованное представление об избираемой области трудовой деятельности, о способах овладения будущей профессией и перспективах профессионального роста.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1" name="Picture 1" descr="C:\Documents and Settings\User\Рабочий стол\профессия кл час\3_11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1150" y="2861630"/>
            <a:ext cx="3009524" cy="2577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5263" y="228600"/>
            <a:ext cx="8625209" cy="111216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Составляя личный профессиональный 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план, необходимо: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5517232"/>
          </a:xfrm>
        </p:spPr>
        <p:txBody>
          <a:bodyPr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Определить, какой вид деятельности вам интересен.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Выяснить, работники каких профессий требуются в городе.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Сопоставить данные и сделать вывод, в какой промышленной области вы могли бы работать.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Ознакомиться с интересующими профессиями.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Соотнести свои индивидуальные способности с требованиями избранной профессии.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Узнать содержание интересующей профессии, условия работы, перспективы профессионального роста.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Ознакомиться с возможными путями освоения профессии.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Проанализировать преимущества и недостатки различных путей получения общеобразовательной и профессиональной подготовки.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533400" y="381000"/>
            <a:ext cx="7999040" cy="549627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326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66FF66"/>
                  </a:solidFill>
                  <a:round/>
                  <a:headEnd/>
                  <a:tailEnd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Чтобы </a:t>
            </a:r>
            <a:r>
              <a:rPr lang="ru-RU" sz="3600" b="1" kern="10" dirty="0" smtClean="0">
                <a:ln w="12700">
                  <a:solidFill>
                    <a:srgbClr val="66FF66"/>
                  </a:solidFill>
                  <a:round/>
                  <a:headEnd/>
                  <a:tailEnd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правильно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24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выбрать </a:t>
            </a:r>
            <a:r>
              <a:rPr lang="ru-RU" sz="2400" b="1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профессию</a:t>
            </a:r>
            <a:r>
              <a:rPr lang="ru-RU" sz="24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,</a:t>
            </a:r>
          </a:p>
          <a:p>
            <a:pPr algn="ctr"/>
            <a:r>
              <a:rPr lang="ru-RU" sz="2400" b="1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необходимо  сориентироваться</a:t>
            </a:r>
            <a:endParaRPr lang="ru-RU" sz="2400" b="1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2400" b="1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в </a:t>
            </a:r>
            <a:r>
              <a:rPr lang="ru-RU" sz="24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трёх вещах: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99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896144"/>
          </a:xfrm>
        </p:spPr>
        <p:txBody>
          <a:bodyPr>
            <a:noAutofit/>
          </a:bodyPr>
          <a:lstStyle/>
          <a:p>
            <a:pPr marL="838200" indent="-838200"/>
            <a:r>
              <a:rPr lang="ru-RU" sz="2800" dirty="0"/>
              <a:t>1. Определить, каковы </a:t>
            </a:r>
            <a:r>
              <a:rPr lang="ru-RU" sz="2800" dirty="0" smtClean="0"/>
              <a:t>ваши профессиональные </a:t>
            </a:r>
            <a:r>
              <a:rPr lang="ru-RU" sz="2800" dirty="0"/>
              <a:t>интересы </a:t>
            </a:r>
            <a:r>
              <a:rPr lang="ru-RU" sz="2800" dirty="0" smtClean="0"/>
              <a:t>и склонности</a:t>
            </a:r>
            <a:r>
              <a:rPr lang="ru-RU" sz="2800" dirty="0"/>
              <a:t>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132856"/>
            <a:ext cx="7924800" cy="3960440"/>
          </a:xfrm>
        </p:spPr>
        <p:txBody>
          <a:bodyPr/>
          <a:lstStyle/>
          <a:p>
            <a:pPr algn="ctr"/>
            <a:r>
              <a:rPr lang="ru-RU" b="1" i="1" dirty="0"/>
              <a:t>Склонности </a:t>
            </a:r>
            <a:r>
              <a:rPr lang="ru-RU" dirty="0"/>
              <a:t>– это желания человека, побуждения, потребности в определённых видах деятельности, стремление не только к результату, но и к самому процессу  того, что человек делает.</a:t>
            </a: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3657600" y="5029200"/>
            <a:ext cx="4724400" cy="1447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 "Хочу"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16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16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2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 animBg="1"/>
      <p:bldP spid="1024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963612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sz="3100" dirty="0"/>
              <a:t>2</a:t>
            </a:r>
            <a:r>
              <a:rPr lang="ru-RU" sz="4000" dirty="0"/>
              <a:t>. </a:t>
            </a:r>
            <a:r>
              <a:rPr lang="ru-RU" sz="2800" dirty="0"/>
              <a:t>Оценить</a:t>
            </a:r>
            <a:r>
              <a:rPr lang="ru-RU" sz="2800" dirty="0" smtClean="0"/>
              <a:t>, </a:t>
            </a:r>
            <a:r>
              <a:rPr lang="ru-RU" sz="2800" dirty="0"/>
              <a:t>профессионально важные качества, которые определяют профессиональную пригодность.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/>
              <a:t>Способности</a:t>
            </a:r>
            <a:r>
              <a:rPr lang="ru-RU" dirty="0"/>
              <a:t> – это умения, т.е. такие индивидуальные качества человека, от  которых зависит успешное осуществление деятельности. </a:t>
            </a:r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4648200" y="4648200"/>
            <a:ext cx="3886200" cy="1905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"Могу"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2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2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2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 animBg="1"/>
      <p:bldP spid="1126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964488" cy="1008112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sz="3100" dirty="0"/>
              <a:t>3</a:t>
            </a:r>
            <a:r>
              <a:rPr lang="ru-RU" sz="4000" dirty="0"/>
              <a:t>. </a:t>
            </a:r>
            <a:r>
              <a:rPr lang="ru-RU" sz="2800" dirty="0"/>
              <a:t>Узнать, какие профессии пользуются спросом у работодателей на рынке труда, по каким профессиям можно найти работу.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2667000" y="3167063"/>
            <a:ext cx="4419600" cy="163353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"Надо"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 animBg="1"/>
      <p:bldP spid="1229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Oval 4"/>
          <p:cNvSpPr>
            <a:spLocks noChangeArrowheads="1"/>
          </p:cNvSpPr>
          <p:nvPr/>
        </p:nvSpPr>
        <p:spPr bwMode="auto">
          <a:xfrm>
            <a:off x="3352800" y="533400"/>
            <a:ext cx="2438400" cy="2286000"/>
          </a:xfrm>
          <a:prstGeom prst="ellipse">
            <a:avLst/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09" name="Oval 5"/>
          <p:cNvSpPr>
            <a:spLocks noChangeArrowheads="1"/>
          </p:cNvSpPr>
          <p:nvPr/>
        </p:nvSpPr>
        <p:spPr bwMode="auto">
          <a:xfrm>
            <a:off x="4495800" y="2209800"/>
            <a:ext cx="2514600" cy="2133600"/>
          </a:xfrm>
          <a:prstGeom prst="ellipse">
            <a:avLst/>
          </a:prstGeom>
          <a:gradFill rotWithShape="1">
            <a:gsLst>
              <a:gs pos="0">
                <a:srgbClr val="96AB94"/>
              </a:gs>
              <a:gs pos="17000">
                <a:srgbClr val="D4DEFF"/>
              </a:gs>
              <a:gs pos="47000">
                <a:srgbClr val="D4DEFF"/>
              </a:gs>
              <a:gs pos="100000">
                <a:srgbClr val="8488C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0" name="Oval 6"/>
          <p:cNvSpPr>
            <a:spLocks noChangeArrowheads="1"/>
          </p:cNvSpPr>
          <p:nvPr/>
        </p:nvSpPr>
        <p:spPr bwMode="auto">
          <a:xfrm>
            <a:off x="2133600" y="2133600"/>
            <a:ext cx="2590800" cy="2362200"/>
          </a:xfrm>
          <a:prstGeom prst="ellipse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1" name="WordArt 7"/>
          <p:cNvSpPr>
            <a:spLocks noChangeArrowheads="1" noChangeShapeType="1" noTextEdit="1"/>
          </p:cNvSpPr>
          <p:nvPr/>
        </p:nvSpPr>
        <p:spPr bwMode="auto">
          <a:xfrm>
            <a:off x="3733800" y="990600"/>
            <a:ext cx="1600200" cy="1143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Impact"/>
              </a:rPr>
              <a:t>Хочу</a:t>
            </a:r>
          </a:p>
        </p:txBody>
      </p:sp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2667000" y="2667000"/>
            <a:ext cx="1447800" cy="1295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Impact"/>
              </a:rPr>
              <a:t>Могу</a:t>
            </a:r>
          </a:p>
        </p:txBody>
      </p:sp>
      <p:sp>
        <p:nvSpPr>
          <p:cNvPr id="47113" name="WordArt 9"/>
          <p:cNvSpPr>
            <a:spLocks noChangeArrowheads="1" noChangeShapeType="1" noTextEdit="1"/>
          </p:cNvSpPr>
          <p:nvPr/>
        </p:nvSpPr>
        <p:spPr bwMode="auto">
          <a:xfrm>
            <a:off x="5105400" y="2667000"/>
            <a:ext cx="1676400" cy="1219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Impact"/>
              </a:rPr>
              <a:t>Надо</a:t>
            </a:r>
          </a:p>
        </p:txBody>
      </p:sp>
      <p:sp>
        <p:nvSpPr>
          <p:cNvPr id="47114" name="Oval 10"/>
          <p:cNvSpPr>
            <a:spLocks noChangeArrowheads="1"/>
          </p:cNvSpPr>
          <p:nvPr/>
        </p:nvSpPr>
        <p:spPr bwMode="auto">
          <a:xfrm>
            <a:off x="4114800" y="22860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5" name="Oval 11"/>
          <p:cNvSpPr>
            <a:spLocks noChangeArrowheads="1"/>
          </p:cNvSpPr>
          <p:nvPr/>
        </p:nvSpPr>
        <p:spPr bwMode="auto">
          <a:xfrm>
            <a:off x="609600" y="52578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6" name="WordArt 12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9342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 - оптимальный  вариант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0" tmFilter="0, 0; .2, .5; .8, .5; 1, 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0" autoRev="1" fill="hold"/>
                                        <p:tgtEl>
                                          <p:spTgt spid="47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47114" grpId="0" animBg="1"/>
      <p:bldP spid="47115" grpId="0" animBg="1"/>
      <p:bldP spid="47115" grpId="1" animBg="1"/>
      <p:bldP spid="471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686800" cy="490066"/>
          </a:xfrm>
        </p:spPr>
        <p:txBody>
          <a:bodyPr/>
          <a:lstStyle/>
          <a:p>
            <a:pPr algn="ctr"/>
            <a:r>
              <a:rPr lang="ru-RU" sz="3200" dirty="0" smtClean="0">
                <a:ln>
                  <a:solidFill>
                    <a:srgbClr val="CC00CC"/>
                  </a:solidFill>
                </a:ln>
                <a:solidFill>
                  <a:schemeClr val="bg1"/>
                </a:solidFill>
              </a:rPr>
              <a:t>Результаты анкетирования </a:t>
            </a:r>
            <a:br>
              <a:rPr lang="ru-RU" sz="3200" dirty="0" smtClean="0">
                <a:ln>
                  <a:solidFill>
                    <a:srgbClr val="CC00CC"/>
                  </a:solidFill>
                </a:ln>
                <a:solidFill>
                  <a:schemeClr val="bg1"/>
                </a:solidFill>
              </a:rPr>
            </a:br>
            <a:r>
              <a:rPr lang="ru-RU" sz="3200" dirty="0" smtClean="0">
                <a:ln>
                  <a:solidFill>
                    <a:srgbClr val="CC00CC"/>
                  </a:solidFill>
                </a:ln>
                <a:solidFill>
                  <a:schemeClr val="bg1"/>
                </a:solidFill>
              </a:rPr>
              <a:t>обучающихся   в  9 «а» классе</a:t>
            </a:r>
            <a:endParaRPr lang="ru-RU" sz="3200" dirty="0">
              <a:ln>
                <a:solidFill>
                  <a:srgbClr val="CC00CC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4"/>
          </p:nvPr>
        </p:nvGraphicFramePr>
        <p:xfrm>
          <a:off x="395536" y="1404270"/>
          <a:ext cx="8208911" cy="5152644"/>
        </p:xfrm>
        <a:graphic>
          <a:graphicData uri="http://schemas.openxmlformats.org/drawingml/2006/table">
            <a:tbl>
              <a:tblPr/>
              <a:tblGrid>
                <a:gridCol w="2052770"/>
                <a:gridCol w="2154830"/>
                <a:gridCol w="2256890"/>
                <a:gridCol w="1744421"/>
              </a:tblGrid>
              <a:tr h="301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Фамилия , Имя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93" marR="384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«Хочу»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93" marR="384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«Могу»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93" marR="384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Выбранная профессия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93" marR="384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Есенкин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Александр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Исполнительская-творческая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Исполнительская-творческая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Строитель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Митин Евгений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Человек-природа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Человек-человек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Электрогазосварщик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Митрофанов Сергей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Строитель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Мусагалиев Роман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Тракторист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Соломатина Анастасия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Человек-знаковая система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Человек-знаковая система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Воспитатель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/сада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Тихонова Дарья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Человек-творчество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Человек-человек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Делопроизводитель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Федулов Юрий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Автомеханик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Шукатова Марина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Человек-природа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Творческая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Человек-человек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Парикмахер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Юняев Максим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Человек-техника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Человек-человек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Исполнительская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Судовой электрик</a:t>
                      </a:r>
                    </a:p>
                  </a:txBody>
                  <a:tcPr marL="38493" marR="38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5"/>
          <p:cNvGraphicFramePr>
            <a:graphicFrameLocks noChangeAspect="1"/>
          </p:cNvGraphicFramePr>
          <p:nvPr>
            <p:ph idx="4294967295"/>
          </p:nvPr>
        </p:nvGraphicFramePr>
        <p:xfrm>
          <a:off x="7165975" y="3716338"/>
          <a:ext cx="1814513" cy="2754312"/>
        </p:xfrm>
        <a:graphic>
          <a:graphicData uri="http://schemas.openxmlformats.org/presentationml/2006/ole">
            <p:oleObj spid="_x0000_s4098" name="CorelDRAW" r:id="rId4" imgW="1810440" imgH="2774520" progId="">
              <p:embed/>
            </p:oleObj>
          </a:graphicData>
        </a:graphic>
      </p:graphicFrame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39750" y="1557338"/>
            <a:ext cx="75612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</a:rPr>
              <a:t>Человек – природа</a:t>
            </a:r>
          </a:p>
          <a:p>
            <a:pPr algn="ctr"/>
            <a:r>
              <a:rPr lang="ru-RU" sz="4000" b="1" dirty="0">
                <a:latin typeface="Times New Roman" pitchFamily="18" charset="0"/>
              </a:rPr>
              <a:t>Человек – техника</a:t>
            </a:r>
          </a:p>
          <a:p>
            <a:pPr algn="ctr"/>
            <a:r>
              <a:rPr lang="ru-RU" sz="4000" b="1" dirty="0">
                <a:latin typeface="Times New Roman" pitchFamily="18" charset="0"/>
              </a:rPr>
              <a:t>Человек – </a:t>
            </a:r>
            <a:r>
              <a:rPr lang="ru-RU" sz="4000" b="1" dirty="0" err="1">
                <a:latin typeface="Times New Roman" pitchFamily="18" charset="0"/>
              </a:rPr>
              <a:t>человек</a:t>
            </a:r>
            <a:endParaRPr lang="ru-RU" sz="4000" b="1" dirty="0">
              <a:latin typeface="Times New Roman" pitchFamily="18" charset="0"/>
            </a:endParaRPr>
          </a:p>
          <a:p>
            <a:pPr algn="ctr"/>
            <a:r>
              <a:rPr lang="ru-RU" sz="4000" b="1" dirty="0">
                <a:latin typeface="Times New Roman" pitchFamily="18" charset="0"/>
              </a:rPr>
              <a:t>Человек – знаковая система</a:t>
            </a:r>
          </a:p>
          <a:p>
            <a:pPr algn="ctr"/>
            <a:r>
              <a:rPr lang="ru-RU" sz="4000" b="1" dirty="0">
                <a:latin typeface="Times New Roman" pitchFamily="18" charset="0"/>
              </a:rPr>
              <a:t>Человек - творчество</a:t>
            </a:r>
          </a:p>
        </p:txBody>
      </p:sp>
      <p:pic>
        <p:nvPicPr>
          <p:cNvPr id="5" name="ария-точка-невозврата-инструментальная-верс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>
                <a:latin typeface="Times New Roman" pitchFamily="18" charset="0"/>
              </a:rPr>
              <a:t>ЧЕЛОВЕК - ПРИРОДА</a:t>
            </a:r>
            <a:r>
              <a:rPr lang="ru-RU"/>
              <a:t> 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600200"/>
            <a:ext cx="7056437" cy="175736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latin typeface="Times New Roman" pitchFamily="18" charset="0"/>
              </a:rPr>
              <a:t>К</a:t>
            </a:r>
            <a:r>
              <a:rPr lang="ru-RU" sz="2000">
                <a:latin typeface="Times New Roman" pitchFamily="18" charset="0"/>
              </a:rPr>
              <a:t> типу "</a:t>
            </a:r>
            <a:r>
              <a:rPr lang="ru-RU" sz="2000" b="1">
                <a:latin typeface="Times New Roman" pitchFamily="18" charset="0"/>
              </a:rPr>
              <a:t>человек-природа</a:t>
            </a:r>
            <a:r>
              <a:rPr lang="ru-RU" sz="2000">
                <a:latin typeface="Times New Roman" pitchFamily="18" charset="0"/>
              </a:rPr>
              <a:t>" можно отнести профессии, связанные с изучением живой и неживой природы (микробиолог, агрохимик, геолог), с уходом за растениями и животными (лесовод, овощевод, зоотехник), с профилактикой и лечением заболеваний растений и животных (ветеринар).</a:t>
            </a:r>
          </a:p>
        </p:txBody>
      </p:sp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539750" y="3573463"/>
            <a:ext cx="56880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latin typeface="Times New Roman" pitchFamily="18" charset="0"/>
              </a:rPr>
              <a:t>Этот тип профессий предполагает наличие у человека хорошей наблюдательности, способности ориентироваться в условиях непредсказуемости и отсроченности результатов, умения менять цели в зависимости от условий, выносливости и терпеливости.</a:t>
            </a:r>
          </a:p>
        </p:txBody>
      </p:sp>
      <p:pic>
        <p:nvPicPr>
          <p:cNvPr id="19461" name="Picture 5" descr="MCj019785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836716"/>
            <a:ext cx="3089740" cy="33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/>
              <a:t>ЧЕЛОВЕК - ТЕХНИКА</a:t>
            </a:r>
            <a:r>
              <a:rPr lang="ru-RU"/>
              <a:t>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600200"/>
            <a:ext cx="7418388" cy="190023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>
                <a:latin typeface="Times New Roman" pitchFamily="18" charset="0"/>
              </a:rPr>
              <a:t>Т</a:t>
            </a:r>
            <a:r>
              <a:rPr lang="ru-RU" sz="2200">
                <a:latin typeface="Times New Roman" pitchFamily="18" charset="0"/>
              </a:rPr>
              <a:t>ип "</a:t>
            </a:r>
            <a:r>
              <a:rPr lang="ru-RU" sz="2200" b="1">
                <a:latin typeface="Times New Roman" pitchFamily="18" charset="0"/>
              </a:rPr>
              <a:t>человек-техника</a:t>
            </a:r>
            <a:r>
              <a:rPr lang="ru-RU" sz="2200">
                <a:latin typeface="Times New Roman" pitchFamily="18" charset="0"/>
              </a:rPr>
              <a:t>" включает в себя профессии, связанные с созданием, монтажом, сборкой и наладкой технических устройств (каменщик, монтажник, сварщик, инженер-конструктор), эксплуатацией технических средств (водитель, кочегар, крановщик, токарь, швея-мотористка), ремонтом техники (слесарь-ремонтник, механик, электромонтер по ремонту оборудования).</a:t>
            </a:r>
          </a:p>
        </p:txBody>
      </p:sp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611188" y="3860800"/>
            <a:ext cx="532923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latin typeface="Times New Roman" pitchFamily="18" charset="0"/>
              </a:rPr>
              <a:t>Этот тип профессий требует от работника высокого уровня развития наглядно-образного мышления, пространственных представлений, технической осведомленности и сообразительности, хороших двигательных навыков.</a:t>
            </a:r>
          </a:p>
        </p:txBody>
      </p:sp>
      <p:pic>
        <p:nvPicPr>
          <p:cNvPr id="18437" name="Picture 5" descr="MCj029873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160987"/>
            <a:ext cx="3096344" cy="309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/>
              <a:t>ЧЕЛОВЕК – ЧЕЛОВЕК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268413"/>
            <a:ext cx="6410325" cy="262096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/>
              <a:t> </a:t>
            </a:r>
            <a:r>
              <a:rPr lang="ru-RU" sz="2200" b="1">
                <a:latin typeface="Times New Roman" pitchFamily="18" charset="0"/>
              </a:rPr>
              <a:t>К</a:t>
            </a:r>
            <a:r>
              <a:rPr lang="ru-RU" sz="2200">
                <a:latin typeface="Times New Roman" pitchFamily="18" charset="0"/>
              </a:rPr>
              <a:t> профессиям типа "</a:t>
            </a:r>
            <a:r>
              <a:rPr lang="ru-RU" sz="2200" b="1">
                <a:latin typeface="Times New Roman" pitchFamily="18" charset="0"/>
              </a:rPr>
              <a:t>человек-человек</a:t>
            </a:r>
            <a:r>
              <a:rPr lang="ru-RU" sz="2200">
                <a:latin typeface="Times New Roman" pitchFamily="18" charset="0"/>
              </a:rPr>
              <a:t>" относятся профессии связанные с медицинским обслуживанием (врач, медсестра, санитарка), обучением и воспитанием (воспитатель, няня, учитель, преподаватель, тренер), бытовым обслуживанием (продавец, проводник, официант), правовой защитой (юрист, следователь, участковый инспектор).</a:t>
            </a:r>
            <a:r>
              <a:rPr lang="ru-RU" sz="2000">
                <a:latin typeface="Times New Roman" pitchFamily="18" charset="0"/>
              </a:rPr>
              <a:t> </a:t>
            </a:r>
          </a:p>
        </p:txBody>
      </p:sp>
      <p:sp>
        <p:nvSpPr>
          <p:cNvPr id="214020" name="Text Box 4"/>
          <p:cNvSpPr txBox="1">
            <a:spLocks noChangeArrowheads="1"/>
          </p:cNvSpPr>
          <p:nvPr/>
        </p:nvSpPr>
        <p:spPr bwMode="auto">
          <a:xfrm>
            <a:off x="684213" y="3933825"/>
            <a:ext cx="53276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000" b="1" i="1">
                <a:latin typeface="Times New Roman" pitchFamily="18" charset="0"/>
              </a:rPr>
              <a:t>Профессии этого типа предъявляют высокие требования к таким качествам работника, как умение устанавливать и поддерживать деловые контакты, понимать состояние людей, оказывать влияние на других, проявлять выдержку спокойствие и доброжелательность.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pic>
        <p:nvPicPr>
          <p:cNvPr id="17413" name="Picture 5" descr="MCj030137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284984"/>
            <a:ext cx="3403159" cy="313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5263" y="228600"/>
            <a:ext cx="8264525" cy="914400"/>
          </a:xfrm>
        </p:spPr>
        <p:txBody>
          <a:bodyPr/>
          <a:lstStyle/>
          <a:p>
            <a:r>
              <a:rPr lang="ru-RU" sz="3800" b="1"/>
              <a:t>ЧЕЛОВЕК - ЗНАКОВАЯ СИСТЕМА</a:t>
            </a:r>
            <a:r>
              <a:rPr lang="ru-RU" sz="3800"/>
              <a:t> 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600200"/>
            <a:ext cx="6410325" cy="233362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>
                <a:latin typeface="Times New Roman" pitchFamily="18" charset="0"/>
              </a:rPr>
              <a:t>Т</a:t>
            </a:r>
            <a:r>
              <a:rPr lang="ru-RU" sz="2200">
                <a:latin typeface="Times New Roman" pitchFamily="18" charset="0"/>
              </a:rPr>
              <a:t>ип "</a:t>
            </a:r>
            <a:r>
              <a:rPr lang="ru-RU" sz="2200" b="1">
                <a:latin typeface="Times New Roman" pitchFamily="18" charset="0"/>
              </a:rPr>
              <a:t>человек-знаковая система</a:t>
            </a:r>
            <a:r>
              <a:rPr lang="ru-RU" sz="2200">
                <a:latin typeface="Times New Roman" pitchFamily="18" charset="0"/>
              </a:rPr>
              <a:t>" объединяет профессии, связанные с текстами (корректор, машинистка, переводчик, библиотекарь), с цифрами, формулами и таблицами (программист, экономист, бухгалтер, кассир), с чертежами, картами, схемами (штурман, чертежник), со звуковыми сигналами (радист, телефонист). </a:t>
            </a:r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611188" y="3933825"/>
            <a:ext cx="53292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latin typeface="Times New Roman" pitchFamily="18" charset="0"/>
              </a:rPr>
              <a:t>Профессии этого типа требуют от человека способности к отвлеченному мышлению, оперированию числами, длительному и устойчивому сосредоточению внимания, усидчивости</a:t>
            </a:r>
            <a:r>
              <a:rPr lang="ru-RU" sz="2000" i="1">
                <a:latin typeface="Times New Roman" pitchFamily="18" charset="0"/>
              </a:rPr>
              <a:t>.</a:t>
            </a:r>
          </a:p>
        </p:txBody>
      </p:sp>
      <p:pic>
        <p:nvPicPr>
          <p:cNvPr id="20485" name="Picture 5" descr="MMj0303485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073081"/>
            <a:ext cx="3312368" cy="208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600" b="1"/>
              <a:t>ЧЕЛОВЕК – ТВОРЧЕСТВО</a:t>
            </a:r>
            <a:r>
              <a:rPr lang="ru-RU" sz="3600"/>
              <a:t> 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1600200"/>
            <a:ext cx="6410325" cy="44196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latin typeface="Times New Roman" pitchFamily="18" charset="0"/>
              </a:rPr>
              <a:t>К</a:t>
            </a:r>
            <a:r>
              <a:rPr lang="ru-RU" sz="2000">
                <a:latin typeface="Times New Roman" pitchFamily="18" charset="0"/>
              </a:rPr>
              <a:t> типу </a:t>
            </a:r>
            <a:r>
              <a:rPr lang="ru-RU" sz="2000" b="1">
                <a:latin typeface="Times New Roman" pitchFamily="18" charset="0"/>
              </a:rPr>
              <a:t>«человек - творчество»</a:t>
            </a:r>
            <a:r>
              <a:rPr lang="ru-RU" sz="2000">
                <a:latin typeface="Times New Roman" pitchFamily="18" charset="0"/>
              </a:rPr>
              <a:t> можно отнести профессии, связанные с созданием, проектированием, моделированием художественных произведений (художник, журналист, модельер, композитор), с воспроизведением, изготовлением различных произведений искусства по эскизу, образцу (ювелир, актер, закройщик, реставратор, столяр-краснодеревщик, цветовод-декоратор).</a:t>
            </a:r>
            <a:r>
              <a:rPr lang="ru-RU" sz="2000"/>
              <a:t> </a:t>
            </a:r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539750" y="4292600"/>
            <a:ext cx="5616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latin typeface="Times New Roman" pitchFamily="18" charset="0"/>
              </a:rPr>
              <a:t>От человека в профессиях этого типа требуется развитый художественный вкус, высокая эстетическая чувствительность, богатое и яркое воображение</a:t>
            </a:r>
            <a:r>
              <a:rPr lang="ru-RU" b="1"/>
              <a:t> </a:t>
            </a: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>
            <p:ph sz="half" idx="4294967295"/>
          </p:nvPr>
        </p:nvGraphicFramePr>
        <p:xfrm>
          <a:off x="6084168" y="2996952"/>
          <a:ext cx="2315363" cy="3501008"/>
        </p:xfrm>
        <a:graphic>
          <a:graphicData uri="http://schemas.openxmlformats.org/presentationml/2006/ole">
            <p:oleObj spid="_x0000_s5122" name="CorelDRAW" r:id="rId3" imgW="1774080" imgH="270972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DNS\Desktop\профориентация ФИНАЕНОВА\IMG_0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5400600" cy="4751448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04664"/>
            <a:ext cx="2235813" cy="494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96752"/>
            <a:ext cx="51103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микробиолог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4048" y="404664"/>
            <a:ext cx="3168352" cy="1143000"/>
          </a:xfrm>
        </p:spPr>
        <p:txBody>
          <a:bodyPr/>
          <a:lstStyle/>
          <a:p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Штурман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</a:p>
          <a:p>
            <a:pPr lvl="0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lvl="0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lvl="0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980728"/>
            <a:ext cx="3688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овощевод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1988840"/>
            <a:ext cx="2897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ea typeface="Times New Roman" pitchFamily="18" charset="0"/>
              </a:rPr>
              <a:t>Кочегар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5805264"/>
            <a:ext cx="5490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Электромонтёр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2780928"/>
            <a:ext cx="3674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Каменщик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3608" y="5085184"/>
            <a:ext cx="4413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Следователь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332656"/>
            <a:ext cx="39335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Экономист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5517232"/>
            <a:ext cx="2612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Times New Roman" pitchFamily="18" charset="0"/>
              </a:rPr>
              <a:t>Радист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5976" y="4581128"/>
            <a:ext cx="4315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Композитор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4221088"/>
            <a:ext cx="3751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Официант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36096" y="3861048"/>
            <a:ext cx="3375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Ювелир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51720" y="3573016"/>
            <a:ext cx="3927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Медсестра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55976" y="2780928"/>
            <a:ext cx="4659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</a:rPr>
              <a:t>Закройщик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27984" y="1844824"/>
            <a:ext cx="42071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Ветеринар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4"/>
          </p:nvPr>
        </p:nvGraphicFramePr>
        <p:xfrm>
          <a:off x="539550" y="1844824"/>
          <a:ext cx="7992890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8"/>
                <a:gridCol w="1872208"/>
                <a:gridCol w="1656184"/>
                <a:gridCol w="1368152"/>
                <a:gridCol w="1512168"/>
              </a:tblGrid>
              <a:tr h="16802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</a:rPr>
                        <a:t>Человек – природа</a:t>
                      </a:r>
                    </a:p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</a:rPr>
                        <a:t>Человек – техника</a:t>
                      </a:r>
                    </a:p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</a:rPr>
                        <a:t>Человек – </a:t>
                      </a:r>
                      <a:r>
                        <a:rPr lang="ru-RU" sz="1800" b="1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</a:rPr>
                        <a:t>человек</a:t>
                      </a:r>
                      <a:endParaRPr lang="ru-RU" sz="18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</a:endParaRPr>
                    </a:p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</a:rPr>
                        <a:t>Человек – знаковая система</a:t>
                      </a:r>
                    </a:p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</a:rPr>
                        <a:t>Человек - творчество</a:t>
                      </a:r>
                    </a:p>
                    <a:p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9201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Микробиолог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Овощевод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Ветеринар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Каменщик Электромонтёр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Кочегар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Медсестра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Официант Следователь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Экономист Штурман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 pitchFamily="18" charset="0"/>
                        </a:rPr>
                        <a:t>Радист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Композитор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Ювелир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Закройщик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Documents and Settings\User\Рабочий стол\профессия кл час\фото проф\lud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8696" b="10145"/>
          <a:stretch>
            <a:fillRect/>
          </a:stretch>
        </p:blipFill>
        <p:spPr bwMode="auto">
          <a:xfrm>
            <a:off x="467544" y="1556792"/>
            <a:ext cx="8136904" cy="4032448"/>
          </a:xfrm>
          <a:prstGeom prst="rect">
            <a:avLst/>
          </a:prstGeom>
          <a:noFill/>
        </p:spPr>
      </p:pic>
      <p:pic>
        <p:nvPicPr>
          <p:cNvPr id="7" name="гимн-молодёжи-мы-поколение-мы-россия.mp3">
            <a:hlinkClick r:id="" action="ppaction://media"/>
          </p:cNvPr>
          <p:cNvPicPr>
            <a:picLocks noGrp="1" noRot="1" noChangeAspect="1"/>
          </p:cNvPicPr>
          <p:nvPr>
            <p:ph sz="quarter" idx="4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Идеальный работник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ОТВЕТСТВЕННЫЙ</a:t>
            </a:r>
          </a:p>
          <a:p>
            <a:r>
              <a:rPr lang="ru-RU" dirty="0" smtClean="0"/>
              <a:t>ТРУДОЛЮБИВЫЙ</a:t>
            </a:r>
          </a:p>
          <a:p>
            <a:r>
              <a:rPr lang="ru-RU" dirty="0" smtClean="0"/>
              <a:t>ИСПОЛНИТЕЛЬНЫЙ</a:t>
            </a:r>
          </a:p>
          <a:p>
            <a:r>
              <a:rPr lang="ru-RU" dirty="0" smtClean="0"/>
              <a:t>ОПЕРАТИВНЫЙ</a:t>
            </a:r>
          </a:p>
          <a:p>
            <a:r>
              <a:rPr lang="ru-RU" dirty="0" smtClean="0"/>
              <a:t>КОМПЕТЕНТНЫЙ</a:t>
            </a:r>
          </a:p>
          <a:p>
            <a:r>
              <a:rPr lang="ru-RU" dirty="0" smtClean="0"/>
              <a:t>ПРЕЗЕНТАБЕЛЬНЫЙ</a:t>
            </a:r>
          </a:p>
          <a:p>
            <a:r>
              <a:rPr lang="ru-RU" dirty="0" smtClean="0"/>
              <a:t> ПУНКТУАЛЬНЫЙ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3" name="Picture 1" descr="C:\Documents and Settings\User\Рабочий стол\профессия кл час\фото проф\61775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924944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ln>
                  <a:solidFill>
                    <a:srgbClr val="0033CC"/>
                  </a:solidFill>
                </a:ln>
              </a:rPr>
              <a:t>Идеальный руководитель</a:t>
            </a:r>
            <a:endParaRPr lang="ru-RU" sz="4400" dirty="0">
              <a:ln>
                <a:solidFill>
                  <a:srgbClr val="0033CC"/>
                </a:solidFill>
              </a:ln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1628800"/>
            <a:ext cx="4173860" cy="4497363"/>
          </a:xfrm>
        </p:spPr>
        <p:txBody>
          <a:bodyPr/>
          <a:lstStyle/>
          <a:p>
            <a:r>
              <a:rPr lang="ru-RU" sz="2800" dirty="0" smtClean="0"/>
              <a:t>ЛИДЕР</a:t>
            </a:r>
          </a:p>
          <a:p>
            <a:r>
              <a:rPr lang="ru-RU" sz="2800" dirty="0" smtClean="0"/>
              <a:t>ОПЫТНЫЙ</a:t>
            </a:r>
          </a:p>
          <a:p>
            <a:r>
              <a:rPr lang="ru-RU" sz="2800" dirty="0" smtClean="0"/>
              <a:t>СТАВИТ ЦЕЛЬ</a:t>
            </a:r>
          </a:p>
          <a:p>
            <a:r>
              <a:rPr lang="ru-RU" sz="2800" dirty="0" smtClean="0"/>
              <a:t>НАМЕЧАЕТ ПУТЬ</a:t>
            </a:r>
          </a:p>
          <a:p>
            <a:r>
              <a:rPr lang="ru-RU" sz="2800" dirty="0" smtClean="0"/>
              <a:t>СПРАВЕДЛИВЫЙ</a:t>
            </a:r>
          </a:p>
          <a:p>
            <a:r>
              <a:rPr lang="ru-RU" sz="2800" dirty="0" smtClean="0"/>
              <a:t>ОСВЕДОМЛЁННЫЙ</a:t>
            </a:r>
          </a:p>
          <a:p>
            <a:r>
              <a:rPr lang="ru-RU" sz="2800" dirty="0" smtClean="0"/>
              <a:t>ПОДДЕРЖИВАЕТ ИНИЦИАТИВУ</a:t>
            </a:r>
            <a:endParaRPr lang="ru-RU" sz="2800" dirty="0"/>
          </a:p>
        </p:txBody>
      </p:sp>
      <p:pic>
        <p:nvPicPr>
          <p:cNvPr id="7" name="Picture 1" descr="C:\Documents and Settings\User\Рабочий стол\профессия кл час\фото проф\kak-priobresti-populyarnost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559070"/>
            <a:ext cx="4041775" cy="3182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 descr="C:\Documents and Settings\User\Рабочий стол\профессия кл час\фото проф\-15-6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821" t="14344" r="46275" b="38178"/>
          <a:stretch>
            <a:fillRect/>
          </a:stretch>
        </p:blipFill>
        <p:spPr bwMode="auto">
          <a:xfrm>
            <a:off x="467544" y="1844824"/>
            <a:ext cx="4320480" cy="38884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Идеальная работа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016" y="1484784"/>
            <a:ext cx="3970784" cy="4641379"/>
          </a:xfrm>
        </p:spPr>
        <p:txBody>
          <a:bodyPr/>
          <a:lstStyle/>
          <a:p>
            <a:r>
              <a:rPr lang="ru-RU" sz="1800" dirty="0" smtClean="0"/>
              <a:t>ПРИНОСИТ УДОВОЛЬСТВИЕ</a:t>
            </a:r>
          </a:p>
          <a:p>
            <a:r>
              <a:rPr lang="ru-RU" sz="1800" dirty="0" smtClean="0"/>
              <a:t>КОРПОРАТИВНАЯ ЭТИКА</a:t>
            </a:r>
          </a:p>
          <a:p>
            <a:r>
              <a:rPr lang="ru-RU" sz="1800" dirty="0" smtClean="0"/>
              <a:t>ДОБРОЖЕЛАТЕЛЬНЫЕ ОТНОШЕНИЯ В КОЛЛЕКТИВЕ</a:t>
            </a:r>
          </a:p>
          <a:p>
            <a:r>
              <a:rPr lang="ru-RU" sz="1800" dirty="0" smtClean="0"/>
              <a:t>СПЛОЧЁННЫЙ КОЛЛЕКТИВ</a:t>
            </a:r>
          </a:p>
          <a:p>
            <a:r>
              <a:rPr lang="ru-RU" sz="1800" dirty="0" smtClean="0"/>
              <a:t>СОЦИАЛЬНЫЙ ПАКЕТ</a:t>
            </a:r>
          </a:p>
          <a:p>
            <a:r>
              <a:rPr lang="ru-RU" sz="1800" dirty="0" smtClean="0"/>
              <a:t>ОПЛАЧИВАЕМЫЙ ОТПУСК</a:t>
            </a:r>
          </a:p>
          <a:p>
            <a:r>
              <a:rPr lang="ru-RU" sz="1800" dirty="0" smtClean="0"/>
              <a:t>ДОСТОЙНАЯ ОФИЦИАЛЬНАЯ ЗАРПЛАТА</a:t>
            </a:r>
          </a:p>
          <a:p>
            <a:r>
              <a:rPr lang="ru-RU" sz="1800" dirty="0" smtClean="0"/>
              <a:t>ВОЗМОЖНОСТЬ ПРОФЕССИОНАЛЬНОГО РОСТА</a:t>
            </a:r>
          </a:p>
          <a:p>
            <a:r>
              <a:rPr lang="ru-RU" sz="1800" dirty="0" smtClean="0"/>
              <a:t>НОРМИРОВАННЫЙ РАБОЧИЙ ДЕНЬ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C:\Documents and Settings\User\Мои документы\Downloads\leader1-800x500_c-1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020299" cy="4390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«Ты и твоя профессия»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83568" y="2204864"/>
            <a:ext cx="2066528" cy="19945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228184" y="2204864"/>
            <a:ext cx="2016224" cy="185050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2204864"/>
            <a:ext cx="1778496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Oleg_Gazmanov-Ne_kochegary_my_ne_plotniki_(mp3.cc)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            6-8 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211960" y="188640"/>
            <a:ext cx="1224136" cy="1008112"/>
          </a:xfrm>
          <a:prstGeom prst="triangle">
            <a:avLst/>
          </a:prstGeom>
          <a:solidFill>
            <a:srgbClr val="3BF7B8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466" name="Picture 2" descr="C:\Documents and Settings\User\Мои документы\Downloads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00808"/>
            <a:ext cx="4865315" cy="4470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/>
              <a:t>              5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355976" y="188640"/>
            <a:ext cx="1296144" cy="1008112"/>
          </a:xfrm>
          <a:prstGeom prst="triangle">
            <a:avLst/>
          </a:prstGeom>
          <a:solidFill>
            <a:srgbClr val="3BF7B8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490" name="Picture 2" descr="C:\Documents and Settings\User\Мои документы\Downloads\ua_dsc_0280_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746" y="1412775"/>
            <a:ext cx="7236646" cy="4730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C:\Users\DNS\Desktop\профориентация ФИНАЕНОВА\IMG_0520.JPG"/>
          <p:cNvPicPr>
            <a:picLocks noChangeAspect="1" noChangeArrowheads="1"/>
          </p:cNvPicPr>
          <p:nvPr/>
        </p:nvPicPr>
        <p:blipFill>
          <a:blip r:embed="rId2" cstate="print"/>
          <a:srcRect r="55882"/>
          <a:stretch>
            <a:fillRect/>
          </a:stretch>
        </p:blipFill>
        <p:spPr bwMode="auto">
          <a:xfrm rot="20464579">
            <a:off x="297834" y="2023818"/>
            <a:ext cx="3514453" cy="461647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C:\Users\DNS\Desktop\профориентация ФИНАЕНОВА\IMG_0520.JPG"/>
          <p:cNvPicPr>
            <a:picLocks noChangeAspect="1" noChangeArrowheads="1"/>
          </p:cNvPicPr>
          <p:nvPr/>
        </p:nvPicPr>
        <p:blipFill>
          <a:blip r:embed="rId3" cstate="print"/>
          <a:srcRect l="42157"/>
          <a:stretch>
            <a:fillRect/>
          </a:stretch>
        </p:blipFill>
        <p:spPr bwMode="auto">
          <a:xfrm rot="1505208">
            <a:off x="5196730" y="2670296"/>
            <a:ext cx="3844565" cy="385177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t="14949"/>
          <a:stretch>
            <a:fillRect/>
          </a:stretch>
        </p:blipFill>
        <p:spPr bwMode="auto">
          <a:xfrm rot="2053509">
            <a:off x="3366258" y="930816"/>
            <a:ext cx="2597524" cy="294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</a:t>
            </a:r>
            <a:r>
              <a:rPr lang="ru-RU" sz="5400" dirty="0" smtClean="0"/>
              <a:t>4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283968" y="260648"/>
            <a:ext cx="1152128" cy="936104"/>
          </a:xfrm>
          <a:prstGeom prst="triangle">
            <a:avLst/>
          </a:prstGeom>
          <a:solidFill>
            <a:srgbClr val="3BF7B8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514" name="Picture 2" descr="C:\Documents and Settings\User\Мои документы\Downloads\загруженное 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24074"/>
            <a:ext cx="7056784" cy="4721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</a:t>
            </a:r>
            <a:r>
              <a:rPr lang="ru-RU" sz="4800" dirty="0" smtClean="0"/>
              <a:t>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427984" y="260648"/>
            <a:ext cx="1224136" cy="936104"/>
          </a:xfrm>
          <a:prstGeom prst="triangle">
            <a:avLst/>
          </a:prstGeom>
          <a:solidFill>
            <a:srgbClr val="3BF7B8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5538" name="Picture 2" descr="C:\Documents and Settings\User\Мои документы\Downloads\695841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92091"/>
            <a:ext cx="7128792" cy="4758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</a:t>
            </a:r>
            <a:r>
              <a:rPr lang="ru-RU" sz="5400" dirty="0" smtClean="0"/>
              <a:t>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067944" y="260648"/>
            <a:ext cx="1080120" cy="936104"/>
          </a:xfrm>
          <a:prstGeom prst="triangle">
            <a:avLst/>
          </a:prstGeom>
          <a:solidFill>
            <a:srgbClr val="3BF7B8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562" name="Picture 2" descr="C:\Documents and Settings\User\Мои документы\Downloads\_kovarstvo-i-lyubov-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095216" cy="4748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                   1  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211960" y="260648"/>
            <a:ext cx="1152128" cy="936104"/>
          </a:xfrm>
          <a:prstGeom prst="triangle">
            <a:avLst/>
          </a:prstGeom>
          <a:solidFill>
            <a:srgbClr val="3BF7B8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586" name="Picture 2" descr="C:\Documents and Settings\User\Мои документы\Downloads\рисунок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0008" y="1412776"/>
            <a:ext cx="3618176" cy="4804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профессии</a:t>
            </a:r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half" idx="2"/>
          </p:nvPr>
        </p:nvSpPr>
        <p:spPr>
          <a:xfrm>
            <a:off x="899592" y="6309320"/>
            <a:ext cx="1440160" cy="360040"/>
          </a:xfrm>
        </p:spPr>
        <p:txBody>
          <a:bodyPr/>
          <a:lstStyle/>
          <a:p>
            <a:r>
              <a:rPr lang="ru-RU" dirty="0" smtClean="0"/>
              <a:t>автомеханик</a:t>
            </a:r>
            <a:endParaRPr lang="ru-RU" dirty="0"/>
          </a:p>
        </p:txBody>
      </p:sp>
      <p:pic>
        <p:nvPicPr>
          <p:cNvPr id="59394" name="Picture 2" descr="C:\Documents and Settings\User\Рабочий стол\профессия кл час\фото проф\00034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81128"/>
            <a:ext cx="2579333" cy="1698238"/>
          </a:xfrm>
          <a:prstGeom prst="rect">
            <a:avLst/>
          </a:prstGeom>
          <a:noFill/>
        </p:spPr>
      </p:pic>
      <p:pic>
        <p:nvPicPr>
          <p:cNvPr id="59395" name="Picture 3" descr="C:\Documents and Settings\User\Рабочий стол\профессия кл час\фото проф\af2ffcc077239728089eff81dfb1b7e7_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124744"/>
            <a:ext cx="2304256" cy="1728193"/>
          </a:xfrm>
          <a:prstGeom prst="rect">
            <a:avLst/>
          </a:prstGeom>
          <a:noFill/>
        </p:spPr>
      </p:pic>
      <p:pic>
        <p:nvPicPr>
          <p:cNvPr id="59396" name="Picture 4" descr="C:\Documents and Settings\User\Рабочий стол\профессия кл час\фото проф\48_stroi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772816"/>
            <a:ext cx="1224136" cy="1922727"/>
          </a:xfrm>
          <a:prstGeom prst="rect">
            <a:avLst/>
          </a:prstGeom>
          <a:noFill/>
        </p:spPr>
      </p:pic>
      <p:pic>
        <p:nvPicPr>
          <p:cNvPr id="59397" name="Picture 5" descr="C:\Documents and Settings\User\Рабочий стол\профессия кл час\фото проф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3038872"/>
            <a:ext cx="1944216" cy="1296144"/>
          </a:xfrm>
          <a:prstGeom prst="rect">
            <a:avLst/>
          </a:prstGeom>
          <a:noFill/>
        </p:spPr>
      </p:pic>
      <p:pic>
        <p:nvPicPr>
          <p:cNvPr id="59398" name="Picture 6" descr="C:\Documents and Settings\User\Мои документы\Downloads\загруженное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852936"/>
            <a:ext cx="1939512" cy="1285981"/>
          </a:xfrm>
          <a:prstGeom prst="rect">
            <a:avLst/>
          </a:prstGeom>
          <a:noFill/>
        </p:spPr>
      </p:pic>
      <p:pic>
        <p:nvPicPr>
          <p:cNvPr id="59399" name="Picture 7" descr="C:\Documents and Settings\User\Мои документы\Downloads\svarschik-vahto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1124744"/>
            <a:ext cx="2088232" cy="1552252"/>
          </a:xfrm>
          <a:prstGeom prst="rect">
            <a:avLst/>
          </a:prstGeom>
          <a:noFill/>
        </p:spPr>
      </p:pic>
      <p:pic>
        <p:nvPicPr>
          <p:cNvPr id="59400" name="Picture 8" descr="C:\Documents and Settings\User\Мои документы\Downloads\detsad-19983-1426411727.jpg"/>
          <p:cNvPicPr>
            <a:picLocks noChangeAspect="1" noChangeArrowheads="1"/>
          </p:cNvPicPr>
          <p:nvPr/>
        </p:nvPicPr>
        <p:blipFill>
          <a:blip r:embed="rId8" cstate="print"/>
          <a:srcRect l="10498" t="11837" r="15946" b="6385"/>
          <a:stretch>
            <a:fillRect/>
          </a:stretch>
        </p:blipFill>
        <p:spPr bwMode="auto">
          <a:xfrm>
            <a:off x="6588224" y="3645024"/>
            <a:ext cx="2160240" cy="1800200"/>
          </a:xfrm>
          <a:prstGeom prst="rect">
            <a:avLst/>
          </a:prstGeom>
          <a:noFill/>
        </p:spPr>
      </p:pic>
      <p:pic>
        <p:nvPicPr>
          <p:cNvPr id="59402" name="Picture 10" descr="C:\Documents and Settings\User\Мои документы\Downloads\i6735-image-origina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326" y="1052736"/>
            <a:ext cx="1923660" cy="1368152"/>
          </a:xfrm>
          <a:prstGeom prst="rect">
            <a:avLst/>
          </a:prstGeom>
          <a:noFill/>
        </p:spPr>
      </p:pic>
      <p:sp>
        <p:nvSpPr>
          <p:cNvPr id="18" name="Текст 16"/>
          <p:cNvSpPr txBox="1">
            <a:spLocks/>
          </p:cNvSpPr>
          <p:nvPr/>
        </p:nvSpPr>
        <p:spPr bwMode="auto">
          <a:xfrm>
            <a:off x="3923928" y="4293096"/>
            <a:ext cx="201622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делопроизводитель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Текст 16"/>
          <p:cNvSpPr txBox="1">
            <a:spLocks/>
          </p:cNvSpPr>
          <p:nvPr/>
        </p:nvSpPr>
        <p:spPr bwMode="auto">
          <a:xfrm>
            <a:off x="2555776" y="3717032"/>
            <a:ext cx="122413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строитель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Текст 16"/>
          <p:cNvSpPr txBox="1">
            <a:spLocks/>
          </p:cNvSpPr>
          <p:nvPr/>
        </p:nvSpPr>
        <p:spPr bwMode="auto">
          <a:xfrm>
            <a:off x="6660232" y="3140968"/>
            <a:ext cx="122413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тракторист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Текст 16"/>
          <p:cNvSpPr txBox="1">
            <a:spLocks/>
          </p:cNvSpPr>
          <p:nvPr/>
        </p:nvSpPr>
        <p:spPr bwMode="auto">
          <a:xfrm>
            <a:off x="323528" y="2420888"/>
            <a:ext cx="18002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Судовой электрик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Текст 16"/>
          <p:cNvSpPr txBox="1">
            <a:spLocks/>
          </p:cNvSpPr>
          <p:nvPr/>
        </p:nvSpPr>
        <p:spPr bwMode="auto">
          <a:xfrm>
            <a:off x="7092280" y="5517232"/>
            <a:ext cx="122413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воспитатель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Текст 16"/>
          <p:cNvSpPr txBox="1">
            <a:spLocks/>
          </p:cNvSpPr>
          <p:nvPr/>
        </p:nvSpPr>
        <p:spPr bwMode="auto">
          <a:xfrm>
            <a:off x="4067944" y="2636912"/>
            <a:ext cx="2160240" cy="243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газоэлектросварщик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Текст 16"/>
          <p:cNvSpPr txBox="1">
            <a:spLocks/>
          </p:cNvSpPr>
          <p:nvPr/>
        </p:nvSpPr>
        <p:spPr bwMode="auto">
          <a:xfrm>
            <a:off x="4427984" y="6237312"/>
            <a:ext cx="122413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строитель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Текст 16"/>
          <p:cNvSpPr txBox="1">
            <a:spLocks/>
          </p:cNvSpPr>
          <p:nvPr/>
        </p:nvSpPr>
        <p:spPr bwMode="auto">
          <a:xfrm>
            <a:off x="899592" y="4149080"/>
            <a:ext cx="1224136" cy="27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парикмахер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9403" name="Picture 11" descr="C:\Documents and Settings\User\Мои документы\Downloads\загруженное (4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896" y="4725144"/>
            <a:ext cx="2304256" cy="1527822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539552" y="332656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ПРЕСС-КОНФЕРЕНИЯ</a:t>
            </a:r>
            <a:endParaRPr lang="ru-RU" sz="40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C:\Documents and Settings\User\Мои документы\Downloads\1820390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3437" y="1484784"/>
            <a:ext cx="6274907" cy="4706180"/>
          </a:xfrm>
          <a:prstGeom prst="rect">
            <a:avLst/>
          </a:prstGeom>
          <a:noFill/>
        </p:spPr>
      </p:pic>
      <p:pic>
        <p:nvPicPr>
          <p:cNvPr id="51201" name="Picture 1" descr="C:\Users\DNS\Desktop\профориентация ФИНАЕНОВА\IMG_0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-52309"/>
            <a:ext cx="8640960" cy="6910309"/>
          </a:xfrm>
          <a:prstGeom prst="rect">
            <a:avLst/>
          </a:prstGeom>
          <a:noFill/>
        </p:spPr>
      </p:pic>
      <p:pic>
        <p:nvPicPr>
          <p:cNvPr id="51202" name="Picture 2" descr="C:\Users\DNS\Desktop\профориентация ФИНАЕНОВА\IMG_0716.JPG"/>
          <p:cNvPicPr>
            <a:picLocks noChangeAspect="1" noChangeArrowheads="1"/>
          </p:cNvPicPr>
          <p:nvPr/>
        </p:nvPicPr>
        <p:blipFill>
          <a:blip r:embed="rId4" cstate="print"/>
          <a:srcRect l="43205" t="9440"/>
          <a:stretch>
            <a:fillRect/>
          </a:stretch>
        </p:blipFill>
        <p:spPr bwMode="auto">
          <a:xfrm>
            <a:off x="4643438" y="1071546"/>
            <a:ext cx="2933684" cy="432478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/>
          <a:lstStyle/>
          <a:p>
            <a:r>
              <a:rPr lang="ru-RU" dirty="0" smtClean="0"/>
              <a:t>ЦЕНТР ЗАНЯТОСТИ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 descr="C:\Documents and Settings\User\Рабочий стол\профессия кл час\фото проф\IMG_0703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-1" y="1196752"/>
            <a:ext cx="3360065" cy="2520280"/>
          </a:xfrm>
          <a:prstGeom prst="rect">
            <a:avLst/>
          </a:prstGeom>
          <a:noFill/>
        </p:spPr>
      </p:pic>
      <p:pic>
        <p:nvPicPr>
          <p:cNvPr id="50180" name="Picture 4" descr="C:\Documents and Settings\User\Рабочий стол\профессия кл час\фото проф\IMG_0701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-468560" y="3933056"/>
            <a:ext cx="4416087" cy="3312368"/>
          </a:xfrm>
          <a:prstGeom prst="rect">
            <a:avLst/>
          </a:prstGeom>
          <a:noFill/>
        </p:spPr>
      </p:pic>
      <p:pic>
        <p:nvPicPr>
          <p:cNvPr id="50177" name="Picture 1" descr="C:\Documents and Settings\User\Рабочий стол\профессия кл час\фото проф\IMG_070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lum bright="10000" contrast="10000"/>
          </a:blip>
          <a:srcRect r="9876"/>
          <a:stretch>
            <a:fillRect/>
          </a:stretch>
        </p:blipFill>
        <p:spPr bwMode="auto">
          <a:xfrm>
            <a:off x="5618918" y="332656"/>
            <a:ext cx="3288084" cy="2736304"/>
          </a:xfrm>
          <a:prstGeom prst="rect">
            <a:avLst/>
          </a:prstGeom>
          <a:noFill/>
        </p:spPr>
      </p:pic>
      <p:pic>
        <p:nvPicPr>
          <p:cNvPr id="50181" name="Picture 5" descr="C:\Documents and Settings\User\Рабочий стол\профессия кл час\фото проф\IMG_0699.jpg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 l="7071" r="15931" b="12816"/>
          <a:stretch>
            <a:fillRect/>
          </a:stretch>
        </p:blipFill>
        <p:spPr bwMode="auto">
          <a:xfrm>
            <a:off x="4716016" y="3533876"/>
            <a:ext cx="4176464" cy="3324124"/>
          </a:xfrm>
          <a:prstGeom prst="round2DiagRect">
            <a:avLst>
              <a:gd name="adj1" fmla="val 40542"/>
              <a:gd name="adj2" fmla="val 0"/>
            </a:avLst>
          </a:prstGeom>
          <a:noFill/>
        </p:spPr>
      </p:pic>
      <p:pic>
        <p:nvPicPr>
          <p:cNvPr id="11" name="Picture 3" descr="C:\Documents and Settings\User\Рабочий стол\профессия кл час\фото проф\IMG_07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699792" y="2348880"/>
            <a:ext cx="3455432" cy="2589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12776"/>
            <a:ext cx="4040188" cy="639762"/>
          </a:xfrm>
        </p:spPr>
        <p:txBody>
          <a:bodyPr/>
          <a:lstStyle/>
          <a:p>
            <a:r>
              <a:rPr lang="ru-RU" dirty="0" smtClean="0"/>
              <a:t>РАБОЧИЕ ПРОФЕССИИ</a:t>
            </a:r>
            <a:endParaRPr lang="ru-RU" dirty="0"/>
          </a:p>
        </p:txBody>
      </p:sp>
      <p:pic>
        <p:nvPicPr>
          <p:cNvPr id="39937" name="Picture 1" descr="C:\Documents and Settings\User\Рабочий стол\профессия кл час\фото проф\mashchinist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340768"/>
            <a:ext cx="3024336" cy="2304256"/>
          </a:xfrm>
          <a:prstGeom prst="rect">
            <a:avLst/>
          </a:prstGeom>
          <a:noFill/>
        </p:spPr>
      </p:pic>
      <p:pic>
        <p:nvPicPr>
          <p:cNvPr id="39938" name="Picture 2" descr="C:\Documents and Settings\User\Рабочий стол\профессия кл час\фото проф\1414745502_zhdanuhin-aleksey-vladimirovich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2592288" cy="3657600"/>
          </a:xfrm>
          <a:prstGeom prst="rect">
            <a:avLst/>
          </a:prstGeom>
          <a:noFill/>
        </p:spPr>
      </p:pic>
      <p:pic>
        <p:nvPicPr>
          <p:cNvPr id="39939" name="Picture 3" descr="C:\Documents and Settings\User\Рабочий стол\профессия кл час\фото проф\devushkaToka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789040"/>
            <a:ext cx="4040188" cy="2695907"/>
          </a:xfrm>
          <a:prstGeom prst="rect">
            <a:avLst/>
          </a:prstGeom>
          <a:noFill/>
        </p:spPr>
      </p:pic>
      <p:pic>
        <p:nvPicPr>
          <p:cNvPr id="39940" name="Picture 4" descr="C:\Documents and Settings\User\Рабочий стол\профессия кл час\фото проф\kursy-slesarya-santehnik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988840"/>
            <a:ext cx="2647497" cy="1684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Documents and Settings\User\Рабочий стол\профессия кл час\фото проф\images (1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861048"/>
            <a:ext cx="3744416" cy="28046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576064"/>
          </a:xfrm>
        </p:spPr>
        <p:txBody>
          <a:bodyPr/>
          <a:lstStyle/>
          <a:p>
            <a:r>
              <a:rPr lang="ru-RU" dirty="0" smtClean="0"/>
              <a:t>СТРОИТЕЛЬСТВО</a:t>
            </a:r>
            <a:endParaRPr lang="ru-RU" dirty="0"/>
          </a:p>
        </p:txBody>
      </p:sp>
      <p:pic>
        <p:nvPicPr>
          <p:cNvPr id="51203" name="Picture 3" descr="C:\Documents and Settings\User\Мои документы\Downloads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5329301" cy="4306074"/>
          </a:xfrm>
          <a:prstGeom prst="rect">
            <a:avLst/>
          </a:prstGeom>
          <a:noFill/>
        </p:spPr>
      </p:pic>
      <p:pic>
        <p:nvPicPr>
          <p:cNvPr id="51205" name="Picture 5" descr="C:\Documents and Settings\User\Мои документы\Downloads\65c8b6039668ca555a34d25e308b255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4344" y="1628800"/>
            <a:ext cx="3144632" cy="2088232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864095"/>
          </a:xfrm>
        </p:spPr>
        <p:txBody>
          <a:bodyPr/>
          <a:lstStyle/>
          <a:p>
            <a:r>
              <a:rPr lang="ru-RU" dirty="0" smtClean="0"/>
              <a:t>ИНЖЕНЕРИЯ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C:\Documents and Settings\User\Мои документы\Downloads\53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412776"/>
            <a:ext cx="4464496" cy="2970439"/>
          </a:xfrm>
          <a:prstGeom prst="rect">
            <a:avLst/>
          </a:prstGeom>
          <a:noFill/>
        </p:spPr>
      </p:pic>
      <p:pic>
        <p:nvPicPr>
          <p:cNvPr id="52227" name="Picture 3" descr="C:\Documents and Settings\User\Мои документы\Downloads\DSC_41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40968"/>
            <a:ext cx="4891055" cy="3555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DNS\Desktop\СМОТР\репетиция  и смотр 2016г\DSC07282 — копия.JPG"/>
          <p:cNvPicPr>
            <a:picLocks noChangeAspect="1" noChangeArrowheads="1"/>
          </p:cNvPicPr>
          <p:nvPr/>
        </p:nvPicPr>
        <p:blipFill>
          <a:blip r:embed="rId2" cstate="print"/>
          <a:srcRect l="22881" r="13559"/>
          <a:stretch>
            <a:fillRect/>
          </a:stretch>
        </p:blipFill>
        <p:spPr bwMode="auto">
          <a:xfrm>
            <a:off x="251520" y="404664"/>
            <a:ext cx="5184576" cy="6117800"/>
          </a:xfrm>
          <a:prstGeom prst="rect">
            <a:avLst/>
          </a:prstGeom>
          <a:noFill/>
        </p:spPr>
      </p:pic>
      <p:pic>
        <p:nvPicPr>
          <p:cNvPr id="44035" name="Picture 3" descr="D:\Мои документы\ФОТО\Фото Мастер - класса 21.11.2015\IMG_1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692696"/>
            <a:ext cx="2970196" cy="39604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ИНФОРМАЦИОННЫЕ ТЕХНОЛОГИИ</a:t>
            </a:r>
            <a:endParaRPr lang="ru-RU" dirty="0"/>
          </a:p>
        </p:txBody>
      </p:sp>
      <p:pic>
        <p:nvPicPr>
          <p:cNvPr id="53250" name="Picture 2" descr="C:\Documents and Settings\User\Рабочий стол\профессия кл час\фото проф\688d3edb79c181c831db620bdd6574a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402489"/>
            <a:ext cx="4464496" cy="3188926"/>
          </a:xfrm>
          <a:prstGeom prst="rect">
            <a:avLst/>
          </a:prstGeom>
          <a:noFill/>
        </p:spPr>
      </p:pic>
      <p:pic>
        <p:nvPicPr>
          <p:cNvPr id="53251" name="Picture 3" descr="C:\Documents and Settings\User\Рабочий стол\профессия кл час\фото проф\programm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993" y="2683668"/>
            <a:ext cx="4396389" cy="3193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МЕНЕДЖМЕНТ И МАРКЕТИНГ</a:t>
            </a:r>
            <a:endParaRPr lang="ru-RU" dirty="0"/>
          </a:p>
        </p:txBody>
      </p:sp>
      <p:pic>
        <p:nvPicPr>
          <p:cNvPr id="54274" name="Picture 2" descr="C:\Documents and Settings\User\Рабочий стол\профессия кл час\фото проф\prod_w600_h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3875923" cy="2906942"/>
          </a:xfrm>
          <a:prstGeom prst="rect">
            <a:avLst/>
          </a:prstGeom>
          <a:noFill/>
        </p:spPr>
      </p:pic>
      <p:pic>
        <p:nvPicPr>
          <p:cNvPr id="54275" name="Picture 3" descr="C:\Documents and Settings\User\Рабочий стол\профессия кл час\фото проф\photo_182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015" y="1412776"/>
            <a:ext cx="4856745" cy="3240360"/>
          </a:xfrm>
          <a:prstGeom prst="rect">
            <a:avLst/>
          </a:prstGeom>
          <a:noFill/>
        </p:spPr>
      </p:pic>
      <p:pic>
        <p:nvPicPr>
          <p:cNvPr id="54276" name="Picture 4" descr="C:\Documents and Settings\User\Мои документы\Downloads\1402110474_professii_marketol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149080"/>
            <a:ext cx="3737992" cy="2490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МЕДИЦИНА И ОБРАЗОВАНИЕ</a:t>
            </a:r>
            <a:endParaRPr lang="ru-RU" dirty="0"/>
          </a:p>
        </p:txBody>
      </p:sp>
      <p:pic>
        <p:nvPicPr>
          <p:cNvPr id="55298" name="Picture 2" descr="C:\Documents and Settings\User\Рабочий стол\профессия кл час\фото проф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2505075" cy="1819275"/>
          </a:xfrm>
          <a:prstGeom prst="rect">
            <a:avLst/>
          </a:prstGeom>
          <a:noFill/>
        </p:spPr>
      </p:pic>
      <p:pic>
        <p:nvPicPr>
          <p:cNvPr id="55299" name="Picture 3" descr="C:\Documents and Settings\User\Рабочий стол\профессия кл час\фото проф\logope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484784"/>
            <a:ext cx="5238750" cy="3810000"/>
          </a:xfrm>
          <a:prstGeom prst="rect">
            <a:avLst/>
          </a:prstGeom>
          <a:noFill/>
        </p:spPr>
      </p:pic>
      <p:pic>
        <p:nvPicPr>
          <p:cNvPr id="55300" name="Picture 4" descr="C:\Documents and Settings\User\Рабочий стол\профессия кл час\фото проф\p-0001_092302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149080"/>
            <a:ext cx="3672408" cy="2538282"/>
          </a:xfrm>
          <a:prstGeom prst="rect">
            <a:avLst/>
          </a:prstGeom>
          <a:noFill/>
        </p:spPr>
      </p:pic>
      <p:pic>
        <p:nvPicPr>
          <p:cNvPr id="55301" name="Picture 5" descr="C:\Documents and Settings\User\Рабочий стол\профессия кл час\фото проф\big_4371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5013176"/>
            <a:ext cx="238125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САМЫЕ ВОСТРЕБОВАННЫЕ ПРОФЕССИИ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9"/>
            <a:ext cx="4040188" cy="504056"/>
          </a:xfrm>
        </p:spPr>
        <p:txBody>
          <a:bodyPr/>
          <a:lstStyle/>
          <a:p>
            <a:r>
              <a:rPr lang="ru-RU" dirty="0" smtClean="0"/>
              <a:t>НАНОТЕХНОЛОГИИ</a:t>
            </a:r>
            <a:endParaRPr lang="ru-RU" dirty="0"/>
          </a:p>
        </p:txBody>
      </p:sp>
      <p:pic>
        <p:nvPicPr>
          <p:cNvPr id="56322" name="Picture 2" descr="C:\Documents and Settings\User\Рабочий стол\профессия кл час\фото проф\mic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844824"/>
            <a:ext cx="5832649" cy="3960440"/>
          </a:xfrm>
          <a:prstGeom prst="rect">
            <a:avLst/>
          </a:prstGeom>
          <a:noFill/>
        </p:spPr>
      </p:pic>
      <p:pic>
        <p:nvPicPr>
          <p:cNvPr id="56323" name="Picture 3" descr="C:\Documents and Settings\User\Мои документы\Downloads\загруженное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412776"/>
            <a:ext cx="2943225" cy="1552575"/>
          </a:xfrm>
          <a:prstGeom prst="rect">
            <a:avLst/>
          </a:prstGeom>
          <a:noFill/>
        </p:spPr>
      </p:pic>
      <p:pic>
        <p:nvPicPr>
          <p:cNvPr id="56324" name="Picture 4" descr="C:\Documents and Settings\User\Мои документы\Downloads\загруженное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068960"/>
            <a:ext cx="2808312" cy="3007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 descr="C:\Documents and Settings\User\Рабочий стол\профессия кл час\фото проф\9ZFqya1qY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28800"/>
            <a:ext cx="4377740" cy="291735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FFFF"/>
                </a:solidFill>
              </a:rPr>
              <a:t>САМЫЕ ВОСТРЕБОВАННЫЕ ПРОФЕССИИ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ХИМИКИ</a:t>
            </a:r>
            <a:endParaRPr lang="ru-RU" dirty="0"/>
          </a:p>
        </p:txBody>
      </p:sp>
      <p:pic>
        <p:nvPicPr>
          <p:cNvPr id="57350" name="Picture 6" descr="C:\Documents and Settings\User\Рабочий стол\профессия кл час\фото проф\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581128"/>
            <a:ext cx="3062114" cy="2109456"/>
          </a:xfrm>
          <a:prstGeom prst="rect">
            <a:avLst/>
          </a:prstGeom>
          <a:noFill/>
        </p:spPr>
      </p:pic>
      <p:pic>
        <p:nvPicPr>
          <p:cNvPr id="57351" name="Picture 7" descr="C:\Documents and Settings\User\Рабочий стол\профессия кл час\фото проф\depositphotos_10269005-Young-chemist-working-in-laborato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1057" y="2276872"/>
            <a:ext cx="4982943" cy="3318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ПРОФЕССИОНАЛЬНАЯ ПРОБА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648072"/>
          </a:xfrm>
        </p:spPr>
        <p:txBody>
          <a:bodyPr/>
          <a:lstStyle/>
          <a:p>
            <a:r>
              <a:rPr lang="ru-RU" dirty="0" smtClean="0"/>
              <a:t>ПАРИКМАХЕР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</a:p>
          <a:p>
            <a:pPr>
              <a:buNone/>
            </a:pPr>
            <a:r>
              <a:rPr lang="ru-RU" dirty="0" smtClean="0"/>
              <a:t>Заплести колосок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Задание:</a:t>
            </a:r>
          </a:p>
          <a:p>
            <a:pPr>
              <a:buNone/>
            </a:pPr>
            <a:r>
              <a:rPr lang="ru-RU" dirty="0" smtClean="0"/>
              <a:t>Приготовить бутерброды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Задание:</a:t>
            </a:r>
          </a:p>
          <a:p>
            <a:pPr>
              <a:buNone/>
            </a:pPr>
            <a:r>
              <a:rPr lang="ru-RU" dirty="0" smtClean="0"/>
              <a:t>Сконструировать автомобиль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76256" y="1268760"/>
            <a:ext cx="1810544" cy="648071"/>
          </a:xfrm>
        </p:spPr>
        <p:txBody>
          <a:bodyPr/>
          <a:lstStyle/>
          <a:p>
            <a:r>
              <a:rPr lang="ru-RU" dirty="0" smtClean="0"/>
              <a:t>ПОВАР</a:t>
            </a:r>
            <a:endParaRPr lang="ru-RU" dirty="0"/>
          </a:p>
        </p:txBody>
      </p:sp>
      <p:pic>
        <p:nvPicPr>
          <p:cNvPr id="58370" name="Picture 2" descr="C:\Documents and Settings\User\Рабочий стол\профессия кл час\фото проф\v-tveri-ishchut-luchshih-parikmaherov-dizaynerov-i-laborantov-1556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844824"/>
            <a:ext cx="2745631" cy="1693139"/>
          </a:xfrm>
          <a:prstGeom prst="rect">
            <a:avLst/>
          </a:prstGeom>
          <a:noFill/>
        </p:spPr>
      </p:pic>
      <p:pic>
        <p:nvPicPr>
          <p:cNvPr id="58371" name="Picture 3" descr="C:\Documents and Settings\User\Рабочий стол\профессия кл час\фото проф\kondi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212976"/>
            <a:ext cx="2498812" cy="1665875"/>
          </a:xfrm>
          <a:prstGeom prst="rect">
            <a:avLst/>
          </a:prstGeom>
          <a:noFill/>
        </p:spPr>
      </p:pic>
      <p:sp>
        <p:nvSpPr>
          <p:cNvPr id="9" name="Текст 4"/>
          <p:cNvSpPr txBox="1">
            <a:spLocks/>
          </p:cNvSpPr>
          <p:nvPr/>
        </p:nvSpPr>
        <p:spPr bwMode="auto">
          <a:xfrm>
            <a:off x="3347864" y="1340768"/>
            <a:ext cx="28186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АВТОМЕХАНИК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2" name="Picture 4" descr="C:\Documents and Settings\User\Рабочий стол\профессия кл час\фото проф\7765-42-279879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797152"/>
            <a:ext cx="2705286" cy="1803524"/>
          </a:xfrm>
          <a:prstGeom prst="rect">
            <a:avLst/>
          </a:prstGeom>
          <a:noFill/>
        </p:spPr>
      </p:pic>
      <p:pic>
        <p:nvPicPr>
          <p:cNvPr id="11" name="Oleg_Gazmanov-Ne_kochegary_my_ne_plotniki_(mp3.cc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8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4.radikal.ru/i327/1507/61/d77162ebdc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646335" cy="2857496"/>
          </a:xfrm>
          <a:prstGeom prst="rect">
            <a:avLst/>
          </a:prstGeom>
          <a:noFill/>
        </p:spPr>
      </p:pic>
      <p:pic>
        <p:nvPicPr>
          <p:cNvPr id="4" name="Picture 8" descr="http://xn----7sbbzn3afjs.xn--p1ai/94/03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06" y="2872859"/>
            <a:ext cx="4500594" cy="3985141"/>
          </a:xfrm>
          <a:prstGeom prst="rect">
            <a:avLst/>
          </a:prstGeom>
          <a:noFill/>
        </p:spPr>
      </p:pic>
      <p:pic>
        <p:nvPicPr>
          <p:cNvPr id="5" name="Picture 12" descr="http://s50.radikal.ru/i130/1507/29/a71bc3e4a0f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32"/>
            <a:ext cx="4181736" cy="25717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857496"/>
            <a:ext cx="43576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Водитель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1428736"/>
            <a:ext cx="46434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Водолаз и ветеринар 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3643314"/>
            <a:ext cx="29289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Тренер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214290"/>
            <a:ext cx="3214710" cy="161334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Столяр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1928802"/>
            <a:ext cx="3257544" cy="45260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FFC000"/>
                </a:solidFill>
              </a:rPr>
              <a:t>Дворник</a:t>
            </a:r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4" name="Picture 4" descr="http://fs.nashaucheba.ru/tw_files2/urls_3/1489/d-1488927/7z-docs/1_html_m69afe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0" cy="1895476"/>
          </a:xfrm>
          <a:prstGeom prst="rect">
            <a:avLst/>
          </a:prstGeom>
          <a:noFill/>
        </p:spPr>
      </p:pic>
      <p:pic>
        <p:nvPicPr>
          <p:cNvPr id="5" name="Picture 10" descr="http://fs.nashaucheba.ru/tw_files2/urls_3/1315/d-1314736/7z-docs/1_html_16d3e4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5318820" cy="2143115"/>
          </a:xfrm>
          <a:prstGeom prst="rect">
            <a:avLst/>
          </a:prstGeom>
          <a:noFill/>
        </p:spPr>
      </p:pic>
      <p:pic>
        <p:nvPicPr>
          <p:cNvPr id="6" name="Picture 6" descr="http://www.free-lancers.net/posted_files/NDC66E96202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14" y="2961514"/>
            <a:ext cx="3357586" cy="38964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71736" y="4000504"/>
            <a:ext cx="31432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Окулист 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Плотник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Диктор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профессии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Готовит вкусную еду. 2. Сочиняет музыку. 3. Лечит больных животных. 4. Пишет стихи. 5. Борется с огнем. 6. Проектирует дома и различные здания. 7. Управляет самолетом. 8. Мастер по прическам. 9. Играет роль в спектакле. 10. Лечит зубы. 11. Поддерживает чистоту улиц. 12. Возводит здания. 13. Изучает космическое пространство. 14. Управляет автомобилем. 15. Обучает животных выполнять команды. 16. Рисует картины. 17. Оберегает и заботится о диких животных 18. Занимается образованием детей. 19. Снимается в кино. 20. Управляет электричкой. 21. Работник магазина, стоящий за прилавком.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2928958" cy="11429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ИЕЕЛДЗИ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714356"/>
            <a:ext cx="292895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ИЗДЕЛИЕ</a:t>
            </a:r>
            <a:endParaRPr kumimoji="0" lang="ru-RU" sz="36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86380" y="571480"/>
            <a:ext cx="221457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ИПЛА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500694" y="642918"/>
            <a:ext cx="221457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ПИЛА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85720" y="2214554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ПЕРСНАТОК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43438" y="3786190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ЦВТДОВОЕ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43438" y="2214554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ЦЫНИНОЖ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786314" y="2357430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НОЖНИЦЫ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57158" y="3857628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ПТЛОИКН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71472" y="4214818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ПЛОТНИК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90520" y="2519354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НАПЕРСТОК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00628" y="4143380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 ЦВЕТОВОД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786182" y="5429264"/>
            <a:ext cx="221457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00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ЯВШЕ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000496" y="5572140"/>
            <a:ext cx="2286016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ШВЕЯ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1" name="Picture 3" descr="C:\Users\DNS\Desktop\профориентация ФИНАЕНОВА\IMG_05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738" y="1196752"/>
            <a:ext cx="3632910" cy="518457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4428292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Documents and Settings\User\Рабочий стол\профессия кл час\фото проф\hello_html_m7114620c.pn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001522" cy="6755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 descr="C:\Documents and Settings\User\Рабочий стол\профессия кл час\фото проф\IMG_0708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1277609" y="2420888"/>
            <a:ext cx="2934351" cy="391210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52" name="Picture 8" descr="C:\Documents and Settings\User\Рабочий стол\профессия кл час\фото проф\IMG_070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283967" y="2348880"/>
            <a:ext cx="2916325" cy="38884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5580063" y="6669088"/>
            <a:ext cx="1295400" cy="188912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1547813" y="6669088"/>
            <a:ext cx="1152525" cy="1889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2999" name="WordArt 7"/>
          <p:cNvSpPr>
            <a:spLocks noChangeArrowheads="1" noChangeShapeType="1" noTextEdit="1"/>
          </p:cNvSpPr>
          <p:nvPr/>
        </p:nvSpPr>
        <p:spPr bwMode="auto">
          <a:xfrm>
            <a:off x="3563888" y="548680"/>
            <a:ext cx="136842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213000" name="Rectangle 8"/>
          <p:cNvSpPr>
            <a:spLocks noChangeArrowheads="1"/>
          </p:cNvSpPr>
          <p:nvPr/>
        </p:nvSpPr>
        <p:spPr bwMode="auto">
          <a:xfrm>
            <a:off x="5004048" y="2132856"/>
            <a:ext cx="1139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Дизайнер</a:t>
            </a:r>
          </a:p>
        </p:txBody>
      </p:sp>
      <p:sp>
        <p:nvSpPr>
          <p:cNvPr id="213001" name="Rectangle 9"/>
          <p:cNvSpPr>
            <a:spLocks noChangeArrowheads="1"/>
          </p:cNvSpPr>
          <p:nvPr/>
        </p:nvSpPr>
        <p:spPr bwMode="auto">
          <a:xfrm>
            <a:off x="6876256" y="2708920"/>
            <a:ext cx="1150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Инженер</a:t>
            </a:r>
          </a:p>
        </p:txBody>
      </p:sp>
      <p:sp>
        <p:nvSpPr>
          <p:cNvPr id="213002" name="Rectangle 10"/>
          <p:cNvSpPr>
            <a:spLocks noChangeArrowheads="1"/>
          </p:cNvSpPr>
          <p:nvPr/>
        </p:nvSpPr>
        <p:spPr bwMode="auto">
          <a:xfrm>
            <a:off x="6732240" y="1700808"/>
            <a:ext cx="1147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Продавец</a:t>
            </a:r>
          </a:p>
        </p:txBody>
      </p:sp>
      <p:sp>
        <p:nvSpPr>
          <p:cNvPr id="213003" name="Rectangle 11"/>
          <p:cNvSpPr>
            <a:spLocks noChangeArrowheads="1"/>
          </p:cNvSpPr>
          <p:nvPr/>
        </p:nvSpPr>
        <p:spPr bwMode="auto">
          <a:xfrm>
            <a:off x="395536" y="2780928"/>
            <a:ext cx="1206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Писатель</a:t>
            </a:r>
          </a:p>
        </p:txBody>
      </p:sp>
      <p:sp>
        <p:nvSpPr>
          <p:cNvPr id="213004" name="Rectangle 12"/>
          <p:cNvSpPr>
            <a:spLocks noChangeArrowheads="1"/>
          </p:cNvSpPr>
          <p:nvPr/>
        </p:nvSpPr>
        <p:spPr bwMode="auto">
          <a:xfrm>
            <a:off x="6804248" y="3933056"/>
            <a:ext cx="1154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Модельер</a:t>
            </a:r>
          </a:p>
        </p:txBody>
      </p:sp>
      <p:sp>
        <p:nvSpPr>
          <p:cNvPr id="213005" name="Rectangle 13"/>
          <p:cNvSpPr>
            <a:spLocks noChangeArrowheads="1"/>
          </p:cNvSpPr>
          <p:nvPr/>
        </p:nvSpPr>
        <p:spPr bwMode="auto">
          <a:xfrm>
            <a:off x="251520" y="3861048"/>
            <a:ext cx="137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Журналист</a:t>
            </a:r>
          </a:p>
        </p:txBody>
      </p:sp>
      <p:sp>
        <p:nvSpPr>
          <p:cNvPr id="213006" name="Rectangle 14"/>
          <p:cNvSpPr>
            <a:spLocks noChangeArrowheads="1"/>
          </p:cNvSpPr>
          <p:nvPr/>
        </p:nvSpPr>
        <p:spPr bwMode="auto">
          <a:xfrm>
            <a:off x="7668344" y="4581128"/>
            <a:ext cx="1092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Учитель</a:t>
            </a:r>
          </a:p>
        </p:txBody>
      </p:sp>
      <p:sp>
        <p:nvSpPr>
          <p:cNvPr id="213007" name="Rectangle 15"/>
          <p:cNvSpPr>
            <a:spLocks noChangeArrowheads="1"/>
          </p:cNvSpPr>
          <p:nvPr/>
        </p:nvSpPr>
        <p:spPr bwMode="auto">
          <a:xfrm>
            <a:off x="899592" y="3284984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Врач</a:t>
            </a:r>
          </a:p>
        </p:txBody>
      </p:sp>
      <p:sp>
        <p:nvSpPr>
          <p:cNvPr id="213009" name="Rectangle 17"/>
          <p:cNvSpPr>
            <a:spLocks noChangeArrowheads="1"/>
          </p:cNvSpPr>
          <p:nvPr/>
        </p:nvSpPr>
        <p:spPr bwMode="auto">
          <a:xfrm>
            <a:off x="539552" y="1556792"/>
            <a:ext cx="885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Кузнец</a:t>
            </a:r>
          </a:p>
        </p:txBody>
      </p:sp>
      <p:sp>
        <p:nvSpPr>
          <p:cNvPr id="213010" name="Rectangle 18"/>
          <p:cNvSpPr>
            <a:spLocks noChangeArrowheads="1"/>
          </p:cNvSpPr>
          <p:nvPr/>
        </p:nvSpPr>
        <p:spPr bwMode="auto">
          <a:xfrm>
            <a:off x="323528" y="4581128"/>
            <a:ext cx="1047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Агроном</a:t>
            </a:r>
          </a:p>
        </p:txBody>
      </p:sp>
      <p:sp>
        <p:nvSpPr>
          <p:cNvPr id="213011" name="Rectangle 19"/>
          <p:cNvSpPr>
            <a:spLocks noChangeArrowheads="1"/>
          </p:cNvSpPr>
          <p:nvPr/>
        </p:nvSpPr>
        <p:spPr bwMode="auto">
          <a:xfrm>
            <a:off x="6804248" y="5229200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Экономист</a:t>
            </a:r>
          </a:p>
        </p:txBody>
      </p:sp>
      <p:sp>
        <p:nvSpPr>
          <p:cNvPr id="213012" name="Rectangle 20"/>
          <p:cNvSpPr>
            <a:spLocks noChangeArrowheads="1"/>
          </p:cNvSpPr>
          <p:nvPr/>
        </p:nvSpPr>
        <p:spPr bwMode="auto">
          <a:xfrm>
            <a:off x="2627784" y="2132856"/>
            <a:ext cx="113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Портной</a:t>
            </a:r>
          </a:p>
        </p:txBody>
      </p:sp>
      <p:sp>
        <p:nvSpPr>
          <p:cNvPr id="213013" name="Rectangle 21"/>
          <p:cNvSpPr>
            <a:spLocks noChangeArrowheads="1"/>
          </p:cNvSpPr>
          <p:nvPr/>
        </p:nvSpPr>
        <p:spPr bwMode="auto">
          <a:xfrm>
            <a:off x="611188" y="5375275"/>
            <a:ext cx="966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80808"/>
                </a:solidFill>
                <a:latin typeface="Times New Roman" pitchFamily="18" charset="0"/>
              </a:rPr>
              <a:t>Фермер</a:t>
            </a:r>
          </a:p>
        </p:txBody>
      </p:sp>
      <p:sp>
        <p:nvSpPr>
          <p:cNvPr id="213014" name="Rectangle 22"/>
          <p:cNvSpPr>
            <a:spLocks noChangeArrowheads="1"/>
          </p:cNvSpPr>
          <p:nvPr/>
        </p:nvSpPr>
        <p:spPr bwMode="auto">
          <a:xfrm>
            <a:off x="2627784" y="1484784"/>
            <a:ext cx="1312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Официант</a:t>
            </a:r>
          </a:p>
        </p:txBody>
      </p:sp>
      <p:sp>
        <p:nvSpPr>
          <p:cNvPr id="213015" name="Rectangle 23"/>
          <p:cNvSpPr>
            <a:spLocks noChangeArrowheads="1"/>
          </p:cNvSpPr>
          <p:nvPr/>
        </p:nvSpPr>
        <p:spPr bwMode="auto">
          <a:xfrm>
            <a:off x="7092280" y="3429000"/>
            <a:ext cx="1624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Программист</a:t>
            </a:r>
          </a:p>
        </p:txBody>
      </p:sp>
      <p:sp>
        <p:nvSpPr>
          <p:cNvPr id="213016" name="Rectangle 24"/>
          <p:cNvSpPr>
            <a:spLocks noChangeArrowheads="1"/>
          </p:cNvSpPr>
          <p:nvPr/>
        </p:nvSpPr>
        <p:spPr bwMode="auto">
          <a:xfrm>
            <a:off x="7740352" y="2132856"/>
            <a:ext cx="868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Гравер</a:t>
            </a:r>
          </a:p>
        </p:txBody>
      </p:sp>
      <p:sp>
        <p:nvSpPr>
          <p:cNvPr id="213017" name="Rectangle 25"/>
          <p:cNvSpPr>
            <a:spLocks noChangeArrowheads="1"/>
          </p:cNvSpPr>
          <p:nvPr/>
        </p:nvSpPr>
        <p:spPr bwMode="auto">
          <a:xfrm>
            <a:off x="827584" y="2204864"/>
            <a:ext cx="1260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80808"/>
                </a:solidFill>
                <a:latin typeface="Times New Roman" pitchFamily="18" charset="0"/>
              </a:rPr>
              <a:t>Фотограф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4644008" y="1484784"/>
            <a:ext cx="16057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80808"/>
                </a:solidFill>
                <a:latin typeface="Times New Roman" pitchFamily="18" charset="0"/>
              </a:rPr>
              <a:t>Воспитатель</a:t>
            </a:r>
            <a:endParaRPr lang="ru-RU" b="1" i="1" dirty="0">
              <a:solidFill>
                <a:srgbClr val="080808"/>
              </a:solidFill>
              <a:latin typeface="Times New Roman" pitchFamily="18" charset="0"/>
            </a:endParaRPr>
          </a:p>
        </p:txBody>
      </p:sp>
      <p:pic>
        <p:nvPicPr>
          <p:cNvPr id="26" name="гимн-молодёжи-мы-поколение-мы-росс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2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User\Рабочий стол\профессия кл час\a338845144ecb1bf706eb427f09b7a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45" y="0"/>
            <a:ext cx="91493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DNS\Desktop\профориентация ФИНАЕНОВА\IMG_95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488832" cy="612443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DNS\Desktop\профориентация ФИНАЕНОВА\IMG_0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25552"/>
            <a:ext cx="3024613" cy="4032448"/>
          </a:xfrm>
          <a:prstGeom prst="rect">
            <a:avLst/>
          </a:prstGeom>
          <a:noFill/>
        </p:spPr>
      </p:pic>
      <p:pic>
        <p:nvPicPr>
          <p:cNvPr id="43011" name="Picture 3" descr="C:\Users\DNS\Desktop\профориентация ФИНАЕНОВА\IMG_0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59" y="404664"/>
            <a:ext cx="2808569" cy="3744416"/>
          </a:xfrm>
          <a:prstGeom prst="rect">
            <a:avLst/>
          </a:prstGeom>
          <a:noFill/>
        </p:spPr>
      </p:pic>
      <p:pic>
        <p:nvPicPr>
          <p:cNvPr id="43012" name="Picture 4" descr="C:\Users\DNS\Desktop\профориентация ФИНАЕНОВА\IMG_0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484784"/>
            <a:ext cx="3096344" cy="412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3" descr="C:\Users\DNS\Desktop\профориентация ФИНАЕНОВА\IMG_9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4896544" cy="4225270"/>
          </a:xfrm>
          <a:prstGeom prst="snipRoundRect">
            <a:avLst>
              <a:gd name="adj1" fmla="val 0"/>
              <a:gd name="adj2" fmla="val 16667"/>
            </a:avLst>
          </a:prstGeom>
          <a:noFill/>
        </p:spPr>
      </p:pic>
      <p:pic>
        <p:nvPicPr>
          <p:cNvPr id="9" name="Picture 4" descr="C:\Users\DNS\Desktop\профориентация ФИНАЕНОВА\IMG_0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92696"/>
            <a:ext cx="2862579" cy="38164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опия vyborprofessii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1216</TotalTime>
  <Words>1237</Words>
  <Application>Microsoft Office PowerPoint</Application>
  <PresentationFormat>Экран (4:3)</PresentationFormat>
  <Paragraphs>306</Paragraphs>
  <Slides>62</Slides>
  <Notes>1</Notes>
  <HiddenSlides>0</HiddenSlides>
  <MMClips>6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Копия vyborprofessii</vt:lpstr>
      <vt:lpstr>CorelDRAW</vt:lpstr>
      <vt:lpstr>Есть много профессий, хороших и разных!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Жизненный план</vt:lpstr>
      <vt:lpstr>Профессиональный план</vt:lpstr>
      <vt:lpstr>Составляя личный профессиональный  план, необходимо:</vt:lpstr>
      <vt:lpstr>Слайд 18</vt:lpstr>
      <vt:lpstr>1. Определить, каковы ваши профессиональные интересы и склонности.</vt:lpstr>
      <vt:lpstr>2. Оценить, профессионально важные качества, которые определяют профессиональную пригодность.</vt:lpstr>
      <vt:lpstr>3. Узнать, какие профессии пользуются спросом у работодателей на рынке труда, по каким профессиям можно найти работу.</vt:lpstr>
      <vt:lpstr>Слайд 22</vt:lpstr>
      <vt:lpstr>Результаты анкетирования  обучающихся   в  9 «а» классе</vt:lpstr>
      <vt:lpstr>Слайд 24</vt:lpstr>
      <vt:lpstr>ЧЕЛОВЕК - ПРИРОДА </vt:lpstr>
      <vt:lpstr>ЧЕЛОВЕК - ТЕХНИКА </vt:lpstr>
      <vt:lpstr>ЧЕЛОВЕК – ЧЕЛОВЕК</vt:lpstr>
      <vt:lpstr>ЧЕЛОВЕК - ЗНАКОВАЯ СИСТЕМА </vt:lpstr>
      <vt:lpstr>ЧЕЛОВЕК – ТВОРЧЕСТВО </vt:lpstr>
      <vt:lpstr>Штурман </vt:lpstr>
      <vt:lpstr>Слайд 31</vt:lpstr>
      <vt:lpstr>Слайд 32</vt:lpstr>
      <vt:lpstr>Идеальный работник</vt:lpstr>
      <vt:lpstr>Идеальный руководитель</vt:lpstr>
      <vt:lpstr>Идеальная работа</vt:lpstr>
      <vt:lpstr>Слайд 36</vt:lpstr>
      <vt:lpstr>Тест «Ты и твоя профессия»</vt:lpstr>
      <vt:lpstr>            6-8    </vt:lpstr>
      <vt:lpstr>              5</vt:lpstr>
      <vt:lpstr>                     4 </vt:lpstr>
      <vt:lpstr>                       3 </vt:lpstr>
      <vt:lpstr>                     2</vt:lpstr>
      <vt:lpstr>                   1  </vt:lpstr>
      <vt:lpstr>Наши профессии</vt:lpstr>
      <vt:lpstr>Слайд 45</vt:lpstr>
      <vt:lpstr>ЦЕНТР ЗАНЯТОСТИ</vt:lpstr>
      <vt:lpstr>САМЫЕ ВОСТРЕБОВАННЫЕ ПРОФЕССИИ</vt:lpstr>
      <vt:lpstr>САМЫЕ ВОСТРЕБОВАННЫЕ ПРОФЕССИИ</vt:lpstr>
      <vt:lpstr>САМЫЕ ВОСТРЕБОВАННЫЕ ПРОФЕССИИ</vt:lpstr>
      <vt:lpstr>САМЫЕ ВОСТРЕБОВАННЫЕ ПРОФЕССИИ</vt:lpstr>
      <vt:lpstr>САМЫЕ ВОСТРЕБОВАННЫЕ ПРОФЕССИИ</vt:lpstr>
      <vt:lpstr>САМЫЕ ВОСТРЕБОВАННЫЕ ПРОФЕССИИ</vt:lpstr>
      <vt:lpstr>САМЫЕ ВОСТРЕБОВАННЫЕ ПРОФЕССИИ</vt:lpstr>
      <vt:lpstr>САМЫЕ ВОСТРЕБОВАННЫЕ ПРОФЕССИИ</vt:lpstr>
      <vt:lpstr>ПРОФЕССИОНАЛЬНАЯ ПРОБА</vt:lpstr>
      <vt:lpstr>Слайд 56</vt:lpstr>
      <vt:lpstr>Столяр</vt:lpstr>
      <vt:lpstr>Назовите профессии</vt:lpstr>
      <vt:lpstr>ИЕЕЛДЗИ</vt:lpstr>
      <vt:lpstr>Слайд 60</vt:lpstr>
      <vt:lpstr>Слайд 61</vt:lpstr>
      <vt:lpstr>Слайд 62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97</cp:revision>
  <dcterms:created xsi:type="dcterms:W3CDTF">2016-04-08T16:45:30Z</dcterms:created>
  <dcterms:modified xsi:type="dcterms:W3CDTF">2017-01-13T13:07:50Z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Документ</vt:lpwstr>
  </property>
</Properties>
</file>